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AC792-1585-480F-92F1-BA7058B9917B}" type="datetimeFigureOut">
              <a:rPr lang="ru-RU" smtClean="0"/>
              <a:t>10.03.2025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3D67B-DDB9-43D7-911A-55CF1D6A3035}" type="slidenum">
              <a:rPr lang="ru-RU" smtClean="0"/>
              <a:t>‹#›</a:t>
            </a:fld>
            <a:endParaRPr lang="ru-RU"/>
          </a:p>
        </p:txBody>
      </p:sp>
    </p:spTree>
    <p:extLst>
      <p:ext uri="{BB962C8B-B14F-4D97-AF65-F5344CB8AC3E}">
        <p14:creationId xmlns:p14="http://schemas.microsoft.com/office/powerpoint/2010/main" val="222874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04D7CE-89A0-48BC-9C47-80A1D8595231}" type="datetime1">
              <a:rPr lang="ru-RU" smtClean="0"/>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158861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EA4A70-A7E1-4234-9B36-F02E34510000}" type="datetime1">
              <a:rPr lang="ru-RU" smtClean="0"/>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389979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6693FD-F0F6-4FAA-A1C7-B40D5C55B126}" type="datetime1">
              <a:rPr lang="ru-RU" smtClean="0"/>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5447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1AA399-8F3C-4292-8207-3ACAF11C10B7}" type="datetime1">
              <a:rPr lang="ru-RU" smtClean="0"/>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151181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0575BF-580F-45B2-8003-CCDD2B73C3A3}" type="datetime1">
              <a:rPr lang="ru-RU" smtClean="0"/>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56691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379004-052A-4879-AA69-54A6F6C1E5BA}" type="datetime1">
              <a:rPr lang="ru-RU" smtClean="0"/>
              <a:t>10.03.2025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397668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C0AAF9-0581-43F0-ADB7-A05E9F0F24D7}" type="datetime1">
              <a:rPr lang="ru-RU" smtClean="0"/>
              <a:t>10.03.2025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177201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AA5E7E-EACD-49FE-8F59-9FE642098CF3}" type="datetime1">
              <a:rPr lang="ru-RU" smtClean="0"/>
              <a:t>10.03.2025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368745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E1A319-DD70-4596-9E7C-704519E5E194}" type="datetime1">
              <a:rPr lang="ru-RU" smtClean="0"/>
              <a:t>10.03.2025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248355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21E3CC-7662-46AD-BD2F-4BB41A1BD28D}" type="datetime1">
              <a:rPr lang="ru-RU" smtClean="0"/>
              <a:t>10.03.2025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409015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1D4339-8562-4178-9727-8A4E53EEAFC1}" type="datetime1">
              <a:rPr lang="ru-RU" smtClean="0"/>
              <a:t>10.03.2025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F4C548-6E14-49B0-B4DB-4A38AB4CEEF2}" type="slidenum">
              <a:rPr lang="ru-RU" smtClean="0"/>
              <a:t>‹#›</a:t>
            </a:fld>
            <a:endParaRPr lang="ru-RU"/>
          </a:p>
        </p:txBody>
      </p:sp>
    </p:spTree>
    <p:extLst>
      <p:ext uri="{BB962C8B-B14F-4D97-AF65-F5344CB8AC3E}">
        <p14:creationId xmlns:p14="http://schemas.microsoft.com/office/powerpoint/2010/main" val="371522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AE2-E211-4375-B46C-C417927F8584}" type="datetime1">
              <a:rPr lang="ru-RU" smtClean="0"/>
              <a:t>10.03.2025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4C548-6E14-49B0-B4DB-4A38AB4CEEF2}" type="slidenum">
              <a:rPr lang="ru-RU" smtClean="0"/>
              <a:t>‹#›</a:t>
            </a:fld>
            <a:endParaRPr lang="ru-RU"/>
          </a:p>
        </p:txBody>
      </p:sp>
    </p:spTree>
    <p:extLst>
      <p:ext uri="{BB962C8B-B14F-4D97-AF65-F5344CB8AC3E}">
        <p14:creationId xmlns:p14="http://schemas.microsoft.com/office/powerpoint/2010/main" val="323147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9985" y="1352889"/>
            <a:ext cx="8280920" cy="4154984"/>
          </a:xfrm>
          <a:prstGeom prst="rect">
            <a:avLst/>
          </a:prstGeom>
        </p:spPr>
        <p:txBody>
          <a:bodyPr wrap="square">
            <a:spAutoFit/>
          </a:bodyPr>
          <a:lstStyle/>
          <a:p>
            <a:pPr algn="just"/>
            <a:r>
              <a:rPr lang="ru-RU" sz="2200" dirty="0">
                <a:solidFill>
                  <a:schemeClr val="bg1"/>
                </a:solidFill>
                <a:latin typeface="Arial Black" panose="020B0A04020102020204" pitchFamily="34" charset="0"/>
              </a:rPr>
              <a:t>Великая Отечественная война закончилась 80 лет назад. </a:t>
            </a:r>
            <a:r>
              <a:rPr lang="ru-RU" sz="2200" dirty="0" smtClean="0">
                <a:solidFill>
                  <a:schemeClr val="bg1"/>
                </a:solidFill>
                <a:latin typeface="Arial Black" panose="020B0A04020102020204" pitchFamily="34" charset="0"/>
              </a:rPr>
              <a:t>Наш народ противостоял </a:t>
            </a:r>
            <a:r>
              <a:rPr lang="ru-RU" sz="2200" dirty="0">
                <a:solidFill>
                  <a:schemeClr val="bg1"/>
                </a:solidFill>
                <a:latin typeface="Arial Black" panose="020B0A04020102020204" pitchFamily="34" charset="0"/>
              </a:rPr>
              <a:t>мощному натиску высокоорганизованного и хорошо вооружённого противника — нацистской Германии и её </a:t>
            </a:r>
            <a:r>
              <a:rPr lang="ru-RU" sz="2200" dirty="0" smtClean="0">
                <a:solidFill>
                  <a:schemeClr val="bg1"/>
                </a:solidFill>
                <a:latin typeface="Arial Black" panose="020B0A04020102020204" pitchFamily="34" charset="0"/>
              </a:rPr>
              <a:t>сателлитов . </a:t>
            </a:r>
            <a:r>
              <a:rPr lang="ru-RU" sz="2200" dirty="0">
                <a:solidFill>
                  <a:schemeClr val="bg1"/>
                </a:solidFill>
                <a:latin typeface="Arial Black" panose="020B0A04020102020204" pitchFamily="34" charset="0"/>
              </a:rPr>
              <a:t>И мы выстояли и </a:t>
            </a:r>
            <a:r>
              <a:rPr lang="ru-RU" sz="2200" dirty="0" smtClean="0">
                <a:solidFill>
                  <a:schemeClr val="bg1"/>
                </a:solidFill>
                <a:latin typeface="Arial Black" panose="020B0A04020102020204" pitchFamily="34" charset="0"/>
              </a:rPr>
              <a:t>победили!</a:t>
            </a:r>
            <a:endParaRPr lang="ru-RU" sz="2200" dirty="0">
              <a:solidFill>
                <a:schemeClr val="bg1"/>
              </a:solidFill>
              <a:latin typeface="Arial Black" panose="020B0A04020102020204" pitchFamily="34" charset="0"/>
            </a:endParaRPr>
          </a:p>
          <a:p>
            <a:pPr algn="just"/>
            <a:r>
              <a:rPr lang="ru-RU" sz="2200" dirty="0" smtClean="0">
                <a:solidFill>
                  <a:schemeClr val="bg1"/>
                </a:solidFill>
                <a:latin typeface="Arial Black" panose="020B0A04020102020204" pitchFamily="34" charset="0"/>
              </a:rPr>
              <a:t>Каждому ключевому событию  </a:t>
            </a:r>
            <a:r>
              <a:rPr lang="ru-RU" sz="2200" dirty="0" err="1" smtClean="0">
                <a:solidFill>
                  <a:schemeClr val="bg1"/>
                </a:solidFill>
                <a:latin typeface="Arial Black" panose="020B0A04020102020204" pitchFamily="34" charset="0"/>
              </a:rPr>
              <a:t>посящена</a:t>
            </a:r>
            <a:r>
              <a:rPr lang="ru-RU" sz="2200" dirty="0" smtClean="0">
                <a:solidFill>
                  <a:schemeClr val="bg1"/>
                </a:solidFill>
                <a:latin typeface="Arial Black" panose="020B0A04020102020204" pitchFamily="34" charset="0"/>
              </a:rPr>
              <a:t> подборка книг. Это </a:t>
            </a:r>
            <a:r>
              <a:rPr lang="ru-RU" sz="2200" dirty="0" smtClean="0">
                <a:solidFill>
                  <a:schemeClr val="bg1"/>
                </a:solidFill>
                <a:latin typeface="Arial Black" panose="020B0A04020102020204" pitchFamily="34" charset="0"/>
              </a:rPr>
              <a:t>напоминание о </a:t>
            </a:r>
            <a:r>
              <a:rPr lang="ru-RU" sz="2200" dirty="0">
                <a:solidFill>
                  <a:schemeClr val="bg1"/>
                </a:solidFill>
                <a:latin typeface="Arial Black" panose="020B0A04020102020204" pitchFamily="34" charset="0"/>
              </a:rPr>
              <a:t>подвиге </a:t>
            </a:r>
            <a:r>
              <a:rPr lang="ru-RU" sz="2200" dirty="0" smtClean="0">
                <a:solidFill>
                  <a:schemeClr val="bg1"/>
                </a:solidFill>
                <a:latin typeface="Arial Black" panose="020B0A04020102020204" pitchFamily="34" charset="0"/>
              </a:rPr>
              <a:t>советского народа</a:t>
            </a:r>
            <a:r>
              <a:rPr lang="ru-RU" sz="2200" dirty="0">
                <a:solidFill>
                  <a:schemeClr val="bg1"/>
                </a:solidFill>
                <a:latin typeface="Arial Black" panose="020B0A04020102020204" pitchFamily="34" charset="0"/>
              </a:rPr>
              <a:t>, который своим единством и сплочённостью, трудолюбием и самоотверженностью, но прежде всего невероятной любовью к Родине обеспечил мир, свободу и независимость новым поколениям</a:t>
            </a:r>
            <a:r>
              <a:rPr lang="ru-RU" sz="2200" dirty="0" smtClean="0">
                <a:solidFill>
                  <a:schemeClr val="bg1"/>
                </a:solidFill>
                <a:latin typeface="Arial Black" panose="020B0A04020102020204" pitchFamily="34" charset="0"/>
              </a:rPr>
              <a:t>.</a:t>
            </a:r>
            <a:endParaRPr lang="ru-RU" sz="2200" dirty="0" smtClean="0">
              <a:solidFill>
                <a:schemeClr val="bg1"/>
              </a:solidFill>
              <a:latin typeface="Arial Black" panose="020B0A04020102020204" pitchFamily="34" charset="0"/>
            </a:endParaRPr>
          </a:p>
        </p:txBody>
      </p:sp>
      <p:sp>
        <p:nvSpPr>
          <p:cNvPr id="5" name="Прямоугольник 4"/>
          <p:cNvSpPr/>
          <p:nvPr/>
        </p:nvSpPr>
        <p:spPr>
          <a:xfrm>
            <a:off x="431540" y="5805264"/>
            <a:ext cx="8280920" cy="769441"/>
          </a:xfrm>
          <a:prstGeom prst="rect">
            <a:avLst/>
          </a:prstGeom>
        </p:spPr>
        <p:txBody>
          <a:bodyPr wrap="square">
            <a:spAutoFit/>
          </a:bodyPr>
          <a:lstStyle/>
          <a:p>
            <a:pPr lvl="0" algn="just"/>
            <a:r>
              <a:rPr lang="ru-RU" sz="2200" dirty="0">
                <a:solidFill>
                  <a:schemeClr val="bg1"/>
                </a:solidFill>
                <a:latin typeface="Arial Black" panose="020B0A04020102020204" pitchFamily="34" charset="0"/>
              </a:rPr>
              <a:t>Память о Победе, достигнутой ценой жизни 26,6 миллиона советских людей, — священна.</a:t>
            </a:r>
          </a:p>
        </p:txBody>
      </p:sp>
      <p:sp>
        <p:nvSpPr>
          <p:cNvPr id="2" name="Прямоугольник 1"/>
          <p:cNvSpPr/>
          <p:nvPr/>
        </p:nvSpPr>
        <p:spPr>
          <a:xfrm>
            <a:off x="273387" y="260648"/>
            <a:ext cx="8597225" cy="1077218"/>
          </a:xfrm>
          <a:prstGeom prst="rect">
            <a:avLst/>
          </a:prstGeom>
        </p:spPr>
        <p:txBody>
          <a:bodyPr wrap="none">
            <a:spAutoFit/>
          </a:bodyPr>
          <a:lstStyle/>
          <a:p>
            <a:pPr algn="ctr"/>
            <a:r>
              <a:rPr lang="ru-RU" sz="3200" dirty="0" smtClean="0">
                <a:solidFill>
                  <a:schemeClr val="bg1"/>
                </a:solidFill>
                <a:latin typeface="Arial Black" panose="020B0A04020102020204" pitchFamily="34" charset="0"/>
              </a:rPr>
              <a:t>ВЕЛИКАЯ ОТЕЧЕСТВЕННАЯ ВОЙНА.</a:t>
            </a:r>
          </a:p>
          <a:p>
            <a:pPr algn="ctr"/>
            <a:r>
              <a:rPr lang="ru-RU" sz="3200" dirty="0" smtClean="0">
                <a:solidFill>
                  <a:schemeClr val="bg1"/>
                </a:solidFill>
                <a:latin typeface="Arial Black" panose="020B0A04020102020204" pitchFamily="34" charset="0"/>
              </a:rPr>
              <a:t>КЛЮЧЕВЫЕ СОБЫТИЯ</a:t>
            </a:r>
            <a:endParaRPr lang="ru-RU" sz="3200" dirty="0">
              <a:solidFill>
                <a:schemeClr val="bg1"/>
              </a:solidFill>
              <a:latin typeface="Arial Black" panose="020B0A04020102020204" pitchFamily="34" charset="0"/>
            </a:endParaRPr>
          </a:p>
        </p:txBody>
      </p:sp>
      <p:sp>
        <p:nvSpPr>
          <p:cNvPr id="3" name="Номер слайда 2"/>
          <p:cNvSpPr>
            <a:spLocks noGrp="1"/>
          </p:cNvSpPr>
          <p:nvPr>
            <p:ph type="sldNum" sz="quarter" idx="12"/>
          </p:nvPr>
        </p:nvSpPr>
        <p:spPr/>
        <p:txBody>
          <a:bodyPr/>
          <a:lstStyle/>
          <a:p>
            <a:fld id="{03F4C548-6E14-49B0-B4DB-4A38AB4CEEF2}" type="slidenum">
              <a:rPr lang="ru-RU" smtClean="0"/>
              <a:t>1</a:t>
            </a:fld>
            <a:endParaRPr lang="ru-RU"/>
          </a:p>
        </p:txBody>
      </p:sp>
    </p:spTree>
    <p:extLst>
      <p:ext uri="{BB962C8B-B14F-4D97-AF65-F5344CB8AC3E}">
        <p14:creationId xmlns:p14="http://schemas.microsoft.com/office/powerpoint/2010/main" val="3359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0278" y="1034399"/>
            <a:ext cx="8280920" cy="2308324"/>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Важнейшим событием всей Великой Отечественной войны стала битва на Курской дуге летом 1943 года. «Помня о битве на Курской дуге, люди отдают дань уважения и признательности своей героической Армии, совершившей великий патриотический и интернациональный подвиг. И никаким </a:t>
            </a:r>
            <a:r>
              <a:rPr lang="ru-RU" sz="1600" dirty="0" err="1" smtClean="0">
                <a:solidFill>
                  <a:schemeClr val="bg1"/>
                </a:solidFill>
                <a:latin typeface="Arial Black" panose="020B0A04020102020204" pitchFamily="34" charset="0"/>
              </a:rPr>
              <a:t>исказителям</a:t>
            </a:r>
            <a:r>
              <a:rPr lang="ru-RU" sz="1600" dirty="0" smtClean="0">
                <a:solidFill>
                  <a:schemeClr val="bg1"/>
                </a:solidFill>
                <a:latin typeface="Arial Black" panose="020B0A04020102020204" pitchFamily="34" charset="0"/>
              </a:rPr>
              <a:t> истории не удастся вычеркнуть его из памяти народов мира» - маршал А.М. Василевский. К 23 августа части Красной Армии отбросили противника на запад уже на 140 – 150 км и во второй раз освободили Харьков.</a:t>
            </a:r>
          </a:p>
        </p:txBody>
      </p:sp>
      <p:sp>
        <p:nvSpPr>
          <p:cNvPr id="2" name="Прямоугольник 1"/>
          <p:cNvSpPr/>
          <p:nvPr/>
        </p:nvSpPr>
        <p:spPr>
          <a:xfrm>
            <a:off x="1503541" y="260648"/>
            <a:ext cx="6155852"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5 июля 1943 года - 23 августа 1943 года.</a:t>
            </a:r>
          </a:p>
          <a:p>
            <a:pPr algn="ctr"/>
            <a:r>
              <a:rPr lang="ru-RU" sz="2000" dirty="0" smtClean="0">
                <a:solidFill>
                  <a:schemeClr val="bg1"/>
                </a:solidFill>
                <a:latin typeface="Arial Black" panose="020B0A04020102020204" pitchFamily="34" charset="0"/>
              </a:rPr>
              <a:t>Курская битва.</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9" y="372539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14732" y="3605321"/>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Т.7: Завершение коренного перелома в войне.</a:t>
            </a:r>
          </a:p>
        </p:txBody>
      </p:sp>
      <p:sp>
        <p:nvSpPr>
          <p:cNvPr id="6" name="Прямоугольник 5"/>
          <p:cNvSpPr/>
          <p:nvPr/>
        </p:nvSpPr>
        <p:spPr>
          <a:xfrm>
            <a:off x="1289777" y="5220397"/>
            <a:ext cx="3421299"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Венок славы. Антология художественных произведений о Великой Отечественной войне. В 12 томах. </a:t>
            </a:r>
            <a:r>
              <a:rPr lang="ru-RU" b="1" dirty="0" smtClean="0"/>
              <a:t>Т.5: Курская дуга</a:t>
            </a:r>
            <a:endParaRPr lang="ru-RU" dirty="0"/>
          </a:p>
        </p:txBody>
      </p:sp>
      <p:sp>
        <p:nvSpPr>
          <p:cNvPr id="13" name="Прямоугольник 12"/>
          <p:cNvSpPr/>
          <p:nvPr/>
        </p:nvSpPr>
        <p:spPr>
          <a:xfrm>
            <a:off x="5933614" y="3328322"/>
            <a:ext cx="2796712" cy="147732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Валерий </a:t>
            </a:r>
            <a:r>
              <a:rPr lang="ru-RU" b="1" dirty="0" err="1" smtClean="0"/>
              <a:t>Замулин</a:t>
            </a:r>
            <a:r>
              <a:rPr lang="ru-RU" dirty="0" smtClean="0"/>
              <a:t>: Засекреченная Курская битва.</a:t>
            </a:r>
          </a:p>
          <a:p>
            <a:pPr algn="just"/>
            <a:r>
              <a:rPr lang="ru-RU" dirty="0" smtClean="0"/>
              <a:t>Неизвестные документы свидетельствуют.</a:t>
            </a:r>
            <a:endParaRPr lang="ru-RU" dirty="0"/>
          </a:p>
        </p:txBody>
      </p:sp>
      <p:sp>
        <p:nvSpPr>
          <p:cNvPr id="14" name="Прямоугольник 13"/>
          <p:cNvSpPr/>
          <p:nvPr/>
        </p:nvSpPr>
        <p:spPr>
          <a:xfrm>
            <a:off x="5933614" y="5810249"/>
            <a:ext cx="2796712"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Владислав </a:t>
            </a:r>
            <a:r>
              <a:rPr lang="ru-RU" b="1" dirty="0" err="1" smtClean="0"/>
              <a:t>Кардашов</a:t>
            </a:r>
            <a:r>
              <a:rPr lang="ru-RU" b="1" dirty="0" smtClean="0"/>
              <a:t>:</a:t>
            </a:r>
          </a:p>
          <a:p>
            <a:pPr algn="just"/>
            <a:r>
              <a:rPr lang="ru-RU" dirty="0" smtClean="0"/>
              <a:t>5 июля 1943</a:t>
            </a:r>
            <a:endParaRPr lang="ru-RU"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3" y="5235222"/>
            <a:ext cx="920750" cy="12017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11" y="3450758"/>
            <a:ext cx="877887" cy="13477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11" y="5119910"/>
            <a:ext cx="828675" cy="13414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10</a:t>
            </a:fld>
            <a:endParaRPr lang="ru-RU"/>
          </a:p>
        </p:txBody>
      </p:sp>
    </p:spTree>
    <p:extLst>
      <p:ext uri="{BB962C8B-B14F-4D97-AF65-F5344CB8AC3E}">
        <p14:creationId xmlns:p14="http://schemas.microsoft.com/office/powerpoint/2010/main" val="408697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1008" y="1106488"/>
            <a:ext cx="8280920" cy="2062103"/>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Оккупация гитлеровцами Киева продолжалась 778 дней. Тысячи и тысячи киевлян и советских военнопленных были убиты захватчиками и пособниками нацистов — украинскими националистами, </a:t>
            </a:r>
            <a:r>
              <a:rPr lang="ru-RU" sz="1600" dirty="0" err="1" smtClean="0">
                <a:solidFill>
                  <a:schemeClr val="bg1"/>
                </a:solidFill>
                <a:latin typeface="Arial Black" panose="020B0A04020102020204" pitchFamily="34" charset="0"/>
              </a:rPr>
              <a:t>бандеровцами</a:t>
            </a:r>
            <a:r>
              <a:rPr lang="ru-RU" sz="1600" dirty="0" smtClean="0">
                <a:solidFill>
                  <a:schemeClr val="bg1"/>
                </a:solidFill>
                <a:latin typeface="Arial Black" panose="020B0A04020102020204" pitchFamily="34" charset="0"/>
              </a:rPr>
              <a:t>. Гитлеровцы расстреляли десятки тысяч евреев в овраге Бабьего Яра. Около 100 тысяч киевлян были угнаны на каторжные работы в Германию. Из 900 тысяч довоенного населения к ноябрю 1943 года в столице Советской Украины осталось всего 180 тысяч человек.</a:t>
            </a:r>
          </a:p>
        </p:txBody>
      </p:sp>
      <p:sp>
        <p:nvSpPr>
          <p:cNvPr id="2" name="Прямоугольник 1"/>
          <p:cNvSpPr/>
          <p:nvPr/>
        </p:nvSpPr>
        <p:spPr>
          <a:xfrm>
            <a:off x="1672659" y="260648"/>
            <a:ext cx="5817619"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Август 1943 года — декабрь 1943 года.</a:t>
            </a:r>
          </a:p>
          <a:p>
            <a:pPr algn="ctr"/>
            <a:r>
              <a:rPr lang="ru-RU" sz="2000" dirty="0" smtClean="0">
                <a:solidFill>
                  <a:schemeClr val="bg1"/>
                </a:solidFill>
                <a:latin typeface="Arial Black" panose="020B0A04020102020204" pitchFamily="34" charset="0"/>
              </a:rPr>
              <a:t>Битва за Днепр.</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3" y="355414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14732" y="3450758"/>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Т.7: Завершение коренного перелома в войне.</a:t>
            </a:r>
          </a:p>
        </p:txBody>
      </p:sp>
      <p:sp>
        <p:nvSpPr>
          <p:cNvPr id="6" name="Прямоугольник 5"/>
          <p:cNvSpPr/>
          <p:nvPr/>
        </p:nvSpPr>
        <p:spPr>
          <a:xfrm>
            <a:off x="1289777" y="5815017"/>
            <a:ext cx="34212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Быков К.В</a:t>
            </a:r>
            <a:r>
              <a:rPr lang="ru-RU" dirty="0" smtClean="0"/>
              <a:t>.: Величайшая военная катастрофа. Киевский "котел"</a:t>
            </a:r>
            <a:endParaRPr lang="ru-RU" dirty="0"/>
          </a:p>
        </p:txBody>
      </p:sp>
      <p:sp>
        <p:nvSpPr>
          <p:cNvPr id="13" name="Прямоугольник 12"/>
          <p:cNvSpPr/>
          <p:nvPr/>
        </p:nvSpPr>
        <p:spPr>
          <a:xfrm>
            <a:off x="5886198" y="4004756"/>
            <a:ext cx="2921656"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smtClean="0"/>
              <a:t>Куманев</a:t>
            </a:r>
            <a:r>
              <a:rPr lang="ru-RU" b="1" dirty="0" smtClean="0"/>
              <a:t> В.: </a:t>
            </a:r>
            <a:r>
              <a:rPr lang="ru-RU" dirty="0" smtClean="0"/>
              <a:t>Чекисты стояли насмерть</a:t>
            </a:r>
            <a:endParaRPr lang="ru-RU" dirty="0"/>
          </a:p>
        </p:txBody>
      </p:sp>
      <p:sp>
        <p:nvSpPr>
          <p:cNvPr id="14" name="Прямоугольник 13"/>
          <p:cNvSpPr/>
          <p:nvPr/>
        </p:nvSpPr>
        <p:spPr>
          <a:xfrm>
            <a:off x="5992747" y="4799355"/>
            <a:ext cx="3009240" cy="1661993"/>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700" b="1" dirty="0" smtClean="0"/>
              <a:t>В.Н. Братков: </a:t>
            </a:r>
            <a:r>
              <a:rPr lang="ru-RU" sz="1700" dirty="0" smtClean="0"/>
              <a:t>Первая разведка: документальные повести о малоизвестных подвигах </a:t>
            </a:r>
            <a:r>
              <a:rPr lang="ru-RU" sz="1700" dirty="0" err="1" smtClean="0"/>
              <a:t>донбассовцев</a:t>
            </a:r>
            <a:r>
              <a:rPr lang="ru-RU" sz="1700" dirty="0" smtClean="0"/>
              <a:t> в годы Великой Отечественной войны</a:t>
            </a:r>
            <a:endParaRPr lang="ru-RU" sz="17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3" y="4983162"/>
            <a:ext cx="928944" cy="147818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11" y="3328700"/>
            <a:ext cx="774700" cy="13223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10" y="5113561"/>
            <a:ext cx="896937" cy="13477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11</a:t>
            </a:fld>
            <a:endParaRPr lang="ru-RU"/>
          </a:p>
        </p:txBody>
      </p:sp>
    </p:spTree>
    <p:extLst>
      <p:ext uri="{BB962C8B-B14F-4D97-AF65-F5344CB8AC3E}">
        <p14:creationId xmlns:p14="http://schemas.microsoft.com/office/powerpoint/2010/main" val="218344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86908" y="923883"/>
            <a:ext cx="8280920" cy="2462213"/>
          </a:xfrm>
          <a:prstGeom prst="rect">
            <a:avLst/>
          </a:prstGeom>
        </p:spPr>
        <p:txBody>
          <a:bodyPr wrap="square">
            <a:spAutoFit/>
          </a:bodyPr>
          <a:lstStyle/>
          <a:p>
            <a:pPr algn="just"/>
            <a:r>
              <a:rPr lang="ru-RU" sz="1400" dirty="0" smtClean="0">
                <a:solidFill>
                  <a:schemeClr val="bg1"/>
                </a:solidFill>
                <a:latin typeface="Arial Black" panose="020B0A04020102020204" pitchFamily="34" charset="0"/>
              </a:rPr>
              <a:t>Мощнейшее наступление советских 1-го, 2-го, 3-го и 4-го Украинских фронтов (командующие Николай Ватутин, Иван Конев, Родион Малиновский, Фёдор </a:t>
            </a:r>
            <a:r>
              <a:rPr lang="ru-RU" sz="1400" dirty="0" err="1" smtClean="0">
                <a:solidFill>
                  <a:schemeClr val="bg1"/>
                </a:solidFill>
                <a:latin typeface="Arial Black" panose="020B0A04020102020204" pitchFamily="34" charset="0"/>
              </a:rPr>
              <a:t>Толбухин</a:t>
            </a:r>
            <a:r>
              <a:rPr lang="ru-RU" sz="1400" dirty="0" smtClean="0">
                <a:solidFill>
                  <a:schemeClr val="bg1"/>
                </a:solidFill>
                <a:latin typeface="Arial Black" panose="020B0A04020102020204" pitchFamily="34" charset="0"/>
              </a:rPr>
              <a:t>) по Правобережной Украине можно отнести к одному из крупнейших успехов Красной Армии. В самом начале германской агрессии террор против мирных жителей на Украине развернули головорезы из националистических организаций, прежде всего из Организации украинских националистов (ОУН) — </a:t>
            </a:r>
            <a:r>
              <a:rPr lang="ru-RU" sz="1400" dirty="0" err="1" smtClean="0">
                <a:solidFill>
                  <a:schemeClr val="bg1"/>
                </a:solidFill>
                <a:latin typeface="Arial Black" panose="020B0A04020102020204" pitchFamily="34" charset="0"/>
              </a:rPr>
              <a:t>бандеровцы</a:t>
            </a:r>
            <a:r>
              <a:rPr lang="ru-RU" sz="1400" dirty="0" smtClean="0">
                <a:solidFill>
                  <a:schemeClr val="bg1"/>
                </a:solidFill>
                <a:latin typeface="Arial Black" panose="020B0A04020102020204" pitchFamily="34" charset="0"/>
              </a:rPr>
              <a:t>. Во время захвата вермахтом Львова члены ОУН прямо на улицах убивали и истязали тысячи мирных людей. С боями советские солдаты прошли на запад до 450 километров. Были освобождены богатые сельскохозяйственные районы, десятки миллионов людей избавились от фашистской неволи. </a:t>
            </a:r>
          </a:p>
        </p:txBody>
      </p:sp>
      <p:sp>
        <p:nvSpPr>
          <p:cNvPr id="2" name="Прямоугольник 1"/>
          <p:cNvSpPr/>
          <p:nvPr/>
        </p:nvSpPr>
        <p:spPr>
          <a:xfrm>
            <a:off x="1487642" y="162677"/>
            <a:ext cx="6231193"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Декабрь 1943 года - 10 апреля 1944 года.</a:t>
            </a:r>
          </a:p>
          <a:p>
            <a:pPr algn="ctr"/>
            <a:r>
              <a:rPr lang="ru-RU" sz="2000" dirty="0" smtClean="0">
                <a:solidFill>
                  <a:schemeClr val="bg1"/>
                </a:solidFill>
                <a:latin typeface="Arial Black" panose="020B0A04020102020204" pitchFamily="34" charset="0"/>
              </a:rPr>
              <a:t>Освобождение Правобережной Украины.</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2" y="3678069"/>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14732" y="3386096"/>
            <a:ext cx="3096344" cy="1400383"/>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700" dirty="0" smtClean="0"/>
              <a:t>История второй мировой войны 1939-1945. В 12 томах. </a:t>
            </a:r>
            <a:r>
              <a:rPr lang="ru-RU" sz="1700" b="1" dirty="0" smtClean="0"/>
              <a:t>Т.8: Крушение оборонительной стратегии фашистского блока.</a:t>
            </a:r>
          </a:p>
        </p:txBody>
      </p:sp>
      <p:sp>
        <p:nvSpPr>
          <p:cNvPr id="6" name="Прямоугольник 5"/>
          <p:cNvSpPr/>
          <p:nvPr/>
        </p:nvSpPr>
        <p:spPr>
          <a:xfrm>
            <a:off x="1281582" y="4984020"/>
            <a:ext cx="3421299" cy="156966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b="1" dirty="0" smtClean="0"/>
              <a:t>Чайковский А.С.</a:t>
            </a:r>
            <a:r>
              <a:rPr lang="ru-RU" sz="1600" dirty="0" smtClean="0"/>
              <a:t>: За нами Большая земля: (помощь советского тыла в организации народной борьбы против фашистских захватчиков на временно оккупированной территории Украины, 1941 - 1944 гг.)</a:t>
            </a:r>
            <a:endParaRPr lang="ru-RU" sz="1600" dirty="0"/>
          </a:p>
        </p:txBody>
      </p:sp>
      <p:sp>
        <p:nvSpPr>
          <p:cNvPr id="13" name="Прямоугольник 12"/>
          <p:cNvSpPr/>
          <p:nvPr/>
        </p:nvSpPr>
        <p:spPr>
          <a:xfrm>
            <a:off x="5846172" y="3849843"/>
            <a:ext cx="2921656"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smtClean="0"/>
              <a:t>Асмолов</a:t>
            </a:r>
            <a:r>
              <a:rPr lang="ru-RU" b="1" dirty="0" smtClean="0"/>
              <a:t> Алексей Никитович:</a:t>
            </a:r>
          </a:p>
          <a:p>
            <a:pPr algn="just"/>
            <a:r>
              <a:rPr lang="ru-RU" dirty="0" smtClean="0"/>
              <a:t>Фронт в тылу вермахта</a:t>
            </a:r>
            <a:endParaRPr lang="ru-RU" dirty="0"/>
          </a:p>
        </p:txBody>
      </p:sp>
      <p:sp>
        <p:nvSpPr>
          <p:cNvPr id="14" name="Прямоугольник 13"/>
          <p:cNvSpPr/>
          <p:nvPr/>
        </p:nvSpPr>
        <p:spPr>
          <a:xfrm>
            <a:off x="5846172" y="6052977"/>
            <a:ext cx="2921656" cy="353943"/>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700" b="1" dirty="0" smtClean="0"/>
              <a:t>П. Петренко: </a:t>
            </a:r>
            <a:r>
              <a:rPr lang="ru-RU" sz="1700" dirty="0" smtClean="0"/>
              <a:t>За отчий дом</a:t>
            </a:r>
            <a:endParaRPr lang="ru-RU" sz="1700"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749" y="3564058"/>
            <a:ext cx="896937" cy="12065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749" y="5011490"/>
            <a:ext cx="896937" cy="139543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330" y="5661877"/>
            <a:ext cx="9207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12</a:t>
            </a:fld>
            <a:endParaRPr lang="ru-RU"/>
          </a:p>
        </p:txBody>
      </p:sp>
    </p:spTree>
    <p:extLst>
      <p:ext uri="{BB962C8B-B14F-4D97-AF65-F5344CB8AC3E}">
        <p14:creationId xmlns:p14="http://schemas.microsoft.com/office/powerpoint/2010/main" val="143830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9313" y="1276311"/>
            <a:ext cx="8280920" cy="1938992"/>
          </a:xfrm>
          <a:prstGeom prst="rect">
            <a:avLst/>
          </a:prstGeom>
        </p:spPr>
        <p:txBody>
          <a:bodyPr wrap="square">
            <a:spAutoFit/>
          </a:bodyPr>
          <a:lstStyle/>
          <a:p>
            <a:pPr algn="just"/>
            <a:r>
              <a:rPr lang="ru-RU" sz="1500" dirty="0">
                <a:solidFill>
                  <a:schemeClr val="bg1"/>
                </a:solidFill>
                <a:latin typeface="Arial Black" panose="020B0A04020102020204" pitchFamily="34" charset="0"/>
              </a:rPr>
              <a:t>Белорусская стратегическая наступательная операция «Багратион» стала примером военного искусства. Она же была главным событием на советско-германском фронте в 1944 году. Наши войска освободили Белоруссию, большую часть Литвы, восточные районы Польши. Красная Армия нанесла удар, вектор которого был направлен к центру германского нацизма — на Берлин. В моральном плане операция «Багратион» стала возмездием за поражения наших войск в Белоруссии летом 1941 года.</a:t>
            </a:r>
            <a:endParaRPr lang="ru-RU" sz="1500" dirty="0" smtClean="0">
              <a:solidFill>
                <a:schemeClr val="bg1"/>
              </a:solidFill>
              <a:latin typeface="Arial Black" panose="020B0A04020102020204" pitchFamily="34" charset="0"/>
            </a:endParaRPr>
          </a:p>
        </p:txBody>
      </p:sp>
      <p:sp>
        <p:nvSpPr>
          <p:cNvPr id="2" name="Прямоугольник 1"/>
          <p:cNvSpPr/>
          <p:nvPr/>
        </p:nvSpPr>
        <p:spPr>
          <a:xfrm>
            <a:off x="426475" y="195334"/>
            <a:ext cx="8291051" cy="1015663"/>
          </a:xfrm>
          <a:prstGeom prst="rect">
            <a:avLst/>
          </a:prstGeom>
        </p:spPr>
        <p:txBody>
          <a:bodyPr wrap="none">
            <a:spAutoFit/>
          </a:bodyPr>
          <a:lstStyle/>
          <a:p>
            <a:pPr algn="ctr"/>
            <a:r>
              <a:rPr lang="ru-RU" sz="2000" dirty="0">
                <a:solidFill>
                  <a:schemeClr val="bg1"/>
                </a:solidFill>
                <a:latin typeface="Arial Black" panose="020B0A04020102020204" pitchFamily="34" charset="0"/>
              </a:rPr>
              <a:t>23 </a:t>
            </a:r>
            <a:r>
              <a:rPr lang="ru-RU" sz="2000" dirty="0" smtClean="0">
                <a:solidFill>
                  <a:schemeClr val="bg1"/>
                </a:solidFill>
                <a:latin typeface="Arial Black" panose="020B0A04020102020204" pitchFamily="34" charset="0"/>
              </a:rPr>
              <a:t>июня 1944 года </a:t>
            </a:r>
            <a:r>
              <a:rPr lang="ru-RU" sz="2000" dirty="0">
                <a:solidFill>
                  <a:schemeClr val="bg1"/>
                </a:solidFill>
                <a:latin typeface="Arial Black" panose="020B0A04020102020204" pitchFamily="34" charset="0"/>
              </a:rPr>
              <a:t>– 29 августа 1944 </a:t>
            </a:r>
            <a:r>
              <a:rPr lang="ru-RU" sz="2000" dirty="0" smtClean="0">
                <a:solidFill>
                  <a:schemeClr val="bg1"/>
                </a:solidFill>
                <a:latin typeface="Arial Black" panose="020B0A04020102020204" pitchFamily="34" charset="0"/>
              </a:rPr>
              <a:t>года.</a:t>
            </a:r>
          </a:p>
          <a:p>
            <a:pPr algn="ctr"/>
            <a:r>
              <a:rPr lang="ru-RU" sz="2000" dirty="0">
                <a:solidFill>
                  <a:schemeClr val="bg1"/>
                </a:solidFill>
                <a:latin typeface="Arial Black" panose="020B0A04020102020204" pitchFamily="34" charset="0"/>
              </a:rPr>
              <a:t>Белорусская стратегическая наступательная </a:t>
            </a:r>
            <a:r>
              <a:rPr lang="ru-RU" sz="2000" dirty="0" smtClean="0">
                <a:solidFill>
                  <a:schemeClr val="bg1"/>
                </a:solidFill>
                <a:latin typeface="Arial Black" panose="020B0A04020102020204" pitchFamily="34" charset="0"/>
              </a:rPr>
              <a:t>операция</a:t>
            </a:r>
          </a:p>
          <a:p>
            <a:pPr algn="ctr"/>
            <a:r>
              <a:rPr lang="ru-RU" sz="2000" dirty="0">
                <a:solidFill>
                  <a:schemeClr val="bg1"/>
                </a:solidFill>
                <a:latin typeface="Arial Black" panose="020B0A04020102020204" pitchFamily="34" charset="0"/>
              </a:rPr>
              <a:t>«Багратион».</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3" y="355414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25618" y="3276586"/>
            <a:ext cx="3096344" cy="1754326"/>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Т.9: </a:t>
            </a:r>
            <a:r>
              <a:rPr lang="ru-RU" b="1" dirty="0"/>
              <a:t>Освобождение территории СССР и европейских стран. Война на Тихом океане и в Азии.</a:t>
            </a:r>
          </a:p>
        </p:txBody>
      </p:sp>
      <p:sp>
        <p:nvSpPr>
          <p:cNvPr id="6" name="Прямоугольник 5"/>
          <p:cNvSpPr/>
          <p:nvPr/>
        </p:nvSpPr>
        <p:spPr>
          <a:xfrm>
            <a:off x="1178474" y="5486455"/>
            <a:ext cx="34212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Богомолов </a:t>
            </a:r>
            <a:r>
              <a:rPr lang="ru-RU" b="1" dirty="0" smtClean="0"/>
              <a:t>В.О.: </a:t>
            </a:r>
            <a:r>
              <a:rPr lang="ru-RU" dirty="0"/>
              <a:t>Момент истины. В августе сорок четвертого</a:t>
            </a:r>
          </a:p>
        </p:txBody>
      </p:sp>
      <p:sp>
        <p:nvSpPr>
          <p:cNvPr id="13" name="Прямоугольник 12"/>
          <p:cNvSpPr/>
          <p:nvPr/>
        </p:nvSpPr>
        <p:spPr>
          <a:xfrm>
            <a:off x="5851234" y="3703965"/>
            <a:ext cx="28889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Штеменко Сергей Матвеевич: </a:t>
            </a:r>
            <a:r>
              <a:rPr lang="ru-RU" dirty="0"/>
              <a:t>Генеральный штаб в годы войны</a:t>
            </a:r>
          </a:p>
        </p:txBody>
      </p:sp>
      <p:sp>
        <p:nvSpPr>
          <p:cNvPr id="14" name="Прямоугольник 13"/>
          <p:cNvSpPr/>
          <p:nvPr/>
        </p:nvSpPr>
        <p:spPr>
          <a:xfrm>
            <a:off x="5941174" y="5751816"/>
            <a:ext cx="2776352"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a:t>Шарипов</a:t>
            </a:r>
            <a:r>
              <a:rPr lang="ru-RU" b="1" dirty="0"/>
              <a:t> </a:t>
            </a:r>
            <a:r>
              <a:rPr lang="ru-RU" b="1" dirty="0" smtClean="0"/>
              <a:t>А.И.: </a:t>
            </a:r>
            <a:r>
              <a:rPr lang="ru-RU" dirty="0"/>
              <a:t>Операция продолжается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85" y="5133450"/>
            <a:ext cx="854075" cy="12922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846" y="3328720"/>
            <a:ext cx="798513" cy="12985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846" y="5111209"/>
            <a:ext cx="854075" cy="12985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13</a:t>
            </a:fld>
            <a:endParaRPr lang="ru-RU"/>
          </a:p>
        </p:txBody>
      </p:sp>
    </p:spTree>
    <p:extLst>
      <p:ext uri="{BB962C8B-B14F-4D97-AF65-F5344CB8AC3E}">
        <p14:creationId xmlns:p14="http://schemas.microsoft.com/office/powerpoint/2010/main" val="142387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9313" y="905902"/>
            <a:ext cx="8280920" cy="2677656"/>
          </a:xfrm>
          <a:prstGeom prst="rect">
            <a:avLst/>
          </a:prstGeom>
        </p:spPr>
        <p:txBody>
          <a:bodyPr wrap="square">
            <a:spAutoFit/>
          </a:bodyPr>
          <a:lstStyle/>
          <a:p>
            <a:pPr algn="just"/>
            <a:r>
              <a:rPr lang="ru-RU" sz="1400" dirty="0">
                <a:solidFill>
                  <a:schemeClr val="bg1"/>
                </a:solidFill>
                <a:latin typeface="Arial Black" panose="020B0A04020102020204" pitchFamily="34" charset="0"/>
              </a:rPr>
              <a:t>В конце марта 1944 года части Красной Армии вышли на довоенную государственную границу СССР с Румынией. В Ставке Верховного Главнокомандования разрабатывались планы по нанесению мощных ударов, открывающих путь к освобождению стран Восточной и Центральной Европы, Балканского полуострова. Стратегические замыслы советского командования предполагали вывод из войны сателлитов Германии — Румынии, Болгарии, Венгрии, Финляндии, Словакии. Для СССР освобождение европейских государств было неотделимо от главной цели Великой Отечественной войны — очистить от врага родную землю, а затем окончательно разгромить нацизм. Отвоевав свою территорию, Красная Армия повела борьбу за возвращение независимости и самой возможности жить тем народам, которые попали под фашистский гнёт.</a:t>
            </a:r>
            <a:endParaRPr lang="ru-RU" sz="1400" dirty="0" smtClean="0">
              <a:solidFill>
                <a:schemeClr val="bg1"/>
              </a:solidFill>
              <a:latin typeface="Arial Black" panose="020B0A04020102020204" pitchFamily="34" charset="0"/>
            </a:endParaRPr>
          </a:p>
        </p:txBody>
      </p:sp>
      <p:sp>
        <p:nvSpPr>
          <p:cNvPr id="2" name="Прямоугольник 1"/>
          <p:cNvSpPr/>
          <p:nvPr/>
        </p:nvSpPr>
        <p:spPr>
          <a:xfrm>
            <a:off x="868102" y="195334"/>
            <a:ext cx="7407797" cy="707886"/>
          </a:xfrm>
          <a:prstGeom prst="rect">
            <a:avLst/>
          </a:prstGeom>
        </p:spPr>
        <p:txBody>
          <a:bodyPr wrap="none">
            <a:spAutoFit/>
          </a:bodyPr>
          <a:lstStyle/>
          <a:p>
            <a:pPr algn="ctr"/>
            <a:r>
              <a:rPr lang="ru-RU" sz="2000" dirty="0">
                <a:solidFill>
                  <a:schemeClr val="bg1"/>
                </a:solidFill>
                <a:latin typeface="Arial Black" panose="020B0A04020102020204" pitchFamily="34" charset="0"/>
              </a:rPr>
              <a:t>Великая освободительная миссия.</a:t>
            </a:r>
            <a:endParaRPr lang="ru-RU" sz="2000" dirty="0" smtClean="0">
              <a:solidFill>
                <a:schemeClr val="bg1"/>
              </a:solidFill>
              <a:latin typeface="Arial Black" panose="020B0A04020102020204" pitchFamily="34" charset="0"/>
            </a:endParaRPr>
          </a:p>
          <a:p>
            <a:pPr algn="ctr"/>
            <a:r>
              <a:rPr lang="ru-RU" sz="2000" dirty="0">
                <a:solidFill>
                  <a:schemeClr val="bg1"/>
                </a:solidFill>
                <a:latin typeface="Arial Black" panose="020B0A04020102020204" pitchFamily="34" charset="0"/>
              </a:rPr>
              <a:t>Освобождение Румынии, Болгарии, </a:t>
            </a:r>
            <a:r>
              <a:rPr lang="ru-RU" sz="2000" dirty="0" smtClean="0">
                <a:solidFill>
                  <a:schemeClr val="bg1"/>
                </a:solidFill>
                <a:latin typeface="Arial Black" panose="020B0A04020102020204" pitchFamily="34" charset="0"/>
              </a:rPr>
              <a:t>Югославии.</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55" y="3861048"/>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01968" y="3613728"/>
            <a:ext cx="3096344" cy="132343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smtClean="0"/>
              <a:t>История второй мировой войны 1939-1945. В 12 томах. </a:t>
            </a:r>
            <a:r>
              <a:rPr lang="ru-RU" sz="1600" b="1" dirty="0" smtClean="0"/>
              <a:t>Т.9: </a:t>
            </a:r>
            <a:r>
              <a:rPr lang="ru-RU" sz="1600" b="1" dirty="0"/>
              <a:t>Освобождение территории СССР и европейских стран. Война на Тихом океане и в Азии.</a:t>
            </a:r>
          </a:p>
        </p:txBody>
      </p:sp>
      <p:sp>
        <p:nvSpPr>
          <p:cNvPr id="6" name="Прямоугольник 5"/>
          <p:cNvSpPr/>
          <p:nvPr/>
        </p:nvSpPr>
        <p:spPr>
          <a:xfrm>
            <a:off x="1380063" y="5074707"/>
            <a:ext cx="3421299" cy="132343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a:t>Венок славы. Антология художественных произведений о Великой Отечественной войне. В 12 томах. </a:t>
            </a:r>
            <a:r>
              <a:rPr lang="ru-RU" sz="1600" b="1" dirty="0"/>
              <a:t>Том 10 Освобождение Европы.</a:t>
            </a:r>
            <a:endParaRPr lang="ru-RU" sz="1600" dirty="0"/>
          </a:p>
        </p:txBody>
      </p:sp>
      <p:sp>
        <p:nvSpPr>
          <p:cNvPr id="14" name="Прямоугольник 13"/>
          <p:cNvSpPr/>
          <p:nvPr/>
        </p:nvSpPr>
        <p:spPr>
          <a:xfrm>
            <a:off x="5941174" y="5751816"/>
            <a:ext cx="2776352"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Бурцев Михаил Иванович: </a:t>
            </a:r>
            <a:r>
              <a:rPr lang="ru-RU" dirty="0"/>
              <a:t>Прозрение</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13" y="5142434"/>
            <a:ext cx="920750" cy="12557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2337" y="5063059"/>
            <a:ext cx="858837" cy="13350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p:txBody>
          <a:bodyPr/>
          <a:lstStyle/>
          <a:p>
            <a:fld id="{03F4C548-6E14-49B0-B4DB-4A38AB4CEEF2}" type="slidenum">
              <a:rPr lang="ru-RU" smtClean="0"/>
              <a:t>14</a:t>
            </a:fld>
            <a:endParaRPr lang="ru-RU"/>
          </a:p>
        </p:txBody>
      </p:sp>
    </p:spTree>
    <p:extLst>
      <p:ext uri="{BB962C8B-B14F-4D97-AF65-F5344CB8AC3E}">
        <p14:creationId xmlns:p14="http://schemas.microsoft.com/office/powerpoint/2010/main" val="213152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9604" y="908720"/>
            <a:ext cx="8280920" cy="1569660"/>
          </a:xfrm>
          <a:prstGeom prst="rect">
            <a:avLst/>
          </a:prstGeom>
        </p:spPr>
        <p:txBody>
          <a:bodyPr wrap="square">
            <a:spAutoFit/>
          </a:bodyPr>
          <a:lstStyle/>
          <a:p>
            <a:pPr algn="just"/>
            <a:r>
              <a:rPr lang="ru-RU" sz="1600" dirty="0">
                <a:solidFill>
                  <a:schemeClr val="bg1"/>
                </a:solidFill>
                <a:latin typeface="Arial Black" panose="020B0A04020102020204" pitchFamily="34" charset="0"/>
              </a:rPr>
              <a:t>К моменту высадки союзников в Нормандии Красная Армия уже переломила ход войны. Поэтому за операцией «</a:t>
            </a:r>
            <a:r>
              <a:rPr lang="ru-RU" sz="1600" dirty="0" err="1">
                <a:solidFill>
                  <a:schemeClr val="bg1"/>
                </a:solidFill>
                <a:latin typeface="Arial Black" panose="020B0A04020102020204" pitchFamily="34" charset="0"/>
              </a:rPr>
              <a:t>Оверлорд</a:t>
            </a:r>
            <a:r>
              <a:rPr lang="ru-RU" sz="1600" dirty="0">
                <a:solidFill>
                  <a:schemeClr val="bg1"/>
                </a:solidFill>
                <a:latin typeface="Arial Black" panose="020B0A04020102020204" pitchFamily="34" charset="0"/>
              </a:rPr>
              <a:t>» при всей её важности в определённой степени прослеживалось стремление Англии и США не допустить советские войска к ключевым политическим и экономическим центрам Европы, обеспечить своё послевоенное господство хотя бы в западной части Европы.</a:t>
            </a:r>
            <a:endParaRPr lang="ru-RU" sz="1600" dirty="0" smtClean="0">
              <a:solidFill>
                <a:schemeClr val="bg1"/>
              </a:solidFill>
              <a:latin typeface="Arial Black" panose="020B0A04020102020204" pitchFamily="34" charset="0"/>
            </a:endParaRPr>
          </a:p>
        </p:txBody>
      </p:sp>
      <p:sp>
        <p:nvSpPr>
          <p:cNvPr id="2" name="Прямоугольник 1"/>
          <p:cNvSpPr/>
          <p:nvPr/>
        </p:nvSpPr>
        <p:spPr>
          <a:xfrm>
            <a:off x="1278393" y="395389"/>
            <a:ext cx="6596679" cy="400110"/>
          </a:xfrm>
          <a:prstGeom prst="rect">
            <a:avLst/>
          </a:prstGeom>
        </p:spPr>
        <p:txBody>
          <a:bodyPr wrap="none">
            <a:spAutoFit/>
          </a:bodyPr>
          <a:lstStyle/>
          <a:p>
            <a:pPr algn="ctr"/>
            <a:r>
              <a:rPr lang="ru-RU" sz="2000" dirty="0">
                <a:solidFill>
                  <a:schemeClr val="bg1"/>
                </a:solidFill>
                <a:latin typeface="Arial Black" panose="020B0A04020102020204" pitchFamily="34" charset="0"/>
              </a:rPr>
              <a:t>6 июня 1944 года открытие второго </a:t>
            </a:r>
            <a:r>
              <a:rPr lang="ru-RU" sz="2000" dirty="0" smtClean="0">
                <a:solidFill>
                  <a:schemeClr val="bg1"/>
                </a:solidFill>
                <a:latin typeface="Arial Black" panose="020B0A04020102020204" pitchFamily="34" charset="0"/>
              </a:rPr>
              <a:t>фронта.</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16" y="355414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38329" y="2887235"/>
            <a:ext cx="3096344" cy="1754326"/>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Т.9: </a:t>
            </a:r>
            <a:r>
              <a:rPr lang="ru-RU" b="1" dirty="0"/>
              <a:t>Освобождение территории СССР и европейских стран. Война на Тихом океане и в Азии.</a:t>
            </a:r>
          </a:p>
        </p:txBody>
      </p:sp>
      <p:sp>
        <p:nvSpPr>
          <p:cNvPr id="6" name="Прямоугольник 5"/>
          <p:cNvSpPr/>
          <p:nvPr/>
        </p:nvSpPr>
        <p:spPr>
          <a:xfrm>
            <a:off x="1243041" y="5760496"/>
            <a:ext cx="34212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Борисов А.: </a:t>
            </a:r>
            <a:r>
              <a:rPr lang="ru-RU" dirty="0"/>
              <a:t>Уроки второго фронта</a:t>
            </a:r>
          </a:p>
        </p:txBody>
      </p:sp>
      <p:sp>
        <p:nvSpPr>
          <p:cNvPr id="13" name="Прямоугольник 12"/>
          <p:cNvSpPr/>
          <p:nvPr/>
        </p:nvSpPr>
        <p:spPr>
          <a:xfrm>
            <a:off x="5926095" y="3164233"/>
            <a:ext cx="2791431" cy="147732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a:t>Ольштынский</a:t>
            </a:r>
            <a:r>
              <a:rPr lang="ru-RU" b="1" dirty="0"/>
              <a:t> </a:t>
            </a:r>
            <a:r>
              <a:rPr lang="ru-RU" b="1" dirty="0" err="1"/>
              <a:t>Леннор</a:t>
            </a:r>
            <a:r>
              <a:rPr lang="ru-RU" b="1" dirty="0"/>
              <a:t> </a:t>
            </a:r>
            <a:r>
              <a:rPr lang="ru-RU" b="1" dirty="0" err="1"/>
              <a:t>Иванови</a:t>
            </a:r>
            <a:r>
              <a:rPr lang="ru-RU" b="1" dirty="0"/>
              <a:t>: </a:t>
            </a:r>
            <a:r>
              <a:rPr lang="ru-RU" dirty="0"/>
              <a:t>Разгром фашизма. СССР и англо-американские союзники во Второй мировой войне</a:t>
            </a:r>
          </a:p>
        </p:txBody>
      </p:sp>
      <p:sp>
        <p:nvSpPr>
          <p:cNvPr id="14" name="Прямоугольник 13"/>
          <p:cNvSpPr/>
          <p:nvPr/>
        </p:nvSpPr>
        <p:spPr>
          <a:xfrm>
            <a:off x="5941174" y="5474816"/>
            <a:ext cx="2776352"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a:t>Хастингс</a:t>
            </a:r>
            <a:r>
              <a:rPr lang="ru-RU" b="1" dirty="0"/>
              <a:t> Макс: </a:t>
            </a:r>
            <a:r>
              <a:rPr lang="ru-RU" dirty="0"/>
              <a:t>Операция "</a:t>
            </a:r>
            <a:r>
              <a:rPr lang="ru-RU" dirty="0" err="1"/>
              <a:t>Оверлорд</a:t>
            </a:r>
            <a:r>
              <a:rPr lang="ru-RU" dirty="0"/>
              <a:t>". Как был открыт второй фронт</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16" y="5075760"/>
            <a:ext cx="847725" cy="13223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845" y="3319174"/>
            <a:ext cx="854075" cy="13223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845" y="4972407"/>
            <a:ext cx="854075" cy="142573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p:txBody>
          <a:bodyPr/>
          <a:lstStyle/>
          <a:p>
            <a:fld id="{03F4C548-6E14-49B0-B4DB-4A38AB4CEEF2}" type="slidenum">
              <a:rPr lang="ru-RU" smtClean="0"/>
              <a:t>15</a:t>
            </a:fld>
            <a:endParaRPr lang="ru-RU"/>
          </a:p>
        </p:txBody>
      </p:sp>
    </p:spTree>
    <p:extLst>
      <p:ext uri="{BB962C8B-B14F-4D97-AF65-F5344CB8AC3E}">
        <p14:creationId xmlns:p14="http://schemas.microsoft.com/office/powerpoint/2010/main" val="198482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3502" y="810571"/>
            <a:ext cx="8280920" cy="2893100"/>
          </a:xfrm>
          <a:prstGeom prst="rect">
            <a:avLst/>
          </a:prstGeom>
        </p:spPr>
        <p:txBody>
          <a:bodyPr wrap="square">
            <a:spAutoFit/>
          </a:bodyPr>
          <a:lstStyle/>
          <a:p>
            <a:pPr algn="just"/>
            <a:r>
              <a:rPr lang="ru-RU" sz="1400" dirty="0">
                <a:solidFill>
                  <a:schemeClr val="bg1"/>
                </a:solidFill>
                <a:latin typeface="Arial Black" panose="020B0A04020102020204" pitchFamily="34" charset="0"/>
              </a:rPr>
              <a:t>Финляндия поддержала агрессию Германии против Советского Союза. В 1941–1944 годах финские войска оккупировали значительную часть Советской Карелии и Карельский перешеек, участвовали в блокаде Ленинграда. Лишь после мощного наступления Красной Армии летом 1944 года финны признали своё поражение, вышли из войны и приступили к выдворению германских войск со своей территории. В ходе </a:t>
            </a:r>
            <a:r>
              <a:rPr lang="ru-RU" sz="1400" dirty="0" err="1">
                <a:solidFill>
                  <a:schemeClr val="bg1"/>
                </a:solidFill>
                <a:latin typeface="Arial Black" panose="020B0A04020102020204" pitchFamily="34" charset="0"/>
              </a:rPr>
              <a:t>Выборгско</a:t>
            </a:r>
            <a:r>
              <a:rPr lang="ru-RU" sz="1400" dirty="0">
                <a:solidFill>
                  <a:schemeClr val="bg1"/>
                </a:solidFill>
                <a:latin typeface="Arial Black" panose="020B0A04020102020204" pitchFamily="34" charset="0"/>
              </a:rPr>
              <a:t>-Петрозаводской стратегической наступательной операции (10 июня – 9 августа 1944 года) Ставка ВГК планировала разгромить финскую армию на Карельском перешейке, освободить Карело-Финскую ССР и вывести Финляндию из войны. К операции привлекались силы Ленинградского фронта (генерал армии, маршал с июня 1944 года Леонид Говоров), Карельского фронта (генерал армии Кирилл Мерецков), Балтийского флота (адмирал Владимир </a:t>
            </a:r>
            <a:r>
              <a:rPr lang="ru-RU" sz="1400" dirty="0" err="1">
                <a:solidFill>
                  <a:schemeClr val="bg1"/>
                </a:solidFill>
                <a:latin typeface="Arial Black" panose="020B0A04020102020204" pitchFamily="34" charset="0"/>
              </a:rPr>
              <a:t>Трибуц</a:t>
            </a:r>
            <a:r>
              <a:rPr lang="ru-RU" sz="1400" dirty="0">
                <a:solidFill>
                  <a:schemeClr val="bg1"/>
                </a:solidFill>
                <a:latin typeface="Arial Black" panose="020B0A04020102020204" pitchFamily="34" charset="0"/>
              </a:rPr>
              <a:t>), Ладожской и Онежской военных флотилий.</a:t>
            </a:r>
            <a:endParaRPr lang="ru-RU" sz="1400" dirty="0" smtClean="0">
              <a:solidFill>
                <a:schemeClr val="bg1"/>
              </a:solidFill>
              <a:latin typeface="Arial Black" panose="020B0A04020102020204" pitchFamily="34" charset="0"/>
            </a:endParaRPr>
          </a:p>
        </p:txBody>
      </p:sp>
      <p:sp>
        <p:nvSpPr>
          <p:cNvPr id="2" name="Прямоугольник 1"/>
          <p:cNvSpPr/>
          <p:nvPr/>
        </p:nvSpPr>
        <p:spPr>
          <a:xfrm>
            <a:off x="1515715" y="116632"/>
            <a:ext cx="6112572" cy="707886"/>
          </a:xfrm>
          <a:prstGeom prst="rect">
            <a:avLst/>
          </a:prstGeom>
        </p:spPr>
        <p:txBody>
          <a:bodyPr wrap="none">
            <a:spAutoFit/>
          </a:bodyPr>
          <a:lstStyle/>
          <a:p>
            <a:pPr algn="ctr"/>
            <a:r>
              <a:rPr lang="ru-RU" sz="2000" dirty="0">
                <a:solidFill>
                  <a:schemeClr val="bg1"/>
                </a:solidFill>
                <a:latin typeface="Arial Black" panose="020B0A04020102020204" pitchFamily="34" charset="0"/>
              </a:rPr>
              <a:t>10 </a:t>
            </a:r>
            <a:r>
              <a:rPr lang="ru-RU" sz="2000" dirty="0" smtClean="0">
                <a:solidFill>
                  <a:schemeClr val="bg1"/>
                </a:solidFill>
                <a:latin typeface="Arial Black" panose="020B0A04020102020204" pitchFamily="34" charset="0"/>
              </a:rPr>
              <a:t>июня 1944 года </a:t>
            </a:r>
            <a:r>
              <a:rPr lang="ru-RU" sz="2000" dirty="0">
                <a:solidFill>
                  <a:schemeClr val="bg1"/>
                </a:solidFill>
                <a:latin typeface="Arial Black" panose="020B0A04020102020204" pitchFamily="34" charset="0"/>
              </a:rPr>
              <a:t>– 9 августа 1944 года.</a:t>
            </a:r>
            <a:endParaRPr lang="ru-RU" sz="2000" dirty="0" smtClean="0">
              <a:solidFill>
                <a:schemeClr val="bg1"/>
              </a:solidFill>
              <a:latin typeface="Arial Black" panose="020B0A04020102020204" pitchFamily="34" charset="0"/>
            </a:endParaRPr>
          </a:p>
          <a:p>
            <a:pPr algn="ctr"/>
            <a:r>
              <a:rPr lang="ru-RU" sz="2000" dirty="0">
                <a:solidFill>
                  <a:schemeClr val="bg1"/>
                </a:solidFill>
                <a:latin typeface="Arial Black" panose="020B0A04020102020204" pitchFamily="34" charset="0"/>
              </a:rPr>
              <a:t>Вывод Финляндии из войны.</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4029827"/>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93850" y="3796320"/>
            <a:ext cx="3096344" cy="132343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smtClean="0"/>
              <a:t>История второй мировой войны 1939-1945. В 12 томах. </a:t>
            </a:r>
            <a:r>
              <a:rPr lang="ru-RU" sz="1600" b="1" dirty="0" smtClean="0"/>
              <a:t>Т.9: </a:t>
            </a:r>
            <a:r>
              <a:rPr lang="ru-RU" sz="1600" b="1" dirty="0"/>
              <a:t>Освобождение территории СССР и европейских стран. Война на Тихом океане и в Азии.</a:t>
            </a:r>
          </a:p>
        </p:txBody>
      </p:sp>
      <p:sp>
        <p:nvSpPr>
          <p:cNvPr id="6" name="Прямоугольник 5"/>
          <p:cNvSpPr/>
          <p:nvPr/>
        </p:nvSpPr>
        <p:spPr>
          <a:xfrm>
            <a:off x="1150701" y="5690163"/>
            <a:ext cx="34212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Барышников </a:t>
            </a:r>
            <a:r>
              <a:rPr lang="ru-RU" b="1" dirty="0" smtClean="0"/>
              <a:t>Н.И., </a:t>
            </a:r>
            <a:r>
              <a:rPr lang="ru-RU" b="1" dirty="0"/>
              <a:t>Барышников </a:t>
            </a:r>
            <a:r>
              <a:rPr lang="ru-RU" b="1" dirty="0" smtClean="0"/>
              <a:t>В.Н.: </a:t>
            </a:r>
            <a:r>
              <a:rPr lang="ru-RU" dirty="0"/>
              <a:t>Финляндия во второй мировой войне</a:t>
            </a:r>
          </a:p>
        </p:txBody>
      </p:sp>
      <p:sp>
        <p:nvSpPr>
          <p:cNvPr id="13" name="Прямоугольник 12"/>
          <p:cNvSpPr/>
          <p:nvPr/>
        </p:nvSpPr>
        <p:spPr>
          <a:xfrm>
            <a:off x="5859561" y="4239742"/>
            <a:ext cx="2888999" cy="156966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a:t>Венок славы. Антология художественных произведений о Великой Отечественной войне. В 12 томах. </a:t>
            </a:r>
            <a:r>
              <a:rPr lang="ru-RU" sz="1600" b="1" dirty="0"/>
              <a:t>Том 7 Освобождение Родины.</a:t>
            </a:r>
            <a:endParaRPr lang="ru-RU" sz="16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065" y="4567800"/>
            <a:ext cx="817563" cy="11223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7" y="5252795"/>
            <a:ext cx="811213" cy="13414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16</a:t>
            </a:fld>
            <a:endParaRPr lang="ru-RU"/>
          </a:p>
        </p:txBody>
      </p:sp>
    </p:spTree>
    <p:extLst>
      <p:ext uri="{BB962C8B-B14F-4D97-AF65-F5344CB8AC3E}">
        <p14:creationId xmlns:p14="http://schemas.microsoft.com/office/powerpoint/2010/main" val="98985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9374" y="1015592"/>
            <a:ext cx="8280920" cy="2677656"/>
          </a:xfrm>
          <a:prstGeom prst="rect">
            <a:avLst/>
          </a:prstGeom>
        </p:spPr>
        <p:txBody>
          <a:bodyPr wrap="square">
            <a:spAutoFit/>
          </a:bodyPr>
          <a:lstStyle/>
          <a:p>
            <a:pPr algn="just"/>
            <a:r>
              <a:rPr lang="ru-RU" sz="1400" dirty="0">
                <a:solidFill>
                  <a:schemeClr val="bg1"/>
                </a:solidFill>
                <a:latin typeface="Arial Black" panose="020B0A04020102020204" pitchFamily="34" charset="0"/>
              </a:rPr>
              <a:t>В наступлении Прибалтийской стратегической операции участвовали Ленинградский </a:t>
            </a:r>
            <a:r>
              <a:rPr lang="ru-RU" sz="1400" dirty="0" smtClean="0">
                <a:solidFill>
                  <a:schemeClr val="bg1"/>
                </a:solidFill>
                <a:latin typeface="Arial Black" panose="020B0A04020102020204" pitchFamily="34" charset="0"/>
              </a:rPr>
              <a:t>фронт, </a:t>
            </a:r>
            <a:r>
              <a:rPr lang="ru-RU" sz="1400" dirty="0">
                <a:solidFill>
                  <a:schemeClr val="bg1"/>
                </a:solidFill>
                <a:latin typeface="Arial Black" panose="020B0A04020102020204" pitchFamily="34" charset="0"/>
              </a:rPr>
              <a:t>1-й Прибалтийский </a:t>
            </a:r>
            <a:r>
              <a:rPr lang="ru-RU" sz="1400" dirty="0" smtClean="0">
                <a:solidFill>
                  <a:schemeClr val="bg1"/>
                </a:solidFill>
                <a:latin typeface="Arial Black" panose="020B0A04020102020204" pitchFamily="34" charset="0"/>
              </a:rPr>
              <a:t>фронт, </a:t>
            </a:r>
            <a:r>
              <a:rPr lang="ru-RU" sz="1400" dirty="0">
                <a:solidFill>
                  <a:schemeClr val="bg1"/>
                </a:solidFill>
                <a:latin typeface="Arial Black" panose="020B0A04020102020204" pitchFamily="34" charset="0"/>
              </a:rPr>
              <a:t>2-й Прибалтийский </a:t>
            </a:r>
            <a:r>
              <a:rPr lang="ru-RU" sz="1400" dirty="0" smtClean="0">
                <a:solidFill>
                  <a:schemeClr val="bg1"/>
                </a:solidFill>
                <a:latin typeface="Arial Black" panose="020B0A04020102020204" pitchFamily="34" charset="0"/>
              </a:rPr>
              <a:t>фронт, </a:t>
            </a:r>
            <a:r>
              <a:rPr lang="ru-RU" sz="1400" dirty="0">
                <a:solidFill>
                  <a:schemeClr val="bg1"/>
                </a:solidFill>
                <a:latin typeface="Arial Black" panose="020B0A04020102020204" pitchFamily="34" charset="0"/>
              </a:rPr>
              <a:t>3-й Прибалтийский </a:t>
            </a:r>
            <a:r>
              <a:rPr lang="ru-RU" sz="1400" dirty="0" smtClean="0">
                <a:solidFill>
                  <a:schemeClr val="bg1"/>
                </a:solidFill>
                <a:latin typeface="Arial Black" panose="020B0A04020102020204" pitchFamily="34" charset="0"/>
              </a:rPr>
              <a:t>фонт, </a:t>
            </a:r>
            <a:r>
              <a:rPr lang="ru-RU" sz="1400" dirty="0">
                <a:solidFill>
                  <a:schemeClr val="bg1"/>
                </a:solidFill>
                <a:latin typeface="Arial Black" panose="020B0A04020102020204" pitchFamily="34" charset="0"/>
              </a:rPr>
              <a:t>3-й Белорусский </a:t>
            </a:r>
            <a:r>
              <a:rPr lang="ru-RU" sz="1400" dirty="0" smtClean="0">
                <a:solidFill>
                  <a:schemeClr val="bg1"/>
                </a:solidFill>
                <a:latin typeface="Arial Black" panose="020B0A04020102020204" pitchFamily="34" charset="0"/>
              </a:rPr>
              <a:t>фронт. </a:t>
            </a:r>
            <a:r>
              <a:rPr lang="ru-RU" sz="1400" dirty="0">
                <a:solidFill>
                  <a:schemeClr val="bg1"/>
                </a:solidFill>
                <a:latin typeface="Arial Black" panose="020B0A04020102020204" pitchFamily="34" charset="0"/>
              </a:rPr>
              <a:t>Их поддерживали силы Краснознамённого Балтийского </a:t>
            </a:r>
            <a:r>
              <a:rPr lang="ru-RU" sz="1400" dirty="0" smtClean="0">
                <a:solidFill>
                  <a:schemeClr val="bg1"/>
                </a:solidFill>
                <a:latin typeface="Arial Black" panose="020B0A04020102020204" pitchFamily="34" charset="0"/>
              </a:rPr>
              <a:t>флота. 22 </a:t>
            </a:r>
            <a:r>
              <a:rPr lang="ru-RU" sz="1400" dirty="0">
                <a:solidFill>
                  <a:schemeClr val="bg1"/>
                </a:solidFill>
                <a:latin typeface="Arial Black" panose="020B0A04020102020204" pitchFamily="34" charset="0"/>
              </a:rPr>
              <a:t>сентября был освобождён Таллин, 13 октября — Рига. В ходе Прибалтийской операции были освобождены Литва, Латвия (без Курляндии) и Эстония. Группа армий «Север» была фактически разгромлена. </a:t>
            </a:r>
            <a:r>
              <a:rPr lang="ru-RU" sz="1400" dirty="0" smtClean="0">
                <a:solidFill>
                  <a:schemeClr val="bg1"/>
                </a:solidFill>
                <a:latin typeface="Arial Black" panose="020B0A04020102020204" pitchFamily="34" charset="0"/>
              </a:rPr>
              <a:t>Современные </a:t>
            </a:r>
            <a:r>
              <a:rPr lang="ru-RU" sz="1400" dirty="0">
                <a:solidFill>
                  <a:schemeClr val="bg1"/>
                </a:solidFill>
                <a:latin typeface="Arial Black" panose="020B0A04020102020204" pitchFamily="34" charset="0"/>
              </a:rPr>
              <a:t>националистические и неонацистские выступления в государствах Прибалтики, осквернение и разрушение памятников советским воинам, чествование коллаборационистов и прибалтийских легионеров из войск СС, переписывание и искажение итогов Второй мировой войны грубо попирают международное право и человеческую мораль.</a:t>
            </a:r>
            <a:endParaRPr lang="ru-RU" sz="1400" dirty="0" smtClean="0">
              <a:solidFill>
                <a:schemeClr val="bg1"/>
              </a:solidFill>
              <a:latin typeface="Arial Black" panose="020B0A04020102020204" pitchFamily="34" charset="0"/>
            </a:endParaRPr>
          </a:p>
        </p:txBody>
      </p:sp>
      <p:sp>
        <p:nvSpPr>
          <p:cNvPr id="2" name="Прямоугольник 1"/>
          <p:cNvSpPr/>
          <p:nvPr/>
        </p:nvSpPr>
        <p:spPr>
          <a:xfrm>
            <a:off x="232231" y="260648"/>
            <a:ext cx="8735084" cy="707886"/>
          </a:xfrm>
          <a:prstGeom prst="rect">
            <a:avLst/>
          </a:prstGeom>
        </p:spPr>
        <p:txBody>
          <a:bodyPr wrap="none">
            <a:spAutoFit/>
          </a:bodyPr>
          <a:lstStyle/>
          <a:p>
            <a:pPr algn="ctr"/>
            <a:r>
              <a:rPr lang="ru-RU" sz="2000" dirty="0">
                <a:solidFill>
                  <a:schemeClr val="bg1"/>
                </a:solidFill>
                <a:latin typeface="Arial Black" panose="020B0A04020102020204" pitchFamily="34" charset="0"/>
              </a:rPr>
              <a:t>14 </a:t>
            </a:r>
            <a:r>
              <a:rPr lang="ru-RU" sz="2000" dirty="0" smtClean="0">
                <a:solidFill>
                  <a:schemeClr val="bg1"/>
                </a:solidFill>
                <a:latin typeface="Arial Black" panose="020B0A04020102020204" pitchFamily="34" charset="0"/>
              </a:rPr>
              <a:t>сентября 1944 года </a:t>
            </a:r>
            <a:r>
              <a:rPr lang="ru-RU" sz="2000" dirty="0">
                <a:solidFill>
                  <a:schemeClr val="bg1"/>
                </a:solidFill>
                <a:latin typeface="Arial Black" panose="020B0A04020102020204" pitchFamily="34" charset="0"/>
              </a:rPr>
              <a:t>— 24 ноября 1944 года.</a:t>
            </a:r>
            <a:endParaRPr lang="ru-RU" sz="2000" dirty="0" smtClean="0">
              <a:solidFill>
                <a:schemeClr val="bg1"/>
              </a:solidFill>
              <a:latin typeface="Arial Black" panose="020B0A04020102020204" pitchFamily="34" charset="0"/>
            </a:endParaRPr>
          </a:p>
          <a:p>
            <a:pPr algn="ctr"/>
            <a:r>
              <a:rPr lang="ru-RU" sz="2000" dirty="0">
                <a:solidFill>
                  <a:schemeClr val="bg1"/>
                </a:solidFill>
                <a:latin typeface="Arial Black" panose="020B0A04020102020204" pitchFamily="34" charset="0"/>
              </a:rPr>
              <a:t>Прибалтийская стратегическая наступательная </a:t>
            </a:r>
            <a:r>
              <a:rPr lang="ru-RU" sz="2000" dirty="0" smtClean="0">
                <a:solidFill>
                  <a:schemeClr val="bg1"/>
                </a:solidFill>
                <a:latin typeface="Arial Black" panose="020B0A04020102020204" pitchFamily="34" charset="0"/>
              </a:rPr>
              <a:t>операция.</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64" y="3958599"/>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35393" y="3710487"/>
            <a:ext cx="3096344" cy="1754326"/>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Т.9: </a:t>
            </a:r>
            <a:r>
              <a:rPr lang="ru-RU" b="1" dirty="0"/>
              <a:t>Освобождение территории СССР и европейских стран. Война на Тихом океане и в Азии.</a:t>
            </a:r>
          </a:p>
        </p:txBody>
      </p:sp>
      <p:sp>
        <p:nvSpPr>
          <p:cNvPr id="6" name="Прямоугольник 5"/>
          <p:cNvSpPr/>
          <p:nvPr/>
        </p:nvSpPr>
        <p:spPr>
          <a:xfrm>
            <a:off x="1310438" y="5964657"/>
            <a:ext cx="34212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Еременко Андрей Иванович: </a:t>
            </a:r>
            <a:r>
              <a:rPr lang="ru-RU" dirty="0"/>
              <a:t>Годы возмездия. 1943-1945</a:t>
            </a:r>
          </a:p>
        </p:txBody>
      </p:sp>
      <p:sp>
        <p:nvSpPr>
          <p:cNvPr id="14" name="Прямоугольник 13"/>
          <p:cNvSpPr/>
          <p:nvPr/>
        </p:nvSpPr>
        <p:spPr>
          <a:xfrm>
            <a:off x="5976874" y="4154430"/>
            <a:ext cx="2776352" cy="1754326"/>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a:t>Венок славы. Антология художественных произведений о Великой Отечественной войне. В 12 томах. </a:t>
            </a:r>
            <a:r>
              <a:rPr lang="ru-RU" b="1" dirty="0"/>
              <a:t>Том 7 Освобождение Родины.</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321" y="4587650"/>
            <a:ext cx="8413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42" y="5275901"/>
            <a:ext cx="865187" cy="13350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17</a:t>
            </a:fld>
            <a:endParaRPr lang="ru-RU"/>
          </a:p>
        </p:txBody>
      </p:sp>
    </p:spTree>
    <p:extLst>
      <p:ext uri="{BB962C8B-B14F-4D97-AF65-F5344CB8AC3E}">
        <p14:creationId xmlns:p14="http://schemas.microsoft.com/office/powerpoint/2010/main" val="355024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9317" y="850343"/>
            <a:ext cx="8280920" cy="2893100"/>
          </a:xfrm>
          <a:prstGeom prst="rect">
            <a:avLst/>
          </a:prstGeom>
        </p:spPr>
        <p:txBody>
          <a:bodyPr wrap="square">
            <a:spAutoFit/>
          </a:bodyPr>
          <a:lstStyle/>
          <a:p>
            <a:pPr algn="just"/>
            <a:r>
              <a:rPr lang="ru-RU" sz="1400" dirty="0">
                <a:solidFill>
                  <a:schemeClr val="bg1"/>
                </a:solidFill>
                <a:latin typeface="Arial Black" panose="020B0A04020102020204" pitchFamily="34" charset="0"/>
              </a:rPr>
              <a:t>Великая война в Заполярье началась в ночь на 22 июня 1941 года с </a:t>
            </a:r>
            <a:r>
              <a:rPr lang="ru-RU" sz="1400" dirty="0" smtClean="0">
                <a:solidFill>
                  <a:schemeClr val="bg1"/>
                </a:solidFill>
                <a:latin typeface="Arial Black" panose="020B0A04020102020204" pitchFamily="34" charset="0"/>
              </a:rPr>
              <a:t>массированных авиационных налётов. </a:t>
            </a:r>
            <a:r>
              <a:rPr lang="ru-RU" sz="1400" dirty="0">
                <a:solidFill>
                  <a:schemeClr val="bg1"/>
                </a:solidFill>
                <a:latin typeface="Arial Black" panose="020B0A04020102020204" pitchFamily="34" charset="0"/>
              </a:rPr>
              <a:t>Огромную помощь соединениям Красной Армии и Военно-Морского Флота СССР оказали жители Мурманской области. </a:t>
            </a:r>
            <a:r>
              <a:rPr lang="ru-RU" sz="1400" dirty="0" smtClean="0">
                <a:solidFill>
                  <a:schemeClr val="bg1"/>
                </a:solidFill>
                <a:latin typeface="Arial Black" panose="020B0A04020102020204" pitchFamily="34" charset="0"/>
              </a:rPr>
              <a:t>7 </a:t>
            </a:r>
            <a:r>
              <a:rPr lang="ru-RU" sz="1400" dirty="0">
                <a:solidFill>
                  <a:schemeClr val="bg1"/>
                </a:solidFill>
                <a:latin typeface="Arial Black" panose="020B0A04020102020204" pitchFamily="34" charset="0"/>
              </a:rPr>
              <a:t>октября 1944 года после артподготовки началось наступление. </a:t>
            </a:r>
            <a:r>
              <a:rPr lang="ru-RU" sz="1400" dirty="0" smtClean="0">
                <a:solidFill>
                  <a:schemeClr val="bg1"/>
                </a:solidFill>
                <a:latin typeface="Arial Black" panose="020B0A04020102020204" pitchFamily="34" charset="0"/>
              </a:rPr>
              <a:t>На </a:t>
            </a:r>
            <a:r>
              <a:rPr lang="ru-RU" sz="1400" dirty="0">
                <a:solidFill>
                  <a:schemeClr val="bg1"/>
                </a:solidFill>
                <a:latin typeface="Arial Black" panose="020B0A04020102020204" pitchFamily="34" charset="0"/>
              </a:rPr>
              <a:t>высоком уровне было организовано оперативно-тактическое взаимодействие сухопутных войск с силами Северного флота. Советские корпуса провели наступление в условиях сложного характера местности, часто без локтевой связи с соседними частями. Силы 14-й армии умело и гибко маневрировали, использовали в бою специально обученные и подготовленные легкие стрелковые корпуса. Высокий уровень показали инженерные части советской армии, соединения ВМС, морской пехоты. В ходе </a:t>
            </a:r>
            <a:r>
              <a:rPr lang="ru-RU" sz="1400" dirty="0" err="1">
                <a:solidFill>
                  <a:schemeClr val="bg1"/>
                </a:solidFill>
                <a:latin typeface="Arial Black" panose="020B0A04020102020204" pitchFamily="34" charset="0"/>
              </a:rPr>
              <a:t>Петсамо-Киркенесской</a:t>
            </a:r>
            <a:r>
              <a:rPr lang="ru-RU" sz="1400" dirty="0">
                <a:solidFill>
                  <a:schemeClr val="bg1"/>
                </a:solidFill>
                <a:latin typeface="Arial Black" panose="020B0A04020102020204" pitchFamily="34" charset="0"/>
              </a:rPr>
              <a:t> операции советские войска освободили оккупированные районы советского Заполярья и оказали огромную помощь в освобождении Норвегии.</a:t>
            </a:r>
            <a:endParaRPr lang="ru-RU" sz="1400" dirty="0" smtClean="0">
              <a:solidFill>
                <a:schemeClr val="bg1"/>
              </a:solidFill>
              <a:latin typeface="Arial Black" panose="020B0A04020102020204" pitchFamily="34" charset="0"/>
            </a:endParaRPr>
          </a:p>
        </p:txBody>
      </p:sp>
      <p:sp>
        <p:nvSpPr>
          <p:cNvPr id="2" name="Прямоугольник 1"/>
          <p:cNvSpPr/>
          <p:nvPr/>
        </p:nvSpPr>
        <p:spPr>
          <a:xfrm>
            <a:off x="1508226" y="108248"/>
            <a:ext cx="6183103"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7 октября 1944 года - 1 </a:t>
            </a:r>
            <a:r>
              <a:rPr lang="ru-RU" sz="2000" dirty="0">
                <a:solidFill>
                  <a:schemeClr val="bg1"/>
                </a:solidFill>
                <a:latin typeface="Arial Black" panose="020B0A04020102020204" pitchFamily="34" charset="0"/>
              </a:rPr>
              <a:t>ноября 1944 </a:t>
            </a:r>
            <a:r>
              <a:rPr lang="ru-RU" sz="2000" dirty="0" smtClean="0">
                <a:solidFill>
                  <a:schemeClr val="bg1"/>
                </a:solidFill>
                <a:latin typeface="Arial Black" panose="020B0A04020102020204" pitchFamily="34" charset="0"/>
              </a:rPr>
              <a:t>года.</a:t>
            </a:r>
          </a:p>
          <a:p>
            <a:pPr algn="ctr"/>
            <a:r>
              <a:rPr lang="ru-RU" sz="2000" dirty="0" smtClean="0">
                <a:solidFill>
                  <a:schemeClr val="bg1"/>
                </a:solidFill>
                <a:latin typeface="Arial Black" panose="020B0A04020102020204" pitchFamily="34" charset="0"/>
              </a:rPr>
              <a:t>Битва </a:t>
            </a:r>
            <a:r>
              <a:rPr lang="ru-RU" sz="2000" dirty="0">
                <a:solidFill>
                  <a:schemeClr val="bg1"/>
                </a:solidFill>
                <a:latin typeface="Arial Black" panose="020B0A04020102020204" pitchFamily="34" charset="0"/>
              </a:rPr>
              <a:t>за Заполярье</a:t>
            </a:r>
            <a:r>
              <a:rPr lang="ru-RU" sz="2000" dirty="0" smtClean="0">
                <a:solidFill>
                  <a:schemeClr val="bg1"/>
                </a:solidFill>
                <a:latin typeface="Arial Black" panose="020B0A04020102020204" pitchFamily="34"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64" y="3958599"/>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35393" y="3823816"/>
            <a:ext cx="3096344" cy="132343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smtClean="0"/>
              <a:t>История второй мировой войны 1939-1945. В 12 томах. </a:t>
            </a:r>
            <a:r>
              <a:rPr lang="ru-RU" sz="1600" b="1" dirty="0" smtClean="0"/>
              <a:t>Т.9: </a:t>
            </a:r>
            <a:r>
              <a:rPr lang="ru-RU" sz="1600" b="1" dirty="0"/>
              <a:t>Освобождение территории СССР и европейских стран. Война на Тихом океане и в Азии.</a:t>
            </a:r>
          </a:p>
        </p:txBody>
      </p:sp>
      <p:sp>
        <p:nvSpPr>
          <p:cNvPr id="6" name="Прямоугольник 5"/>
          <p:cNvSpPr/>
          <p:nvPr/>
        </p:nvSpPr>
        <p:spPr>
          <a:xfrm>
            <a:off x="1228053" y="5964657"/>
            <a:ext cx="34212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a:t>Бабиков</a:t>
            </a:r>
            <a:r>
              <a:rPr lang="ru-RU" b="1" dirty="0"/>
              <a:t> Макар Андреевич: </a:t>
            </a:r>
            <a:r>
              <a:rPr lang="ru-RU" dirty="0"/>
              <a:t>Война в Арктике</a:t>
            </a:r>
          </a:p>
        </p:txBody>
      </p:sp>
      <p:sp>
        <p:nvSpPr>
          <p:cNvPr id="14" name="Прямоугольник 13"/>
          <p:cNvSpPr/>
          <p:nvPr/>
        </p:nvSpPr>
        <p:spPr>
          <a:xfrm>
            <a:off x="6017274" y="5287549"/>
            <a:ext cx="2776352" cy="132343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b="1" dirty="0" err="1"/>
              <a:t>Эдлинский</a:t>
            </a:r>
            <a:r>
              <a:rPr lang="ru-RU" sz="1600" b="1" dirty="0"/>
              <a:t> С.Ф</a:t>
            </a:r>
            <a:r>
              <a:rPr lang="ru-RU" sz="1600" b="1" dirty="0" smtClean="0"/>
              <a:t>. </a:t>
            </a:r>
            <a:r>
              <a:rPr lang="ru-RU" sz="1600" dirty="0" smtClean="0"/>
              <a:t>:</a:t>
            </a:r>
            <a:r>
              <a:rPr lang="ru-RU" sz="1600" b="1" dirty="0" smtClean="0"/>
              <a:t> </a:t>
            </a:r>
            <a:r>
              <a:rPr lang="ru-RU" sz="1600" dirty="0"/>
              <a:t>Северный транспортный флот в Великой Отечественной войне Советского Союза 1941-1945 гг.</a:t>
            </a:r>
            <a:endParaRPr lang="ru-RU" sz="1600" b="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73" y="5282251"/>
            <a:ext cx="798513" cy="13287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865" y="3827630"/>
            <a:ext cx="841375" cy="13350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6007402" y="4264484"/>
            <a:ext cx="2776352"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Герман Юрий Павлович</a:t>
            </a:r>
            <a:r>
              <a:rPr lang="ru-RU" dirty="0"/>
              <a:t>: Далеко на Севере</a:t>
            </a:r>
            <a:endParaRPr lang="ru-RU" b="1" dirty="0"/>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0865" y="5353744"/>
            <a:ext cx="846537" cy="126533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18</a:t>
            </a:fld>
            <a:endParaRPr lang="ru-RU"/>
          </a:p>
        </p:txBody>
      </p:sp>
    </p:spTree>
    <p:extLst>
      <p:ext uri="{BB962C8B-B14F-4D97-AF65-F5344CB8AC3E}">
        <p14:creationId xmlns:p14="http://schemas.microsoft.com/office/powerpoint/2010/main" val="65866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9313" y="905902"/>
            <a:ext cx="8280920" cy="2893100"/>
          </a:xfrm>
          <a:prstGeom prst="rect">
            <a:avLst/>
          </a:prstGeom>
        </p:spPr>
        <p:txBody>
          <a:bodyPr wrap="square">
            <a:spAutoFit/>
          </a:bodyPr>
          <a:lstStyle/>
          <a:p>
            <a:pPr algn="just"/>
            <a:r>
              <a:rPr lang="ru-RU" sz="1400" dirty="0">
                <a:solidFill>
                  <a:schemeClr val="bg1"/>
                </a:solidFill>
                <a:latin typeface="Arial Black" panose="020B0A04020102020204" pitchFamily="34" charset="0"/>
              </a:rPr>
              <a:t>К наступлению готовились 1-й Белорусский фронт маршала Георгия Жукова и 1-й Украинский фронт маршала Ивана Конева. Севернее — на направлении Восточной Пруссии — действовали силы 2-го и 3-го Белорусских фронтов. 17 января 1945 года освобождена многострадальная Варшава, которая была фактически полностью разрушена фашистами. 19 января войска 1-го Украинского фронта Ивана Конева освободили Краков. Благодаря смелому манёвру войск и действиям советских разведывательно-диверсионных групп гитлеровцам не удалось превратить в руины один из красивейших городов Европы. 27 января наши бойцы освободили оставшихся в живых узников нацистского концлагеря </a:t>
            </a:r>
            <a:r>
              <a:rPr lang="ru-RU" sz="1400" dirty="0" err="1">
                <a:solidFill>
                  <a:schemeClr val="bg1"/>
                </a:solidFill>
                <a:latin typeface="Arial Black" panose="020B0A04020102020204" pitchFamily="34" charset="0"/>
              </a:rPr>
              <a:t>Аушвиц</a:t>
            </a:r>
            <a:r>
              <a:rPr lang="ru-RU" sz="1400" dirty="0">
                <a:solidFill>
                  <a:schemeClr val="bg1"/>
                </a:solidFill>
                <a:latin typeface="Arial Black" panose="020B0A04020102020204" pitchFamily="34" charset="0"/>
              </a:rPr>
              <a:t> (Освенцим). К началу февраля 1945 года соединения 1-го Белорусского фронта маршала Георгия Жукова вышли к Одеру и повели борьбу за овладение плацдармами на его западном берегу. </a:t>
            </a:r>
            <a:r>
              <a:rPr lang="ru-RU" sz="1400" dirty="0" smtClean="0">
                <a:solidFill>
                  <a:schemeClr val="bg1"/>
                </a:solidFill>
                <a:latin typeface="Arial Black" panose="020B0A04020102020204" pitchFamily="34" charset="0"/>
              </a:rPr>
              <a:t>По прямой до Берлина оставалось всего около 60 километров. </a:t>
            </a:r>
          </a:p>
        </p:txBody>
      </p:sp>
      <p:sp>
        <p:nvSpPr>
          <p:cNvPr id="2" name="Прямоугольник 1"/>
          <p:cNvSpPr/>
          <p:nvPr/>
        </p:nvSpPr>
        <p:spPr>
          <a:xfrm>
            <a:off x="180414" y="195334"/>
            <a:ext cx="8783174" cy="707886"/>
          </a:xfrm>
          <a:prstGeom prst="rect">
            <a:avLst/>
          </a:prstGeom>
        </p:spPr>
        <p:txBody>
          <a:bodyPr wrap="none">
            <a:spAutoFit/>
          </a:bodyPr>
          <a:lstStyle/>
          <a:p>
            <a:pPr algn="ctr"/>
            <a:r>
              <a:rPr lang="ru-RU" sz="2000" dirty="0">
                <a:solidFill>
                  <a:schemeClr val="bg1"/>
                </a:solidFill>
                <a:latin typeface="Arial Black" panose="020B0A04020102020204" pitchFamily="34" charset="0"/>
              </a:rPr>
              <a:t>12 </a:t>
            </a:r>
            <a:r>
              <a:rPr lang="ru-RU" sz="2000" dirty="0" smtClean="0">
                <a:solidFill>
                  <a:schemeClr val="bg1"/>
                </a:solidFill>
                <a:latin typeface="Arial Black" panose="020B0A04020102020204" pitchFamily="34" charset="0"/>
              </a:rPr>
              <a:t>января 1945 года </a:t>
            </a:r>
            <a:r>
              <a:rPr lang="ru-RU" sz="2000" dirty="0">
                <a:solidFill>
                  <a:schemeClr val="bg1"/>
                </a:solidFill>
                <a:latin typeface="Arial Black" panose="020B0A04020102020204" pitchFamily="34" charset="0"/>
              </a:rPr>
              <a:t>— 3 февраля 1945 </a:t>
            </a:r>
            <a:r>
              <a:rPr lang="ru-RU" sz="2000" dirty="0" smtClean="0">
                <a:solidFill>
                  <a:schemeClr val="bg1"/>
                </a:solidFill>
                <a:latin typeface="Arial Black" panose="020B0A04020102020204" pitchFamily="34" charset="0"/>
              </a:rPr>
              <a:t>года.</a:t>
            </a:r>
          </a:p>
          <a:p>
            <a:pPr algn="ctr"/>
            <a:r>
              <a:rPr lang="ru-RU" sz="2000" dirty="0">
                <a:solidFill>
                  <a:schemeClr val="bg1"/>
                </a:solidFill>
                <a:latin typeface="Arial Black" panose="020B0A04020102020204" pitchFamily="34" charset="0"/>
              </a:rPr>
              <a:t>Висло-</a:t>
            </a:r>
            <a:r>
              <a:rPr lang="ru-RU" sz="2000" dirty="0" err="1">
                <a:solidFill>
                  <a:schemeClr val="bg1"/>
                </a:solidFill>
                <a:latin typeface="Arial Black" panose="020B0A04020102020204" pitchFamily="34" charset="0"/>
              </a:rPr>
              <a:t>Одерская</a:t>
            </a:r>
            <a:r>
              <a:rPr lang="ru-RU" sz="2000" dirty="0">
                <a:solidFill>
                  <a:schemeClr val="bg1"/>
                </a:solidFill>
                <a:latin typeface="Arial Black" panose="020B0A04020102020204" pitchFamily="34" charset="0"/>
              </a:rPr>
              <a:t> стратегическая наступательная </a:t>
            </a:r>
            <a:r>
              <a:rPr lang="ru-RU" sz="2000" dirty="0" smtClean="0">
                <a:solidFill>
                  <a:schemeClr val="bg1"/>
                </a:solidFill>
                <a:latin typeface="Arial Black" panose="020B0A04020102020204" pitchFamily="34" charset="0"/>
              </a:rPr>
              <a:t>операция.</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2" y="4038059"/>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3845" y="3983667"/>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Т.10: </a:t>
            </a:r>
            <a:r>
              <a:rPr lang="ru-RU" b="1" dirty="0"/>
              <a:t>Завершение разгрома фашистской Германии.</a:t>
            </a:r>
          </a:p>
        </p:txBody>
      </p:sp>
      <p:sp>
        <p:nvSpPr>
          <p:cNvPr id="6" name="Прямоугольник 5"/>
          <p:cNvSpPr/>
          <p:nvPr/>
        </p:nvSpPr>
        <p:spPr>
          <a:xfrm>
            <a:off x="1324445" y="5859448"/>
            <a:ext cx="3375745" cy="369332"/>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a:t>Память о совместной борьбе</a:t>
            </a:r>
          </a:p>
        </p:txBody>
      </p:sp>
      <p:sp>
        <p:nvSpPr>
          <p:cNvPr id="13" name="Прямоугольник 12"/>
          <p:cNvSpPr/>
          <p:nvPr/>
        </p:nvSpPr>
        <p:spPr>
          <a:xfrm>
            <a:off x="5913392" y="3799002"/>
            <a:ext cx="2888999" cy="156966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a:t>Венок славы. Антология художественных произведений о Великой Отечественной войне. В 12 томах. </a:t>
            </a:r>
            <a:r>
              <a:rPr lang="ru-RU" sz="1600" b="1" dirty="0" smtClean="0"/>
              <a:t>Т.10 </a:t>
            </a:r>
            <a:r>
              <a:rPr lang="ru-RU" sz="1600" b="1" dirty="0"/>
              <a:t>Освобождение Европы.</a:t>
            </a:r>
            <a:endParaRPr lang="ru-RU" sz="1600" dirty="0"/>
          </a:p>
        </p:txBody>
      </p:sp>
      <p:sp>
        <p:nvSpPr>
          <p:cNvPr id="14" name="Прямоугольник 13"/>
          <p:cNvSpPr/>
          <p:nvPr/>
        </p:nvSpPr>
        <p:spPr>
          <a:xfrm>
            <a:off x="5876053" y="5669136"/>
            <a:ext cx="2926337"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Березняк </a:t>
            </a:r>
            <a:r>
              <a:rPr lang="ru-RU" b="1" dirty="0" smtClean="0"/>
              <a:t>Е.С.: </a:t>
            </a:r>
            <a:r>
              <a:rPr lang="ru-RU" dirty="0"/>
              <a:t>Операция "Голос". Рассказ разведчика</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424" y="3868352"/>
            <a:ext cx="879715" cy="1199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32" y="5413083"/>
            <a:ext cx="963613" cy="12620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0424" y="5309896"/>
            <a:ext cx="854075" cy="13652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19</a:t>
            </a:fld>
            <a:endParaRPr lang="ru-RU"/>
          </a:p>
        </p:txBody>
      </p:sp>
    </p:spTree>
    <p:extLst>
      <p:ext uri="{BB962C8B-B14F-4D97-AF65-F5344CB8AC3E}">
        <p14:creationId xmlns:p14="http://schemas.microsoft.com/office/powerpoint/2010/main" val="358220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1006" y="1124744"/>
            <a:ext cx="8280920" cy="1077218"/>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Эта дата является одной из самых печальных дат в истории России. В этот день началась Великая Отечественная война (1941-1945), освободительная война народов СССР против нацистской Германии и ее союзников.</a:t>
            </a:r>
          </a:p>
        </p:txBody>
      </p:sp>
      <p:sp>
        <p:nvSpPr>
          <p:cNvPr id="2" name="Прямоугольник 1"/>
          <p:cNvSpPr/>
          <p:nvPr/>
        </p:nvSpPr>
        <p:spPr>
          <a:xfrm>
            <a:off x="1186296" y="260648"/>
            <a:ext cx="6771405"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22 июня 1941 года.</a:t>
            </a:r>
          </a:p>
          <a:p>
            <a:pPr algn="ctr"/>
            <a:r>
              <a:rPr lang="ru-RU" sz="2000" dirty="0" smtClean="0">
                <a:solidFill>
                  <a:schemeClr val="bg1"/>
                </a:solidFill>
                <a:latin typeface="Arial Black" panose="020B0A04020102020204" pitchFamily="34" charset="0"/>
              </a:rPr>
              <a:t>День начала Великой Отечественной войны.</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3" y="3017570"/>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30" y="4799040"/>
            <a:ext cx="884237" cy="13843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764631"/>
            <a:ext cx="865187" cy="1328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4775781"/>
            <a:ext cx="855154" cy="13843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89790" y="2613392"/>
            <a:ext cx="3096344" cy="147732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Т.4 : Фашистская агрессия против СССР. Крах стратегии «молниеносной войны».</a:t>
            </a:r>
            <a:endParaRPr lang="ru-RU" b="1" dirty="0"/>
          </a:p>
        </p:txBody>
      </p:sp>
      <p:sp>
        <p:nvSpPr>
          <p:cNvPr id="6" name="Прямоугольник 5"/>
          <p:cNvSpPr/>
          <p:nvPr/>
        </p:nvSpPr>
        <p:spPr>
          <a:xfrm>
            <a:off x="1394242" y="5537009"/>
            <a:ext cx="3291892"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smtClean="0"/>
              <a:t>Пыхалов</a:t>
            </a:r>
            <a:r>
              <a:rPr lang="ru-RU" b="1" dirty="0" smtClean="0"/>
              <a:t> Игорь Васильевич</a:t>
            </a:r>
            <a:r>
              <a:rPr lang="ru-RU" dirty="0" smtClean="0"/>
              <a:t>: Великая Оболганная война</a:t>
            </a:r>
            <a:endParaRPr lang="ru-RU" dirty="0"/>
          </a:p>
        </p:txBody>
      </p:sp>
      <p:sp>
        <p:nvSpPr>
          <p:cNvPr id="13" name="Прямоугольник 12"/>
          <p:cNvSpPr/>
          <p:nvPr/>
        </p:nvSpPr>
        <p:spPr>
          <a:xfrm>
            <a:off x="5859202" y="3167390"/>
            <a:ext cx="28889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Алексей Исаев, Артем </a:t>
            </a:r>
            <a:r>
              <a:rPr lang="ru-RU" b="1" dirty="0" err="1" smtClean="0"/>
              <a:t>Драбкин</a:t>
            </a:r>
            <a:r>
              <a:rPr lang="ru-RU" dirty="0" smtClean="0"/>
              <a:t>: 22 июня. Черный день календаря</a:t>
            </a:r>
            <a:endParaRPr lang="ru-RU" dirty="0"/>
          </a:p>
        </p:txBody>
      </p:sp>
      <p:sp>
        <p:nvSpPr>
          <p:cNvPr id="14" name="Прямоугольник 13"/>
          <p:cNvSpPr/>
          <p:nvPr/>
        </p:nvSpPr>
        <p:spPr>
          <a:xfrm>
            <a:off x="5837296" y="5223399"/>
            <a:ext cx="28889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Владимир </a:t>
            </a:r>
            <a:r>
              <a:rPr lang="ru-RU" b="1" dirty="0" err="1" smtClean="0"/>
              <a:t>Бешанов</a:t>
            </a:r>
            <a:r>
              <a:rPr lang="ru-RU" b="1" dirty="0" smtClean="0"/>
              <a:t>, Валерий </a:t>
            </a:r>
            <a:r>
              <a:rPr lang="ru-RU" b="1" dirty="0" err="1" smtClean="0"/>
              <a:t>Князюк</a:t>
            </a:r>
            <a:r>
              <a:rPr lang="ru-RU" dirty="0" smtClean="0"/>
              <a:t>: Брестская крепость</a:t>
            </a:r>
            <a:endParaRPr lang="ru-RU" dirty="0"/>
          </a:p>
        </p:txBody>
      </p:sp>
      <p:sp>
        <p:nvSpPr>
          <p:cNvPr id="5" name="Номер слайда 4"/>
          <p:cNvSpPr>
            <a:spLocks noGrp="1"/>
          </p:cNvSpPr>
          <p:nvPr>
            <p:ph type="sldNum" sz="quarter" idx="12"/>
          </p:nvPr>
        </p:nvSpPr>
        <p:spPr/>
        <p:txBody>
          <a:bodyPr/>
          <a:lstStyle/>
          <a:p>
            <a:fld id="{03F4C548-6E14-49B0-B4DB-4A38AB4CEEF2}" type="slidenum">
              <a:rPr lang="ru-RU" smtClean="0"/>
              <a:t>2</a:t>
            </a:fld>
            <a:endParaRPr lang="ru-RU"/>
          </a:p>
        </p:txBody>
      </p:sp>
    </p:spTree>
    <p:extLst>
      <p:ext uri="{BB962C8B-B14F-4D97-AF65-F5344CB8AC3E}">
        <p14:creationId xmlns:p14="http://schemas.microsoft.com/office/powerpoint/2010/main" val="2498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1541" y="905902"/>
            <a:ext cx="8280920" cy="2893100"/>
          </a:xfrm>
          <a:prstGeom prst="rect">
            <a:avLst/>
          </a:prstGeom>
        </p:spPr>
        <p:txBody>
          <a:bodyPr wrap="square">
            <a:spAutoFit/>
          </a:bodyPr>
          <a:lstStyle/>
          <a:p>
            <a:pPr algn="just"/>
            <a:r>
              <a:rPr lang="ru-RU" sz="1400" dirty="0">
                <a:solidFill>
                  <a:schemeClr val="bg1"/>
                </a:solidFill>
                <a:latin typeface="Arial Black" panose="020B0A04020102020204" pitchFamily="34" charset="0"/>
              </a:rPr>
              <a:t>В 1945 году Красная Армия освободила Венгрию, Австрию и Чехословакию. За их независимость и свободу наша страна заплатила жизнями сотен тысяч своих лучших сынов. Никто не имеет права забывать об этом. Окончательную свободу Чехословакия обрела в ходе Пражской операции Красной Армии. </a:t>
            </a:r>
            <a:r>
              <a:rPr lang="ru-RU" sz="1400" dirty="0" smtClean="0">
                <a:solidFill>
                  <a:schemeClr val="bg1"/>
                </a:solidFill>
                <a:latin typeface="Arial Black" panose="020B0A04020102020204" pitchFamily="34" charset="0"/>
              </a:rPr>
              <a:t>Быстрыми </a:t>
            </a:r>
            <a:r>
              <a:rPr lang="ru-RU" sz="1400" dirty="0">
                <a:solidFill>
                  <a:schemeClr val="bg1"/>
                </a:solidFill>
                <a:latin typeface="Arial Black" panose="020B0A04020102020204" pitchFamily="34" charset="0"/>
              </a:rPr>
              <a:t>темпами к Праге двигались и соединения советских 2-го и 4-го Украинских фронтов. Утром 9 мая воины Красной Армии вошли в чехословацкую столицу. Первым в Прагу ворвался советский танк гвардии лейтенанта Ивана Гончаренко. У мостов через реку Влтаву на подступах к Пражскому граду советские танкисты натолкнулись на сильное сопротивление немцев. Танк Гончаренко уничтожил две вражеские самоходки, однако был подбит. Командир танка, несмотря на ранение, продолжал вести бой, пока не погиб. За проявленное мужество И. Г. Гончаренко был удостоен ордена Отечественной войны I степени посмертно.</a:t>
            </a:r>
            <a:endParaRPr lang="ru-RU" sz="1400" dirty="0" smtClean="0">
              <a:solidFill>
                <a:schemeClr val="bg1"/>
              </a:solidFill>
              <a:latin typeface="Arial Black" panose="020B0A04020102020204" pitchFamily="34" charset="0"/>
            </a:endParaRPr>
          </a:p>
        </p:txBody>
      </p:sp>
      <p:sp>
        <p:nvSpPr>
          <p:cNvPr id="2" name="Прямоугольник 1"/>
          <p:cNvSpPr/>
          <p:nvPr/>
        </p:nvSpPr>
        <p:spPr>
          <a:xfrm>
            <a:off x="792762" y="195334"/>
            <a:ext cx="7558479" cy="707886"/>
          </a:xfrm>
          <a:prstGeom prst="rect">
            <a:avLst/>
          </a:prstGeom>
        </p:spPr>
        <p:txBody>
          <a:bodyPr wrap="none">
            <a:spAutoFit/>
          </a:bodyPr>
          <a:lstStyle/>
          <a:p>
            <a:pPr algn="ctr"/>
            <a:r>
              <a:rPr lang="ru-RU" sz="2000" dirty="0">
                <a:solidFill>
                  <a:schemeClr val="bg1"/>
                </a:solidFill>
                <a:latin typeface="Arial Black" panose="020B0A04020102020204" pitchFamily="34" charset="0"/>
              </a:rPr>
              <a:t>1944 год – 9 мая 1945 года.</a:t>
            </a:r>
            <a:endParaRPr lang="ru-RU" sz="2000" dirty="0" smtClean="0">
              <a:solidFill>
                <a:schemeClr val="bg1"/>
              </a:solidFill>
              <a:latin typeface="Arial Black" panose="020B0A04020102020204" pitchFamily="34" charset="0"/>
            </a:endParaRPr>
          </a:p>
          <a:p>
            <a:pPr algn="ctr"/>
            <a:r>
              <a:rPr lang="ru-RU" sz="2000" dirty="0">
                <a:solidFill>
                  <a:schemeClr val="bg1"/>
                </a:solidFill>
                <a:latin typeface="Arial Black" panose="020B0A04020102020204" pitchFamily="34" charset="0"/>
              </a:rPr>
              <a:t>Освобождение Венгрии, Австрии и </a:t>
            </a:r>
            <a:r>
              <a:rPr lang="ru-RU" sz="2000" dirty="0" smtClean="0">
                <a:solidFill>
                  <a:schemeClr val="bg1"/>
                </a:solidFill>
                <a:latin typeface="Arial Black" panose="020B0A04020102020204" pitchFamily="34" charset="0"/>
              </a:rPr>
              <a:t>Чехословакии.</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2" y="3983667"/>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3845" y="3983667"/>
            <a:ext cx="3096344" cy="107721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smtClean="0"/>
              <a:t>История второй мировой войны 1939-1945. В 12 томах. </a:t>
            </a:r>
            <a:r>
              <a:rPr lang="ru-RU" sz="1600" b="1" dirty="0" smtClean="0"/>
              <a:t>Т.10: </a:t>
            </a:r>
            <a:r>
              <a:rPr lang="ru-RU" sz="1600" b="1" dirty="0"/>
              <a:t>Завершение разгрома фашистской Германии.</a:t>
            </a:r>
          </a:p>
        </p:txBody>
      </p:sp>
      <p:sp>
        <p:nvSpPr>
          <p:cNvPr id="6" name="Прямоугольник 5"/>
          <p:cNvSpPr/>
          <p:nvPr/>
        </p:nvSpPr>
        <p:spPr>
          <a:xfrm>
            <a:off x="5825364" y="4130915"/>
            <a:ext cx="2914869" cy="107721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b="1" dirty="0"/>
              <a:t>Васильченко Андрей Вячеславович</a:t>
            </a:r>
            <a:r>
              <a:rPr lang="ru-RU" sz="1600" dirty="0"/>
              <a:t>: 100 дней в кровавом аду. Будапешт - "дунайский Сталинград"?</a:t>
            </a:r>
          </a:p>
        </p:txBody>
      </p:sp>
      <p:sp>
        <p:nvSpPr>
          <p:cNvPr id="13" name="Прямоугольник 12"/>
          <p:cNvSpPr/>
          <p:nvPr/>
        </p:nvSpPr>
        <p:spPr>
          <a:xfrm>
            <a:off x="1240547" y="5181576"/>
            <a:ext cx="2888999" cy="156966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dirty="0"/>
              <a:t>Венок славы. Антология художественных произведений о Великой Отечественной войне. В 12 томах. </a:t>
            </a:r>
            <a:r>
              <a:rPr lang="ru-RU" sz="1600" b="1" dirty="0" smtClean="0"/>
              <a:t>Т.10 </a:t>
            </a:r>
            <a:r>
              <a:rPr lang="ru-RU" sz="1600" b="1" dirty="0"/>
              <a:t>Освобождение Европы.</a:t>
            </a:r>
            <a:endParaRPr lang="ru-RU" sz="1600" dirty="0"/>
          </a:p>
        </p:txBody>
      </p:sp>
      <p:sp>
        <p:nvSpPr>
          <p:cNvPr id="14" name="Прямоугольник 13"/>
          <p:cNvSpPr/>
          <p:nvPr/>
        </p:nvSpPr>
        <p:spPr>
          <a:xfrm>
            <a:off x="5825364" y="5600131"/>
            <a:ext cx="2864179" cy="107721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sz="1600" b="1" dirty="0"/>
              <a:t>Васильченко Андрей Вячеславович: </a:t>
            </a:r>
            <a:r>
              <a:rPr lang="ru-RU" sz="1600" dirty="0"/>
              <a:t>Последнее наступление Гитлера. Разгром танковой элиты Рейха</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2" y="5415096"/>
            <a:ext cx="879715" cy="1199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089" y="3872961"/>
            <a:ext cx="828132" cy="131169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089" y="5373536"/>
            <a:ext cx="833275" cy="13038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20</a:t>
            </a:fld>
            <a:endParaRPr lang="ru-RU"/>
          </a:p>
        </p:txBody>
      </p:sp>
    </p:spTree>
    <p:extLst>
      <p:ext uri="{BB962C8B-B14F-4D97-AF65-F5344CB8AC3E}">
        <p14:creationId xmlns:p14="http://schemas.microsoft.com/office/powerpoint/2010/main" val="28123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9313" y="905902"/>
            <a:ext cx="8280920" cy="2862322"/>
          </a:xfrm>
          <a:prstGeom prst="rect">
            <a:avLst/>
          </a:prstGeom>
        </p:spPr>
        <p:txBody>
          <a:bodyPr wrap="square">
            <a:spAutoFit/>
          </a:bodyPr>
          <a:lstStyle/>
          <a:p>
            <a:pPr algn="just"/>
            <a:r>
              <a:rPr lang="ru-RU" sz="1500" dirty="0">
                <a:solidFill>
                  <a:schemeClr val="bg1"/>
                </a:solidFill>
                <a:latin typeface="Arial Black" panose="020B0A04020102020204" pitchFamily="34" charset="0"/>
              </a:rPr>
              <a:t>Берлинская операция стала завершающей битвой Великой Отечественной войны. Падение столицы Третьего рейха 2 мая 1945 года означало, что гитлеровская Германия потерпела полный крах. Вечером 8 мая 1945 года в пригороде Берлина </a:t>
            </a:r>
            <a:r>
              <a:rPr lang="ru-RU" sz="1500" dirty="0" err="1">
                <a:solidFill>
                  <a:schemeClr val="bg1"/>
                </a:solidFill>
                <a:latin typeface="Arial Black" panose="020B0A04020102020204" pitchFamily="34" charset="0"/>
              </a:rPr>
              <a:t>Карлсхорсте</a:t>
            </a:r>
            <a:r>
              <a:rPr lang="ru-RU" sz="1500" dirty="0">
                <a:solidFill>
                  <a:schemeClr val="bg1"/>
                </a:solidFill>
                <a:latin typeface="Arial Black" panose="020B0A04020102020204" pitchFamily="34" charset="0"/>
              </a:rPr>
              <a:t> подписан акт о безоговорочной капитуляции Германии. В Москве было уже 9 мая. Для штурма Берлина Ставка ВГК сосредотачивала огромные силы. Первыми в наступление должны были перейти войска 1-го Белорусского фронта Георгия Жукова (стоявшие напротив Берлина) и 1-го Украинского фронта Ивана Конева (юго-восточнее Берлина). Затем к атаке севернее германской столицы должны были присоединиться войска 2-го Белорусского фронта Константина Рокоссовского. Советские воины проявляли в эти последние дни войны чудеса храбрости.</a:t>
            </a:r>
            <a:endParaRPr lang="ru-RU" sz="1500" dirty="0" smtClean="0">
              <a:solidFill>
                <a:schemeClr val="bg1"/>
              </a:solidFill>
              <a:latin typeface="Arial Black" panose="020B0A04020102020204" pitchFamily="34" charset="0"/>
            </a:endParaRPr>
          </a:p>
        </p:txBody>
      </p:sp>
      <p:sp>
        <p:nvSpPr>
          <p:cNvPr id="2" name="Прямоугольник 1"/>
          <p:cNvSpPr/>
          <p:nvPr/>
        </p:nvSpPr>
        <p:spPr>
          <a:xfrm>
            <a:off x="1649566" y="195334"/>
            <a:ext cx="5844869" cy="707886"/>
          </a:xfrm>
          <a:prstGeom prst="rect">
            <a:avLst/>
          </a:prstGeom>
        </p:spPr>
        <p:txBody>
          <a:bodyPr wrap="none">
            <a:spAutoFit/>
          </a:bodyPr>
          <a:lstStyle/>
          <a:p>
            <a:pPr algn="ctr"/>
            <a:r>
              <a:rPr lang="ru-RU" sz="2000" dirty="0">
                <a:solidFill>
                  <a:schemeClr val="bg1"/>
                </a:solidFill>
                <a:latin typeface="Arial Black" panose="020B0A04020102020204" pitchFamily="34" charset="0"/>
              </a:rPr>
              <a:t>16 </a:t>
            </a:r>
            <a:r>
              <a:rPr lang="ru-RU" sz="2000" dirty="0" smtClean="0">
                <a:solidFill>
                  <a:schemeClr val="bg1"/>
                </a:solidFill>
                <a:latin typeface="Arial Black" panose="020B0A04020102020204" pitchFamily="34" charset="0"/>
              </a:rPr>
              <a:t>апреля 1945 года </a:t>
            </a:r>
            <a:r>
              <a:rPr lang="ru-RU" sz="2000" dirty="0">
                <a:solidFill>
                  <a:schemeClr val="bg1"/>
                </a:solidFill>
                <a:latin typeface="Arial Black" panose="020B0A04020102020204" pitchFamily="34" charset="0"/>
              </a:rPr>
              <a:t>– 8 мая 1945 </a:t>
            </a:r>
            <a:r>
              <a:rPr lang="ru-RU" sz="2000" dirty="0" smtClean="0">
                <a:solidFill>
                  <a:schemeClr val="bg1"/>
                </a:solidFill>
                <a:latin typeface="Arial Black" panose="020B0A04020102020204" pitchFamily="34" charset="0"/>
              </a:rPr>
              <a:t>года.</a:t>
            </a:r>
          </a:p>
          <a:p>
            <a:pPr algn="ctr"/>
            <a:r>
              <a:rPr lang="ru-RU" sz="2000" dirty="0">
                <a:solidFill>
                  <a:schemeClr val="bg1"/>
                </a:solidFill>
                <a:latin typeface="Arial Black" panose="020B0A04020102020204" pitchFamily="34" charset="0"/>
              </a:rPr>
              <a:t>Берлинская операция Красной </a:t>
            </a:r>
            <a:r>
              <a:rPr lang="ru-RU" sz="2000" dirty="0" smtClean="0">
                <a:solidFill>
                  <a:schemeClr val="bg1"/>
                </a:solidFill>
                <a:latin typeface="Arial Black" panose="020B0A04020102020204" pitchFamily="34" charset="0"/>
              </a:rPr>
              <a:t>Армии.</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2" y="4038059"/>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3845" y="3983667"/>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Т.10: </a:t>
            </a:r>
            <a:r>
              <a:rPr lang="ru-RU" b="1" dirty="0"/>
              <a:t>Завершение разгрома фашистской Германии.</a:t>
            </a:r>
          </a:p>
        </p:txBody>
      </p:sp>
      <p:sp>
        <p:nvSpPr>
          <p:cNvPr id="6" name="Прямоугольник 5"/>
          <p:cNvSpPr/>
          <p:nvPr/>
        </p:nvSpPr>
        <p:spPr>
          <a:xfrm>
            <a:off x="1275232" y="5400761"/>
            <a:ext cx="3375745"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Владислав Львович Гончаров</a:t>
            </a:r>
            <a:r>
              <a:rPr lang="ru-RU" dirty="0"/>
              <a:t>: Битва за Берлин. Завершающее сражение Великой Отечественной войны</a:t>
            </a:r>
          </a:p>
        </p:txBody>
      </p:sp>
      <p:sp>
        <p:nvSpPr>
          <p:cNvPr id="13" name="Прямоугольник 12"/>
          <p:cNvSpPr/>
          <p:nvPr/>
        </p:nvSpPr>
        <p:spPr>
          <a:xfrm>
            <a:off x="5849098" y="4260665"/>
            <a:ext cx="28889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a:t>Мержанов</a:t>
            </a:r>
            <a:r>
              <a:rPr lang="ru-RU" b="1" dirty="0"/>
              <a:t> Мартын Иванович</a:t>
            </a:r>
            <a:r>
              <a:rPr lang="ru-RU" dirty="0"/>
              <a:t>: Так это было</a:t>
            </a:r>
          </a:p>
        </p:txBody>
      </p:sp>
      <p:sp>
        <p:nvSpPr>
          <p:cNvPr id="14" name="Прямоугольник 13"/>
          <p:cNvSpPr/>
          <p:nvPr/>
        </p:nvSpPr>
        <p:spPr>
          <a:xfrm>
            <a:off x="5911011" y="5677759"/>
            <a:ext cx="2829222"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a:t>В.М. Шатилов: </a:t>
            </a:r>
            <a:r>
              <a:rPr lang="ru-RU" dirty="0"/>
              <a:t>Знамя над рейхстагом</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2" y="5287833"/>
            <a:ext cx="9144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0424" y="3842558"/>
            <a:ext cx="828675" cy="13414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0424" y="5259653"/>
            <a:ext cx="890587" cy="13414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21</a:t>
            </a:fld>
            <a:endParaRPr lang="ru-RU"/>
          </a:p>
        </p:txBody>
      </p:sp>
    </p:spTree>
    <p:extLst>
      <p:ext uri="{BB962C8B-B14F-4D97-AF65-F5344CB8AC3E}">
        <p14:creationId xmlns:p14="http://schemas.microsoft.com/office/powerpoint/2010/main" val="265300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6632"/>
            <a:ext cx="8568952" cy="6378669"/>
          </a:xfrm>
          <a:prstGeom prst="rect">
            <a:avLst/>
          </a:prstGeom>
        </p:spPr>
        <p:txBody>
          <a:bodyPr wrap="square">
            <a:spAutoFit/>
          </a:bodyPr>
          <a:lstStyle/>
          <a:p>
            <a:pPr algn="just"/>
            <a:r>
              <a:rPr lang="ru-RU" sz="2150" dirty="0" smtClean="0">
                <a:solidFill>
                  <a:schemeClr val="bg1"/>
                </a:solidFill>
                <a:latin typeface="Arial Black" panose="020B0A04020102020204" pitchFamily="34" charset="0"/>
              </a:rPr>
              <a:t>9 мая 1945 </a:t>
            </a:r>
            <a:r>
              <a:rPr lang="ru-RU" sz="2150" dirty="0">
                <a:solidFill>
                  <a:schemeClr val="bg1"/>
                </a:solidFill>
                <a:latin typeface="Arial Black" panose="020B0A04020102020204" pitchFamily="34" charset="0"/>
              </a:rPr>
              <a:t>г. </a:t>
            </a:r>
            <a:r>
              <a:rPr lang="ru-RU" sz="2150" dirty="0" smtClean="0">
                <a:solidFill>
                  <a:schemeClr val="bg1"/>
                </a:solidFill>
                <a:latin typeface="Arial Black" panose="020B0A04020102020204" pitchFamily="34" charset="0"/>
              </a:rPr>
              <a:t>сотни </a:t>
            </a:r>
            <a:r>
              <a:rPr lang="ru-RU" sz="2150" dirty="0">
                <a:solidFill>
                  <a:schemeClr val="bg1"/>
                </a:solidFill>
                <a:latin typeface="Arial Black" panose="020B0A04020102020204" pitchFamily="34" charset="0"/>
              </a:rPr>
              <a:t>тысяч москвичей высыпали </a:t>
            </a:r>
            <a:r>
              <a:rPr lang="ru-RU" sz="2150" dirty="0" smtClean="0">
                <a:solidFill>
                  <a:schemeClr val="bg1"/>
                </a:solidFill>
                <a:latin typeface="Arial Black" panose="020B0A04020102020204" pitchFamily="34" charset="0"/>
              </a:rPr>
              <a:t>на </a:t>
            </a:r>
            <a:r>
              <a:rPr lang="ru-RU" sz="2150" dirty="0">
                <a:solidFill>
                  <a:schemeClr val="bg1"/>
                </a:solidFill>
                <a:latin typeface="Arial Black" panose="020B0A04020102020204" pitchFamily="34" charset="0"/>
              </a:rPr>
              <a:t>улицы города посмотреть на величественный праздничный </a:t>
            </a:r>
            <a:r>
              <a:rPr lang="ru-RU" sz="2150" dirty="0" smtClean="0">
                <a:solidFill>
                  <a:schemeClr val="bg1"/>
                </a:solidFill>
                <a:latin typeface="Arial Black" panose="020B0A04020102020204" pitchFamily="34" charset="0"/>
              </a:rPr>
              <a:t>салют в честь Победы над фашистской </a:t>
            </a:r>
            <a:r>
              <a:rPr lang="ru-RU" sz="2150" dirty="0">
                <a:solidFill>
                  <a:schemeClr val="bg1"/>
                </a:solidFill>
                <a:latin typeface="Arial Black" panose="020B0A04020102020204" pitchFamily="34" charset="0"/>
              </a:rPr>
              <a:t>Германией. </a:t>
            </a:r>
            <a:r>
              <a:rPr lang="ru-RU" sz="2150" dirty="0" smtClean="0">
                <a:solidFill>
                  <a:schemeClr val="bg1"/>
                </a:solidFill>
                <a:latin typeface="Arial Black" panose="020B0A04020102020204" pitchFamily="34" charset="0"/>
              </a:rPr>
              <a:t>1418 дней Великой Отечественной войны, невероятного напряжения всех сил советского народа, закончились Победой!</a:t>
            </a:r>
            <a:r>
              <a:rPr lang="ru-RU" sz="2150" dirty="0">
                <a:solidFill>
                  <a:schemeClr val="bg1"/>
                </a:solidFill>
                <a:latin typeface="Arial Black" panose="020B0A04020102020204" pitchFamily="34" charset="0"/>
              </a:rPr>
              <a:t> </a:t>
            </a:r>
            <a:endParaRPr lang="ru-RU" sz="2150" dirty="0" smtClean="0">
              <a:solidFill>
                <a:schemeClr val="bg1"/>
              </a:solidFill>
              <a:latin typeface="Arial Black" panose="020B0A04020102020204" pitchFamily="34" charset="0"/>
            </a:endParaRPr>
          </a:p>
          <a:p>
            <a:pPr algn="just"/>
            <a:r>
              <a:rPr lang="ru-RU" sz="2150" dirty="0" smtClean="0">
                <a:solidFill>
                  <a:schemeClr val="bg1"/>
                </a:solidFill>
                <a:latin typeface="Arial Black" panose="020B0A04020102020204" pitchFamily="34" charset="0"/>
              </a:rPr>
              <a:t>Была </a:t>
            </a:r>
            <a:r>
              <a:rPr lang="ru-RU" sz="2150" dirty="0">
                <a:solidFill>
                  <a:schemeClr val="bg1"/>
                </a:solidFill>
                <a:latin typeface="Arial Black" panose="020B0A04020102020204" pitchFamily="34" charset="0"/>
              </a:rPr>
              <a:t>учреждена медаль «За победу над Германией в Великой Отечественной войне 1941–1945 гг</a:t>
            </a:r>
            <a:r>
              <a:rPr lang="ru-RU" sz="2150" dirty="0" smtClean="0">
                <a:solidFill>
                  <a:schemeClr val="bg1"/>
                </a:solidFill>
                <a:latin typeface="Arial Black" panose="020B0A04020102020204" pitchFamily="34" charset="0"/>
              </a:rPr>
              <a:t>.». </a:t>
            </a:r>
          </a:p>
          <a:p>
            <a:pPr algn="just"/>
            <a:r>
              <a:rPr lang="ru-RU" sz="2150" dirty="0" smtClean="0">
                <a:solidFill>
                  <a:schemeClr val="bg1"/>
                </a:solidFill>
                <a:latin typeface="Arial Black" panose="020B0A04020102020204" pitchFamily="34" charset="0"/>
              </a:rPr>
              <a:t>9 </a:t>
            </a:r>
            <a:r>
              <a:rPr lang="ru-RU" sz="2150" dirty="0">
                <a:solidFill>
                  <a:schemeClr val="bg1"/>
                </a:solidFill>
                <a:latin typeface="Arial Black" panose="020B0A04020102020204" pitchFamily="34" charset="0"/>
              </a:rPr>
              <a:t>мая был объявлен Днём всенародного торжества — Праздником Победы. </a:t>
            </a:r>
            <a:endParaRPr lang="ru-RU" sz="2150" dirty="0" smtClean="0">
              <a:solidFill>
                <a:schemeClr val="bg1"/>
              </a:solidFill>
              <a:latin typeface="Arial Black" panose="020B0A04020102020204" pitchFamily="34" charset="0"/>
            </a:endParaRPr>
          </a:p>
          <a:p>
            <a:pPr algn="just"/>
            <a:r>
              <a:rPr lang="ru-RU" sz="2150" dirty="0" smtClean="0">
                <a:solidFill>
                  <a:schemeClr val="bg1"/>
                </a:solidFill>
                <a:latin typeface="Arial Black" panose="020B0A04020102020204" pitchFamily="34" charset="0"/>
              </a:rPr>
              <a:t>День </a:t>
            </a:r>
            <a:r>
              <a:rPr lang="ru-RU" sz="2150" dirty="0">
                <a:solidFill>
                  <a:schemeClr val="bg1"/>
                </a:solidFill>
                <a:latin typeface="Arial Black" panose="020B0A04020102020204" pitchFamily="34" charset="0"/>
              </a:rPr>
              <a:t>Победы торжественно </a:t>
            </a:r>
            <a:r>
              <a:rPr lang="ru-RU" sz="2150" dirty="0" smtClean="0">
                <a:solidFill>
                  <a:schemeClr val="bg1"/>
                </a:solidFill>
                <a:latin typeface="Arial Black" panose="020B0A04020102020204" pitchFamily="34" charset="0"/>
              </a:rPr>
              <a:t>отмечается </a:t>
            </a:r>
            <a:r>
              <a:rPr lang="ru-RU" sz="2150" dirty="0">
                <a:solidFill>
                  <a:schemeClr val="bg1"/>
                </a:solidFill>
                <a:latin typeface="Arial Black" panose="020B0A04020102020204" pitchFamily="34" charset="0"/>
              </a:rPr>
              <a:t>в </a:t>
            </a:r>
            <a:r>
              <a:rPr lang="ru-RU" sz="2150" dirty="0" smtClean="0">
                <a:solidFill>
                  <a:schemeClr val="bg1"/>
                </a:solidFill>
                <a:latin typeface="Arial Black" panose="020B0A04020102020204" pitchFamily="34" charset="0"/>
              </a:rPr>
              <a:t>России. </a:t>
            </a:r>
            <a:r>
              <a:rPr lang="ru-RU" sz="2150" dirty="0">
                <a:solidFill>
                  <a:schemeClr val="bg1"/>
                </a:solidFill>
                <a:latin typeface="Arial Black" panose="020B0A04020102020204" pitchFamily="34" charset="0"/>
              </a:rPr>
              <a:t>Одним из </a:t>
            </a:r>
            <a:r>
              <a:rPr lang="ru-RU" sz="2150" dirty="0" smtClean="0">
                <a:solidFill>
                  <a:schemeClr val="bg1"/>
                </a:solidFill>
                <a:latin typeface="Arial Black" panose="020B0A04020102020204" pitchFamily="34" charset="0"/>
              </a:rPr>
              <a:t>важных </a:t>
            </a:r>
            <a:r>
              <a:rPr lang="ru-RU" sz="2150" dirty="0">
                <a:solidFill>
                  <a:schemeClr val="bg1"/>
                </a:solidFill>
                <a:latin typeface="Arial Black" panose="020B0A04020102020204" pitchFamily="34" charset="0"/>
              </a:rPr>
              <a:t>символов </a:t>
            </a:r>
            <a:r>
              <a:rPr lang="ru-RU" sz="2150" dirty="0" smtClean="0">
                <a:solidFill>
                  <a:schemeClr val="bg1"/>
                </a:solidFill>
                <a:latin typeface="Arial Black" panose="020B0A04020102020204" pitchFamily="34" charset="0"/>
              </a:rPr>
              <a:t>праздника </a:t>
            </a:r>
            <a:r>
              <a:rPr lang="ru-RU" sz="2150" dirty="0">
                <a:solidFill>
                  <a:schemeClr val="bg1"/>
                </a:solidFill>
                <a:latin typeface="Arial Black" panose="020B0A04020102020204" pitchFamily="34" charset="0"/>
              </a:rPr>
              <a:t>является </a:t>
            </a:r>
            <a:r>
              <a:rPr lang="ru-RU" sz="2150" dirty="0" smtClean="0">
                <a:solidFill>
                  <a:schemeClr val="bg1"/>
                </a:solidFill>
                <a:latin typeface="Arial Black" panose="020B0A04020102020204" pitchFamily="34" charset="0"/>
              </a:rPr>
              <a:t>парад в честь Дня Победы, </a:t>
            </a:r>
            <a:r>
              <a:rPr lang="ru-RU" sz="2150" dirty="0">
                <a:solidFill>
                  <a:schemeClr val="bg1"/>
                </a:solidFill>
                <a:latin typeface="Arial Black" panose="020B0A04020102020204" pitchFamily="34" charset="0"/>
              </a:rPr>
              <a:t>проводимый на Красной площади в Москве. </a:t>
            </a:r>
            <a:endParaRPr lang="ru-RU" sz="2150" dirty="0" smtClean="0">
              <a:solidFill>
                <a:schemeClr val="bg1"/>
              </a:solidFill>
              <a:latin typeface="Arial Black" panose="020B0A04020102020204" pitchFamily="34" charset="0"/>
            </a:endParaRPr>
          </a:p>
          <a:p>
            <a:pPr algn="just"/>
            <a:r>
              <a:rPr lang="ru-RU" sz="2150" dirty="0" smtClean="0">
                <a:solidFill>
                  <a:schemeClr val="bg1"/>
                </a:solidFill>
                <a:latin typeface="Arial Black" panose="020B0A04020102020204" pitchFamily="34" charset="0"/>
              </a:rPr>
              <a:t>Стало традицией проведение в этот день </a:t>
            </a:r>
            <a:r>
              <a:rPr lang="ru-RU" sz="2150" dirty="0" smtClean="0">
                <a:solidFill>
                  <a:schemeClr val="bg1"/>
                </a:solidFill>
                <a:latin typeface="Arial Black" panose="020B0A04020102020204" pitchFamily="34" charset="0"/>
              </a:rPr>
              <a:t>акции «Бессмертного полка», молодёжь </a:t>
            </a:r>
            <a:r>
              <a:rPr lang="ru-RU" sz="2150" dirty="0" smtClean="0">
                <a:solidFill>
                  <a:schemeClr val="bg1"/>
                </a:solidFill>
                <a:latin typeface="Arial Black" panose="020B0A04020102020204" pitchFamily="34" charset="0"/>
              </a:rPr>
              <a:t>делится семейными историями о </a:t>
            </a:r>
            <a:r>
              <a:rPr lang="ru-RU" sz="2150" dirty="0">
                <a:solidFill>
                  <a:schemeClr val="bg1"/>
                </a:solidFill>
                <a:latin typeface="Arial Black" panose="020B0A04020102020204" pitchFamily="34" charset="0"/>
              </a:rPr>
              <a:t>героизме их родных и близких – тех, кто сражался на фронте или ковал </a:t>
            </a:r>
            <a:r>
              <a:rPr lang="ru-RU" sz="2150" dirty="0" smtClean="0">
                <a:solidFill>
                  <a:schemeClr val="bg1"/>
                </a:solidFill>
                <a:latin typeface="Arial Black" panose="020B0A04020102020204" pitchFamily="34" charset="0"/>
              </a:rPr>
              <a:t>Победу </a:t>
            </a:r>
            <a:r>
              <a:rPr lang="ru-RU" sz="2150" dirty="0">
                <a:solidFill>
                  <a:schemeClr val="bg1"/>
                </a:solidFill>
                <a:latin typeface="Arial Black" panose="020B0A04020102020204" pitchFamily="34" charset="0"/>
              </a:rPr>
              <a:t>в </a:t>
            </a:r>
            <a:r>
              <a:rPr lang="ru-RU" sz="2150" dirty="0" smtClean="0">
                <a:solidFill>
                  <a:schemeClr val="bg1"/>
                </a:solidFill>
                <a:latin typeface="Arial Black" panose="020B0A04020102020204" pitchFamily="34" charset="0"/>
              </a:rPr>
              <a:t>тылу…</a:t>
            </a:r>
          </a:p>
        </p:txBody>
      </p:sp>
      <p:sp>
        <p:nvSpPr>
          <p:cNvPr id="5" name="Номер слайда 4"/>
          <p:cNvSpPr>
            <a:spLocks noGrp="1"/>
          </p:cNvSpPr>
          <p:nvPr>
            <p:ph type="sldNum" sz="quarter" idx="12"/>
          </p:nvPr>
        </p:nvSpPr>
        <p:spPr/>
        <p:txBody>
          <a:bodyPr/>
          <a:lstStyle/>
          <a:p>
            <a:fld id="{03F4C548-6E14-49B0-B4DB-4A38AB4CEEF2}" type="slidenum">
              <a:rPr lang="ru-RU" smtClean="0"/>
              <a:t>22</a:t>
            </a:fld>
            <a:endParaRPr lang="ru-RU"/>
          </a:p>
        </p:txBody>
      </p:sp>
    </p:spTree>
    <p:extLst>
      <p:ext uri="{BB962C8B-B14F-4D97-AF65-F5344CB8AC3E}">
        <p14:creationId xmlns:p14="http://schemas.microsoft.com/office/powerpoint/2010/main" val="148345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1006" y="1124744"/>
            <a:ext cx="8280920" cy="1815882"/>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Сражение происходило в два этапа. Сначала Советская Армия смело держала оборону, а после наступала на врага. Фашисты не ожидали такого ожесточенного отпора, и были дезориентированы ещё на подступах к городу. Благодаря воинской доблести удалось не пропустить врага в сердце Державы, отбросить вражеские гарнизоны на ощутимое расстояние. Советские люди воспрянули духом.</a:t>
            </a:r>
          </a:p>
        </p:txBody>
      </p:sp>
      <p:sp>
        <p:nvSpPr>
          <p:cNvPr id="2" name="Прямоугольник 1"/>
          <p:cNvSpPr/>
          <p:nvPr/>
        </p:nvSpPr>
        <p:spPr>
          <a:xfrm>
            <a:off x="178810" y="260648"/>
            <a:ext cx="8786380"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5 декабря 1941 года.</a:t>
            </a:r>
          </a:p>
          <a:p>
            <a:pPr algn="ctr"/>
            <a:r>
              <a:rPr lang="ru-RU" sz="2000" dirty="0">
                <a:solidFill>
                  <a:schemeClr val="bg1"/>
                </a:solidFill>
                <a:latin typeface="Arial Black" panose="020B0A04020102020204" pitchFamily="34" charset="0"/>
              </a:rPr>
              <a:t>Н</a:t>
            </a:r>
            <a:r>
              <a:rPr lang="ru-RU" sz="2000" dirty="0" smtClean="0">
                <a:solidFill>
                  <a:schemeClr val="bg1"/>
                </a:solidFill>
                <a:latin typeface="Arial Black" panose="020B0A04020102020204" pitchFamily="34" charset="0"/>
              </a:rPr>
              <a:t>ачало контрнаступления Советской Армии под Москвой. </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3" y="355414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3846" y="3156844"/>
            <a:ext cx="3096344" cy="147732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Т.4: Фашистская агрессия против СССР. Крах стратегии «молниеносной войны».</a:t>
            </a:r>
            <a:endParaRPr lang="ru-RU" b="1" dirty="0"/>
          </a:p>
        </p:txBody>
      </p:sp>
      <p:sp>
        <p:nvSpPr>
          <p:cNvPr id="6" name="Прямоугольник 5"/>
          <p:cNvSpPr/>
          <p:nvPr/>
        </p:nvSpPr>
        <p:spPr>
          <a:xfrm>
            <a:off x="1278890" y="6011059"/>
            <a:ext cx="3421299" cy="369332"/>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Бек А.А.</a:t>
            </a:r>
            <a:r>
              <a:rPr lang="ru-RU" dirty="0" smtClean="0"/>
              <a:t>: Волоколамское шоссе</a:t>
            </a:r>
            <a:endParaRPr lang="ru-RU" dirty="0"/>
          </a:p>
        </p:txBody>
      </p:sp>
      <p:sp>
        <p:nvSpPr>
          <p:cNvPr id="13" name="Прямоугольник 12"/>
          <p:cNvSpPr/>
          <p:nvPr/>
        </p:nvSpPr>
        <p:spPr>
          <a:xfrm>
            <a:off x="5844884" y="2879846"/>
            <a:ext cx="2888999" cy="1754326"/>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Жук Ю.А.</a:t>
            </a:r>
            <a:r>
              <a:rPr lang="ru-RU" dirty="0" smtClean="0"/>
              <a:t>: Неизвестные страницы битвы за Москву: Крах операции "Тайфун". Неизвестное об известном. Московская битва: факты и мифы</a:t>
            </a:r>
            <a:endParaRPr lang="ru-RU" dirty="0"/>
          </a:p>
        </p:txBody>
      </p:sp>
      <p:sp>
        <p:nvSpPr>
          <p:cNvPr id="14" name="Прямоугольник 13"/>
          <p:cNvSpPr/>
          <p:nvPr/>
        </p:nvSpPr>
        <p:spPr>
          <a:xfrm>
            <a:off x="5879113" y="5458423"/>
            <a:ext cx="28889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Москва прифронтовая. 1941-1942: Архивные документы и материалы</a:t>
            </a:r>
            <a:endParaRPr lang="ru-R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54" y="4969235"/>
            <a:ext cx="886820" cy="141115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6997" y="3335597"/>
            <a:ext cx="877887" cy="12985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6997" y="5157192"/>
            <a:ext cx="891358" cy="122319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3</a:t>
            </a:fld>
            <a:endParaRPr lang="ru-RU"/>
          </a:p>
        </p:txBody>
      </p:sp>
    </p:spTree>
    <p:extLst>
      <p:ext uri="{BB962C8B-B14F-4D97-AF65-F5344CB8AC3E}">
        <p14:creationId xmlns:p14="http://schemas.microsoft.com/office/powerpoint/2010/main" val="194101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1006" y="1124744"/>
            <a:ext cx="8280920" cy="1569660"/>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В планах гитлеровских оккупантов было стереть с лица земли город и уничтожить всех ленинградцев. Осаждённый Ленинград 872 дня боролся за жизнь. Ежедневные бомбардировки и страшный голод не сломили его жителей, город продолжал жить и бороться. Оборона Ленинграда и блокада — урок беспримерного мужества всей стране, всему миру.</a:t>
            </a:r>
          </a:p>
        </p:txBody>
      </p:sp>
      <p:sp>
        <p:nvSpPr>
          <p:cNvPr id="2" name="Прямоугольник 1"/>
          <p:cNvSpPr/>
          <p:nvPr/>
        </p:nvSpPr>
        <p:spPr>
          <a:xfrm>
            <a:off x="1307325" y="260648"/>
            <a:ext cx="6529353"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8 сентября 1941 года - 27 января 1944 года.</a:t>
            </a:r>
          </a:p>
          <a:p>
            <a:pPr algn="ctr"/>
            <a:r>
              <a:rPr lang="ru-RU" sz="2000" dirty="0" smtClean="0">
                <a:solidFill>
                  <a:schemeClr val="bg1"/>
                </a:solidFill>
                <a:latin typeface="Arial Black" panose="020B0A04020102020204" pitchFamily="34" charset="0"/>
              </a:rPr>
              <a:t>Блокада Ленинграда.</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3" y="355414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3846" y="3156844"/>
            <a:ext cx="3096344" cy="147732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Т.4: Фашистская агрессия против СССР. Крах стратегии «молниеносной войны».</a:t>
            </a:r>
            <a:endParaRPr lang="ru-RU" b="1" dirty="0"/>
          </a:p>
        </p:txBody>
      </p:sp>
      <p:sp>
        <p:nvSpPr>
          <p:cNvPr id="6" name="Прямоугольник 5"/>
          <p:cNvSpPr/>
          <p:nvPr/>
        </p:nvSpPr>
        <p:spPr>
          <a:xfrm>
            <a:off x="1330110" y="5763455"/>
            <a:ext cx="34212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smtClean="0"/>
              <a:t>Маграчев</a:t>
            </a:r>
            <a:r>
              <a:rPr lang="ru-RU" b="1" dirty="0" smtClean="0"/>
              <a:t> Л.Е.: </a:t>
            </a:r>
            <a:r>
              <a:rPr lang="ru-RU" dirty="0" smtClean="0"/>
              <a:t>Репортаж из блокады</a:t>
            </a:r>
            <a:endParaRPr lang="ru-RU" dirty="0"/>
          </a:p>
        </p:txBody>
      </p:sp>
      <p:sp>
        <p:nvSpPr>
          <p:cNvPr id="13" name="Прямоугольник 12"/>
          <p:cNvSpPr/>
          <p:nvPr/>
        </p:nvSpPr>
        <p:spPr>
          <a:xfrm>
            <a:off x="5843819" y="3443870"/>
            <a:ext cx="2888999"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smtClean="0"/>
              <a:t>Стахов</a:t>
            </a:r>
            <a:r>
              <a:rPr lang="ru-RU" b="1" dirty="0" smtClean="0"/>
              <a:t> Х.Г.</a:t>
            </a:r>
            <a:r>
              <a:rPr lang="ru-RU" dirty="0" smtClean="0"/>
              <a:t>: Трагедия на Неве: шокирующая правда о блокаде Ленинграда. 1941-1944</a:t>
            </a:r>
            <a:endParaRPr lang="ru-RU" dirty="0"/>
          </a:p>
        </p:txBody>
      </p:sp>
      <p:sp>
        <p:nvSpPr>
          <p:cNvPr id="14" name="Прямоугольник 13"/>
          <p:cNvSpPr/>
          <p:nvPr/>
        </p:nvSpPr>
        <p:spPr>
          <a:xfrm>
            <a:off x="5851234" y="5770309"/>
            <a:ext cx="28889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Чуковский Н.К.</a:t>
            </a:r>
            <a:r>
              <a:rPr lang="ru-RU" dirty="0" smtClean="0"/>
              <a:t>: Балтийское небо</a:t>
            </a:r>
            <a:endParaRPr lang="ru-R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80" y="5033303"/>
            <a:ext cx="946492" cy="13546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6997" y="3326259"/>
            <a:ext cx="865187" cy="13350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6997" y="5074699"/>
            <a:ext cx="884237" cy="13350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4</a:t>
            </a:fld>
            <a:endParaRPr lang="ru-RU"/>
          </a:p>
        </p:txBody>
      </p:sp>
    </p:spTree>
    <p:extLst>
      <p:ext uri="{BB962C8B-B14F-4D97-AF65-F5344CB8AC3E}">
        <p14:creationId xmlns:p14="http://schemas.microsoft.com/office/powerpoint/2010/main" val="75462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9235" y="1153209"/>
            <a:ext cx="8280920" cy="2062103"/>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Ржевско-Вяземская операция 1942 года проводилась в сложных погодных условиях при превосходстве немецких войск в артиллерии и танках. Ожесточенные кровопролитные сражения по периметру Ржевско-Вяземского выступа продолжались 14 месяцев.  Проведенные войсками Западного и Калининского фронтов наступательные и оборонительные операции имели огромное стратегическое значение для достижения перелома в пользу Красной Армии на всем советско-германском фронте.</a:t>
            </a:r>
          </a:p>
        </p:txBody>
      </p:sp>
      <p:sp>
        <p:nvSpPr>
          <p:cNvPr id="2" name="Прямоугольник 1"/>
          <p:cNvSpPr/>
          <p:nvPr/>
        </p:nvSpPr>
        <p:spPr>
          <a:xfrm>
            <a:off x="1364363" y="97362"/>
            <a:ext cx="6458819" cy="1015663"/>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8 января 1942 года.</a:t>
            </a:r>
          </a:p>
          <a:p>
            <a:pPr algn="ctr"/>
            <a:r>
              <a:rPr lang="ru-RU" sz="2000" dirty="0" smtClean="0">
                <a:solidFill>
                  <a:schemeClr val="bg1"/>
                </a:solidFill>
                <a:latin typeface="Arial Black" panose="020B0A04020102020204" pitchFamily="34" charset="0"/>
              </a:rPr>
              <a:t>Начало Ржевско-Вяземской</a:t>
            </a:r>
          </a:p>
          <a:p>
            <a:pPr algn="ctr"/>
            <a:r>
              <a:rPr lang="ru-RU" sz="2000" dirty="0" smtClean="0">
                <a:solidFill>
                  <a:schemeClr val="bg1"/>
                </a:solidFill>
                <a:latin typeface="Arial Black" panose="020B0A04020102020204" pitchFamily="34" charset="0"/>
              </a:rPr>
              <a:t>стратегической наступательной операции.</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3" y="355414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3846" y="3443869"/>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Т.5: Провал агрессивных планов фашистского блока.</a:t>
            </a:r>
            <a:endParaRPr lang="ru-RU" b="1" dirty="0"/>
          </a:p>
        </p:txBody>
      </p:sp>
      <p:sp>
        <p:nvSpPr>
          <p:cNvPr id="6" name="Прямоугольник 5"/>
          <p:cNvSpPr/>
          <p:nvPr/>
        </p:nvSpPr>
        <p:spPr>
          <a:xfrm>
            <a:off x="1330285" y="5486456"/>
            <a:ext cx="34212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Горбачевский Борис Семенович: </a:t>
            </a:r>
            <a:r>
              <a:rPr lang="ru-RU" dirty="0" smtClean="0"/>
              <a:t>Ржевская мясорубка. Время отваги. Задача - выжить!</a:t>
            </a:r>
            <a:endParaRPr lang="ru-RU" dirty="0"/>
          </a:p>
        </p:txBody>
      </p:sp>
      <p:sp>
        <p:nvSpPr>
          <p:cNvPr id="14" name="Прямоугольник 13"/>
          <p:cNvSpPr/>
          <p:nvPr/>
        </p:nvSpPr>
        <p:spPr>
          <a:xfrm>
            <a:off x="5857793" y="5486456"/>
            <a:ext cx="28889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err="1" smtClean="0"/>
              <a:t>Лопуховский</a:t>
            </a:r>
            <a:r>
              <a:rPr lang="ru-RU" b="1" dirty="0" smtClean="0"/>
              <a:t> Лев Николаевич: </a:t>
            </a:r>
            <a:r>
              <a:rPr lang="ru-RU" dirty="0" smtClean="0"/>
              <a:t>Вяземская катастрофа 41-го года</a:t>
            </a:r>
            <a:endParaRPr lang="ru-RU"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35" y="4974968"/>
            <a:ext cx="911050" cy="143481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161" y="4981822"/>
            <a:ext cx="887073" cy="143481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5</a:t>
            </a:fld>
            <a:endParaRPr lang="ru-RU"/>
          </a:p>
        </p:txBody>
      </p:sp>
    </p:spTree>
    <p:extLst>
      <p:ext uri="{BB962C8B-B14F-4D97-AF65-F5344CB8AC3E}">
        <p14:creationId xmlns:p14="http://schemas.microsoft.com/office/powerpoint/2010/main" val="379534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1006" y="1139145"/>
            <a:ext cx="8280920" cy="2062103"/>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Севастополь — город Русской Славы. Во время Крымской войны XIX века наши воины обороняли главную военно-морскую базу Черноморского флота 349 дней. В годы Великой Отечественной Севастополь держался 250 дней и ночей. В обоих случаях защитникам города противостояли превосходящие силы врага: в Крымскую войну — англичане, французы, турки, сардинцы, в 1941–1942 годах — отборные соединения 11-й немецкой армии Эриха фон </a:t>
            </a:r>
            <a:r>
              <a:rPr lang="ru-RU" sz="1600" dirty="0" err="1" smtClean="0">
                <a:solidFill>
                  <a:schemeClr val="bg1"/>
                </a:solidFill>
                <a:latin typeface="Arial Black" panose="020B0A04020102020204" pitchFamily="34" charset="0"/>
              </a:rPr>
              <a:t>Манштейна</a:t>
            </a:r>
            <a:r>
              <a:rPr lang="ru-RU" sz="1600" dirty="0" smtClean="0">
                <a:solidFill>
                  <a:schemeClr val="bg1"/>
                </a:solidFill>
                <a:latin typeface="Arial Black" panose="020B0A04020102020204" pitchFamily="34" charset="0"/>
              </a:rPr>
              <a:t> и румынские дивизии.</a:t>
            </a:r>
          </a:p>
        </p:txBody>
      </p:sp>
      <p:sp>
        <p:nvSpPr>
          <p:cNvPr id="2" name="Прямоугольник 1"/>
          <p:cNvSpPr/>
          <p:nvPr/>
        </p:nvSpPr>
        <p:spPr>
          <a:xfrm>
            <a:off x="1515716" y="260648"/>
            <a:ext cx="6112571"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30 октября 1941 года - 4 июля 1942 года.</a:t>
            </a:r>
          </a:p>
          <a:p>
            <a:pPr algn="ctr"/>
            <a:r>
              <a:rPr lang="ru-RU" sz="2000" dirty="0" smtClean="0">
                <a:solidFill>
                  <a:schemeClr val="bg1"/>
                </a:solidFill>
                <a:latin typeface="Arial Black" panose="020B0A04020102020204" pitchFamily="34" charset="0"/>
              </a:rPr>
              <a:t>Оборона Севастополя.</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2" y="3652847"/>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3845" y="3527265"/>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Т.5: Провал агрессивных планов фашистского блока.</a:t>
            </a:r>
            <a:endParaRPr lang="ru-RU" b="1" dirty="0"/>
          </a:p>
        </p:txBody>
      </p:sp>
      <p:sp>
        <p:nvSpPr>
          <p:cNvPr id="6" name="Прямоугольник 5"/>
          <p:cNvSpPr/>
          <p:nvPr/>
        </p:nvSpPr>
        <p:spPr>
          <a:xfrm>
            <a:off x="1223360" y="5763455"/>
            <a:ext cx="34212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Петр </a:t>
            </a:r>
            <a:r>
              <a:rPr lang="ru-RU" b="1" dirty="0" err="1" smtClean="0"/>
              <a:t>Гармаш</a:t>
            </a:r>
            <a:r>
              <a:rPr lang="ru-RU" b="1" dirty="0" smtClean="0"/>
              <a:t>: </a:t>
            </a:r>
            <a:r>
              <a:rPr lang="ru-RU" dirty="0" smtClean="0"/>
              <a:t>За родной Севастополь</a:t>
            </a:r>
            <a:endParaRPr lang="ru-RU" dirty="0"/>
          </a:p>
        </p:txBody>
      </p:sp>
      <p:sp>
        <p:nvSpPr>
          <p:cNvPr id="13" name="Прямоугольник 12"/>
          <p:cNvSpPr/>
          <p:nvPr/>
        </p:nvSpPr>
        <p:spPr>
          <a:xfrm>
            <a:off x="5851234" y="3802667"/>
            <a:ext cx="28889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Денисов Константин Дмитриевич: </a:t>
            </a:r>
            <a:r>
              <a:rPr lang="ru-RU" dirty="0" smtClean="0"/>
              <a:t>Под нами - Черное море</a:t>
            </a:r>
            <a:endParaRPr lang="ru-RU" dirty="0"/>
          </a:p>
        </p:txBody>
      </p:sp>
      <p:sp>
        <p:nvSpPr>
          <p:cNvPr id="14" name="Прямоугольник 13"/>
          <p:cNvSpPr/>
          <p:nvPr/>
        </p:nvSpPr>
        <p:spPr>
          <a:xfrm>
            <a:off x="5851234" y="5486455"/>
            <a:ext cx="28889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Крылов Николай Иванович: </a:t>
            </a:r>
            <a:r>
              <a:rPr lang="ru-RU" dirty="0" smtClean="0"/>
              <a:t>Огненный бастион</a:t>
            </a:r>
            <a:endParaRPr lang="ru-RU"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3" y="5074698"/>
            <a:ext cx="854075" cy="13350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72" y="3289346"/>
            <a:ext cx="883962" cy="143665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272" y="5130765"/>
            <a:ext cx="877887" cy="12858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6</a:t>
            </a:fld>
            <a:endParaRPr lang="ru-RU"/>
          </a:p>
        </p:txBody>
      </p:sp>
    </p:spTree>
    <p:extLst>
      <p:ext uri="{BB962C8B-B14F-4D97-AF65-F5344CB8AC3E}">
        <p14:creationId xmlns:p14="http://schemas.microsoft.com/office/powerpoint/2010/main" val="394278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1006" y="1135292"/>
            <a:ext cx="8280920" cy="2062103"/>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Летом 1942 года началась невиданная по своему значению, размаху и напряжению битва на подступах к Дону и Волге. 200 дней и ночей Красная Армия перемалывала отборные соединения Германии и её союзников. Сталинградская битва, которая изменила историю и переломила ход всей Второй мировой войны, продлилась с 17 июля 1942 года по 2 февраля 1943 года и закончилась полной победой Советских войск. Оборонительный этап операции продолжался до 18 ноября 1942 года, а с 19 ноября начался наступательный этап.</a:t>
            </a:r>
          </a:p>
        </p:txBody>
      </p:sp>
      <p:sp>
        <p:nvSpPr>
          <p:cNvPr id="2" name="Прямоугольник 1"/>
          <p:cNvSpPr/>
          <p:nvPr/>
        </p:nvSpPr>
        <p:spPr>
          <a:xfrm>
            <a:off x="1442779" y="260648"/>
            <a:ext cx="6258445"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17 июля 1942 года - 2 февраля 1943 года.</a:t>
            </a:r>
          </a:p>
          <a:p>
            <a:pPr algn="ctr"/>
            <a:r>
              <a:rPr lang="ru-RU" sz="2000" dirty="0" smtClean="0">
                <a:solidFill>
                  <a:schemeClr val="bg1"/>
                </a:solidFill>
                <a:latin typeface="Arial Black" panose="020B0A04020102020204" pitchFamily="34" charset="0"/>
              </a:rPr>
              <a:t>Сталинградская битва.</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9" y="3705454"/>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14732" y="3576838"/>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Т.6: Коренной перелом в войне.</a:t>
            </a:r>
            <a:endParaRPr lang="ru-RU" b="1" dirty="0"/>
          </a:p>
        </p:txBody>
      </p:sp>
      <p:sp>
        <p:nvSpPr>
          <p:cNvPr id="6" name="Прямоугольник 5"/>
          <p:cNvSpPr/>
          <p:nvPr/>
        </p:nvSpPr>
        <p:spPr>
          <a:xfrm>
            <a:off x="1223360" y="5763455"/>
            <a:ext cx="34212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Исаев А.В.: </a:t>
            </a:r>
            <a:r>
              <a:rPr lang="ru-RU" dirty="0" smtClean="0"/>
              <a:t>Сталинград. За Волгой для нас земли нет</a:t>
            </a:r>
            <a:endParaRPr lang="ru-RU" dirty="0"/>
          </a:p>
        </p:txBody>
      </p:sp>
      <p:sp>
        <p:nvSpPr>
          <p:cNvPr id="13" name="Прямоугольник 12"/>
          <p:cNvSpPr/>
          <p:nvPr/>
        </p:nvSpPr>
        <p:spPr>
          <a:xfrm>
            <a:off x="5793977" y="4105056"/>
            <a:ext cx="2888999"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Пикуль Валентин </a:t>
            </a:r>
            <a:r>
              <a:rPr lang="ru-RU" b="1" dirty="0" err="1" smtClean="0"/>
              <a:t>Саввич</a:t>
            </a:r>
            <a:r>
              <a:rPr lang="ru-RU" b="1" dirty="0" smtClean="0"/>
              <a:t>: </a:t>
            </a:r>
            <a:r>
              <a:rPr lang="ru-RU" dirty="0" smtClean="0"/>
              <a:t>Барбаросса</a:t>
            </a:r>
            <a:endParaRPr lang="ru-RU" dirty="0"/>
          </a:p>
        </p:txBody>
      </p:sp>
      <p:sp>
        <p:nvSpPr>
          <p:cNvPr id="14" name="Прямоугольник 13"/>
          <p:cNvSpPr/>
          <p:nvPr/>
        </p:nvSpPr>
        <p:spPr>
          <a:xfrm>
            <a:off x="5763817" y="5763454"/>
            <a:ext cx="3009240"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Яковлев Н.Н.: </a:t>
            </a:r>
            <a:r>
              <a:rPr lang="ru-RU" dirty="0" smtClean="0"/>
              <a:t>19 ноября 1942</a:t>
            </a:r>
            <a:endParaRPr lang="ru-RU"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3" y="5056179"/>
            <a:ext cx="862527" cy="136046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440" y="3429000"/>
            <a:ext cx="871537" cy="13223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2603" y="5092160"/>
            <a:ext cx="811213" cy="13176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7</a:t>
            </a:fld>
            <a:endParaRPr lang="ru-RU"/>
          </a:p>
        </p:txBody>
      </p:sp>
    </p:spTree>
    <p:extLst>
      <p:ext uri="{BB962C8B-B14F-4D97-AF65-F5344CB8AC3E}">
        <p14:creationId xmlns:p14="http://schemas.microsoft.com/office/powerpoint/2010/main" val="371367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4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020" y="1019109"/>
            <a:ext cx="8280920" cy="2308324"/>
          </a:xfrm>
          <a:prstGeom prst="rect">
            <a:avLst/>
          </a:prstGeom>
        </p:spPr>
        <p:txBody>
          <a:bodyPr wrap="square">
            <a:spAutoFit/>
          </a:bodyPr>
          <a:lstStyle/>
          <a:p>
            <a:pPr algn="just"/>
            <a:r>
              <a:rPr lang="ru-RU" sz="1600" dirty="0" smtClean="0">
                <a:solidFill>
                  <a:schemeClr val="bg1"/>
                </a:solidFill>
                <a:latin typeface="Arial Black" panose="020B0A04020102020204" pitchFamily="34" charset="0"/>
              </a:rPr>
              <a:t>С советской стороны в ней участвовали Южный (командующий Родион Малиновский), Северо-Кавказский (командующий Семён Будённый) и Закавказский (командующий Иван Тюленев) фронты. Важно отметить, что в обороне Кавказа участвовали практически все народы нашей многонациональной страны. Уроженцы Кавказа жертвовали своими жизнями, чтобы остановить врага, проявляли массовый героизм</a:t>
            </a:r>
            <a:r>
              <a:rPr lang="ru-RU" sz="1600" dirty="0">
                <a:solidFill>
                  <a:schemeClr val="bg1"/>
                </a:solidFill>
                <a:latin typeface="Arial Black" panose="020B0A04020102020204" pitchFamily="34" charset="0"/>
              </a:rPr>
              <a:t>.</a:t>
            </a:r>
            <a:r>
              <a:rPr lang="ru-RU" sz="1600" dirty="0" smtClean="0">
                <a:solidFill>
                  <a:schemeClr val="bg1"/>
                </a:solidFill>
                <a:latin typeface="Arial Black" panose="020B0A04020102020204" pitchFamily="34" charset="0"/>
              </a:rPr>
              <a:t> К 9 октября 1943 года территория Кавказского региона была освобождена. Создались предпосылки для высадки десанта на Керченском полуострове и освобождения Крыма.</a:t>
            </a:r>
          </a:p>
        </p:txBody>
      </p:sp>
      <p:sp>
        <p:nvSpPr>
          <p:cNvPr id="2" name="Прямоугольник 1"/>
          <p:cNvSpPr/>
          <p:nvPr/>
        </p:nvSpPr>
        <p:spPr>
          <a:xfrm>
            <a:off x="1442779" y="260648"/>
            <a:ext cx="6258445"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25 июля 1942 года - 9 октября 1943 года.</a:t>
            </a:r>
          </a:p>
          <a:p>
            <a:pPr algn="ctr"/>
            <a:r>
              <a:rPr lang="ru-RU" sz="2000" dirty="0" smtClean="0">
                <a:solidFill>
                  <a:schemeClr val="bg1"/>
                </a:solidFill>
                <a:latin typeface="Arial Black" panose="020B0A04020102020204" pitchFamily="34" charset="0"/>
              </a:rPr>
              <a:t>Битва за Кавказ.</a:t>
            </a:r>
            <a:endParaRPr lang="ru-RU" sz="2000" dirty="0">
              <a:solidFill>
                <a:schemeClr val="bg1"/>
              </a:solidFill>
              <a:latin typeface="Arial Black" panose="020B0A04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16" y="3831207"/>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14732" y="3450758"/>
            <a:ext cx="2669236" cy="147732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a:solidFill>
                  <a:prstClr val="black"/>
                </a:solidFill>
              </a:rPr>
              <a:t>Т.5: Провал агрессивных планов фашистского блока</a:t>
            </a:r>
            <a:r>
              <a:rPr lang="ru-RU" b="1" dirty="0" smtClean="0"/>
              <a:t>.</a:t>
            </a:r>
            <a:endParaRPr lang="ru-RU" b="1" dirty="0"/>
          </a:p>
        </p:txBody>
      </p:sp>
      <p:sp>
        <p:nvSpPr>
          <p:cNvPr id="14" name="Прямоугольник 13"/>
          <p:cNvSpPr/>
          <p:nvPr/>
        </p:nvSpPr>
        <p:spPr>
          <a:xfrm>
            <a:off x="5707597" y="5763454"/>
            <a:ext cx="3073151"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Холостяков Георгий Никитич: </a:t>
            </a:r>
            <a:r>
              <a:rPr lang="ru-RU" dirty="0" smtClean="0"/>
              <a:t>Вечный огонь</a:t>
            </a:r>
            <a:endParaRPr lang="ru-RU"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2" y="5333497"/>
            <a:ext cx="126841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1629245" y="5230131"/>
            <a:ext cx="2654723"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solidFill>
                  <a:prstClr val="black"/>
                </a:solidFill>
              </a:rPr>
              <a:t>Т.6</a:t>
            </a:r>
            <a:r>
              <a:rPr lang="ru-RU" b="1" dirty="0">
                <a:solidFill>
                  <a:prstClr val="black"/>
                </a:solidFill>
              </a:rPr>
              <a:t>: Коренной перелом в войне</a:t>
            </a:r>
            <a:r>
              <a:rPr lang="ru-RU" b="1" dirty="0" smtClean="0"/>
              <a:t>.</a:t>
            </a:r>
            <a:endParaRPr lang="ru-RU"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919" y="3865125"/>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6089932" y="3488668"/>
            <a:ext cx="2690817" cy="1477328"/>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solidFill>
                  <a:prstClr val="black"/>
                </a:solidFill>
              </a:rPr>
              <a:t>Т.7</a:t>
            </a:r>
            <a:r>
              <a:rPr lang="ru-RU" b="1" dirty="0">
                <a:solidFill>
                  <a:prstClr val="black"/>
                </a:solidFill>
              </a:rPr>
              <a:t>: Завершение коренного перелома в войне</a:t>
            </a:r>
            <a:r>
              <a:rPr lang="ru-RU" b="1" dirty="0" smtClean="0"/>
              <a:t>.</a:t>
            </a:r>
            <a:endParaRPr lang="ru-RU" b="1"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919" y="5104860"/>
            <a:ext cx="8651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8</a:t>
            </a:fld>
            <a:endParaRPr lang="ru-RU"/>
          </a:p>
        </p:txBody>
      </p:sp>
    </p:spTree>
    <p:extLst>
      <p:ext uri="{BB962C8B-B14F-4D97-AF65-F5344CB8AC3E}">
        <p14:creationId xmlns:p14="http://schemas.microsoft.com/office/powerpoint/2010/main" val="23098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9480" y="932994"/>
            <a:ext cx="8280920" cy="2554545"/>
          </a:xfrm>
          <a:prstGeom prst="rect">
            <a:avLst/>
          </a:prstGeom>
        </p:spPr>
        <p:txBody>
          <a:bodyPr wrap="square">
            <a:spAutoFit/>
          </a:bodyPr>
          <a:lstStyle/>
          <a:p>
            <a:pPr algn="just"/>
            <a:r>
              <a:rPr lang="ru-RU" sz="1600" dirty="0" err="1" smtClean="0">
                <a:solidFill>
                  <a:schemeClr val="bg1"/>
                </a:solidFill>
                <a:latin typeface="Arial Black" panose="020B0A04020102020204" pitchFamily="34" charset="0"/>
              </a:rPr>
              <a:t>Прохоровское</a:t>
            </a:r>
            <a:r>
              <a:rPr lang="ru-RU" sz="1600" dirty="0" smtClean="0">
                <a:solidFill>
                  <a:schemeClr val="bg1"/>
                </a:solidFill>
                <a:latin typeface="Arial Black" panose="020B0A04020102020204" pitchFamily="34" charset="0"/>
              </a:rPr>
              <a:t> сражение было частью Курской битвы. Из воспоминаний участника боя, рядового Е.И. Филатова: «Танки шли лавиной. Сколько их было, не считали. Машины двигались по полю зигзагами, меняя направление. Чтобы сбить с толку наших артиллеристов, помешать им прицелиться…   Рвутся бомбы… Такой грохот стоял, что кровь текла из ушей». А это воспоминание о событиях июля 1943 года немецкого солдата: «Облака пыли сделали очень трудной помощь от люфтваффе, и вскоре множество Т-34 прорвались сквозь наши оборонительные сооружения и стаями устремились по всему полю битвы…».</a:t>
            </a:r>
          </a:p>
        </p:txBody>
      </p:sp>
      <p:sp>
        <p:nvSpPr>
          <p:cNvPr id="2" name="Прямоугольник 1"/>
          <p:cNvSpPr/>
          <p:nvPr/>
        </p:nvSpPr>
        <p:spPr>
          <a:xfrm>
            <a:off x="1932343" y="140905"/>
            <a:ext cx="5298245" cy="707886"/>
          </a:xfrm>
          <a:prstGeom prst="rect">
            <a:avLst/>
          </a:prstGeom>
        </p:spPr>
        <p:txBody>
          <a:bodyPr wrap="none">
            <a:spAutoFit/>
          </a:bodyPr>
          <a:lstStyle/>
          <a:p>
            <a:pPr algn="ctr"/>
            <a:r>
              <a:rPr lang="ru-RU" sz="2000" dirty="0" smtClean="0">
                <a:solidFill>
                  <a:schemeClr val="bg1"/>
                </a:solidFill>
                <a:latin typeface="Arial Black" panose="020B0A04020102020204" pitchFamily="34" charset="0"/>
              </a:rPr>
              <a:t>12 июля 1943 года.</a:t>
            </a:r>
          </a:p>
          <a:p>
            <a:pPr algn="ctr"/>
            <a:r>
              <a:rPr lang="ru-RU" sz="2000" dirty="0" err="1" smtClean="0">
                <a:solidFill>
                  <a:schemeClr val="bg1"/>
                </a:solidFill>
                <a:latin typeface="Arial Black" panose="020B0A04020102020204" pitchFamily="34" charset="0"/>
              </a:rPr>
              <a:t>Прохоровское</a:t>
            </a:r>
            <a:r>
              <a:rPr lang="ru-RU" sz="2000" dirty="0" smtClean="0">
                <a:solidFill>
                  <a:schemeClr val="bg1"/>
                </a:solidFill>
                <a:latin typeface="Arial Black" panose="020B0A04020102020204" pitchFamily="34" charset="0"/>
              </a:rPr>
              <a:t> танковое сражение.</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01" y="3861048"/>
            <a:ext cx="1243013"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73814" y="3733869"/>
            <a:ext cx="3096344"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История второй мировой войны 1939-1945. В 12 томах. </a:t>
            </a:r>
            <a:r>
              <a:rPr lang="ru-RU" b="1" dirty="0" smtClean="0"/>
              <a:t>Т.7: Завершение коренного перелома в войне.</a:t>
            </a:r>
          </a:p>
        </p:txBody>
      </p:sp>
      <p:sp>
        <p:nvSpPr>
          <p:cNvPr id="6" name="Прямоугольник 5"/>
          <p:cNvSpPr/>
          <p:nvPr/>
        </p:nvSpPr>
        <p:spPr>
          <a:xfrm>
            <a:off x="1276394" y="5522615"/>
            <a:ext cx="3421299" cy="923330"/>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Ник </a:t>
            </a:r>
            <a:r>
              <a:rPr lang="ru-RU" b="1" dirty="0" err="1" smtClean="0"/>
              <a:t>Корниш</a:t>
            </a:r>
            <a:r>
              <a:rPr lang="ru-RU" b="1" dirty="0" smtClean="0"/>
              <a:t>: </a:t>
            </a:r>
            <a:r>
              <a:rPr lang="ru-RU" dirty="0" smtClean="0"/>
              <a:t>Курская битва. Величайшие в истории танковое сражение. Июль 1943</a:t>
            </a:r>
            <a:endParaRPr lang="ru-RU" dirty="0"/>
          </a:p>
        </p:txBody>
      </p:sp>
      <p:sp>
        <p:nvSpPr>
          <p:cNvPr id="13" name="Прямоугольник 12"/>
          <p:cNvSpPr/>
          <p:nvPr/>
        </p:nvSpPr>
        <p:spPr>
          <a:xfrm>
            <a:off x="5860295" y="3724227"/>
            <a:ext cx="2921656" cy="1200329"/>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dirty="0" smtClean="0"/>
              <a:t>Т-34: путь к Победе. Воспоминания танкостроителей и танкистов</a:t>
            </a:r>
            <a:endParaRPr lang="ru-RU" dirty="0"/>
          </a:p>
        </p:txBody>
      </p:sp>
      <p:sp>
        <p:nvSpPr>
          <p:cNvPr id="14" name="Прямоугольник 13"/>
          <p:cNvSpPr/>
          <p:nvPr/>
        </p:nvSpPr>
        <p:spPr>
          <a:xfrm>
            <a:off x="5860295" y="5773473"/>
            <a:ext cx="2880105" cy="646331"/>
          </a:xfrm>
          <a:prstGeom prst="rect">
            <a:avLst/>
          </a:prstGeom>
          <a:solidFill>
            <a:schemeClr val="bg2">
              <a:lumMod val="90000"/>
            </a:schemeClr>
          </a:solidFill>
          <a:ln>
            <a:solidFill>
              <a:schemeClr val="bg2">
                <a:lumMod val="25000"/>
              </a:schemeClr>
            </a:solidFill>
          </a:ln>
        </p:spPr>
        <p:txBody>
          <a:bodyPr wrap="square">
            <a:spAutoFit/>
          </a:bodyPr>
          <a:lstStyle/>
          <a:p>
            <a:pPr algn="just"/>
            <a:r>
              <a:rPr lang="ru-RU" b="1" dirty="0" smtClean="0"/>
              <a:t>Анатолий Ананьев: </a:t>
            </a:r>
            <a:r>
              <a:rPr lang="ru-RU" dirty="0" smtClean="0"/>
              <a:t>Танки идут ромбом</a:t>
            </a:r>
            <a:endParaRPr lang="ru-RU"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4" y="5229200"/>
            <a:ext cx="915560" cy="120776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649" y="3654673"/>
            <a:ext cx="774700" cy="12795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5650" y="5162734"/>
            <a:ext cx="794646" cy="124705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03F4C548-6E14-49B0-B4DB-4A38AB4CEEF2}" type="slidenum">
              <a:rPr lang="ru-RU" smtClean="0"/>
              <a:t>9</a:t>
            </a:fld>
            <a:endParaRPr lang="ru-RU"/>
          </a:p>
        </p:txBody>
      </p:sp>
    </p:spTree>
    <p:extLst>
      <p:ext uri="{BB962C8B-B14F-4D97-AF65-F5344CB8AC3E}">
        <p14:creationId xmlns:p14="http://schemas.microsoft.com/office/powerpoint/2010/main" val="33438848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3319</Words>
  <Application>Microsoft Office PowerPoint</Application>
  <PresentationFormat>Экран (4:3)</PresentationFormat>
  <Paragraphs>172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Абонемент учебной литературы</dc:creator>
  <cp:lastModifiedBy>nmo-2</cp:lastModifiedBy>
  <cp:revision>123</cp:revision>
  <dcterms:created xsi:type="dcterms:W3CDTF">2025-03-07T10:14:44Z</dcterms:created>
  <dcterms:modified xsi:type="dcterms:W3CDTF">2025-03-11T13:23:35Z</dcterms:modified>
</cp:coreProperties>
</file>