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007" autoAdjust="0"/>
  </p:normalViewPr>
  <p:slideViewPr>
    <p:cSldViewPr>
      <p:cViewPr varScale="1">
        <p:scale>
          <a:sx n="65" d="100"/>
          <a:sy n="65" d="100"/>
        </p:scale>
        <p:origin x="-696" y="-2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BAAC3908-6E9C-43FB-8178-D6F052D16823}" type="datetimeFigureOut">
              <a:rPr lang="ru-RU" smtClean="0"/>
              <a:pPr/>
              <a:t>17.02.2008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C0631DA6-2715-4894-BBE3-0CDF930B58D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C3908-6E9C-43FB-8178-D6F052D16823}" type="datetimeFigureOut">
              <a:rPr lang="ru-RU" smtClean="0"/>
              <a:pPr/>
              <a:t>17.02.2008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31DA6-2715-4894-BBE3-0CDF930B58D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C3908-6E9C-43FB-8178-D6F052D16823}" type="datetimeFigureOut">
              <a:rPr lang="ru-RU" smtClean="0"/>
              <a:pPr/>
              <a:t>17.02.2008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31DA6-2715-4894-BBE3-0CDF930B58D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C3908-6E9C-43FB-8178-D6F052D16823}" type="datetimeFigureOut">
              <a:rPr lang="ru-RU" smtClean="0"/>
              <a:pPr/>
              <a:t>17.02.2008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31DA6-2715-4894-BBE3-0CDF930B58D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C3908-6E9C-43FB-8178-D6F052D16823}" type="datetimeFigureOut">
              <a:rPr lang="ru-RU" smtClean="0"/>
              <a:pPr/>
              <a:t>17.02.2008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31DA6-2715-4894-BBE3-0CDF930B58D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C3908-6E9C-43FB-8178-D6F052D16823}" type="datetimeFigureOut">
              <a:rPr lang="ru-RU" smtClean="0"/>
              <a:pPr/>
              <a:t>17.02.2008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31DA6-2715-4894-BBE3-0CDF930B58D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AAC3908-6E9C-43FB-8178-D6F052D16823}" type="datetimeFigureOut">
              <a:rPr lang="ru-RU" smtClean="0"/>
              <a:pPr/>
              <a:t>17.02.2008</a:t>
            </a:fld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0631DA6-2715-4894-BBE3-0CDF930B58D1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BAAC3908-6E9C-43FB-8178-D6F052D16823}" type="datetimeFigureOut">
              <a:rPr lang="ru-RU" smtClean="0"/>
              <a:pPr/>
              <a:t>17.02.2008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C0631DA6-2715-4894-BBE3-0CDF930B58D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C3908-6E9C-43FB-8178-D6F052D16823}" type="datetimeFigureOut">
              <a:rPr lang="ru-RU" smtClean="0"/>
              <a:pPr/>
              <a:t>17.02.2008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31DA6-2715-4894-BBE3-0CDF930B58D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C3908-6E9C-43FB-8178-D6F052D16823}" type="datetimeFigureOut">
              <a:rPr lang="ru-RU" smtClean="0"/>
              <a:pPr/>
              <a:t>17.02.2008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31DA6-2715-4894-BBE3-0CDF930B58D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C3908-6E9C-43FB-8178-D6F052D16823}" type="datetimeFigureOut">
              <a:rPr lang="ru-RU" smtClean="0"/>
              <a:pPr/>
              <a:t>17.02.2008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31DA6-2715-4894-BBE3-0CDF930B58D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BAAC3908-6E9C-43FB-8178-D6F052D16823}" type="datetimeFigureOut">
              <a:rPr lang="ru-RU" smtClean="0"/>
              <a:pPr/>
              <a:t>17.02.2008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C0631DA6-2715-4894-BBE3-0CDF930B58D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214290"/>
            <a:ext cx="8386794" cy="350046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Лекция 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u="sng" dirty="0" smtClean="0">
                <a:latin typeface="Times New Roman" pitchFamily="18" charset="0"/>
                <a:cs typeface="Times New Roman" pitchFamily="18" charset="0"/>
              </a:rPr>
              <a:t>Цель.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/>
              <a:t> Познакомить слушателей с вопросами разработки и конструирования облучательных устройств для пассивных и активных реакторных испытаний. Обратить внимание на специфику конструкторских разработок облучательных устройств, последовательность проведения   этой работы. Выделить наиболее важную задачу для разработки конструкции облучательного устройства- расчет поля температуры по его элементам. Приступить к постановке задачи расчета температурного поля.</a:t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3929066"/>
            <a:ext cx="9144000" cy="2928934"/>
          </a:xfrm>
          <a:gradFill flip="none" rotWithShape="1">
            <a:gsLst>
              <a:gs pos="0">
                <a:schemeClr val="lt1">
                  <a:shade val="30000"/>
                  <a:satMod val="115000"/>
                </a:schemeClr>
              </a:gs>
              <a:gs pos="50000">
                <a:schemeClr val="lt1">
                  <a:shade val="67500"/>
                  <a:satMod val="115000"/>
                </a:schemeClr>
              </a:gs>
              <a:gs pos="100000">
                <a:schemeClr val="lt1">
                  <a:shade val="100000"/>
                  <a:satMod val="115000"/>
                </a:schemeClr>
              </a:gs>
            </a:gsLst>
            <a:lin ang="16200000" scaled="1"/>
            <a:tileRect/>
          </a:gradFill>
          <a:ln w="28575"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 algn="ctr"/>
            <a:r>
              <a:rPr lang="ru-RU" sz="9600" b="1" u="sng" dirty="0" smtClean="0">
                <a:latin typeface="Times New Roman" pitchFamily="18" charset="0"/>
                <a:cs typeface="Times New Roman" pitchFamily="18" charset="0"/>
              </a:rPr>
              <a:t>План.</a:t>
            </a:r>
          </a:p>
          <a:p>
            <a:endParaRPr lang="ru-RU" sz="9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1200" dirty="0" smtClean="0">
                <a:latin typeface="Times New Roman" pitchFamily="18" charset="0"/>
                <a:cs typeface="Times New Roman" pitchFamily="18" charset="0"/>
              </a:rPr>
              <a:t>1.  Общая схема последовательности стадий разработки облучательного устройства.</a:t>
            </a:r>
          </a:p>
          <a:p>
            <a:r>
              <a:rPr lang="ru-RU" sz="11200" dirty="0" smtClean="0">
                <a:latin typeface="Times New Roman" pitchFamily="18" charset="0"/>
                <a:cs typeface="Times New Roman" pitchFamily="18" charset="0"/>
              </a:rPr>
              <a:t>2. Обоснование необходимости тепловых расчетов облучательных устройств. </a:t>
            </a:r>
          </a:p>
          <a:p>
            <a:r>
              <a:rPr lang="ru-RU" sz="11200" dirty="0" smtClean="0">
                <a:latin typeface="Times New Roman" pitchFamily="18" charset="0"/>
                <a:cs typeface="Times New Roman" pitchFamily="18" charset="0"/>
              </a:rPr>
              <a:t>3. Постановка задачи о распределении температуры в облучательном устройстве.</a:t>
            </a:r>
          </a:p>
          <a:p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8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900" dirty="0" smtClean="0"/>
              <a:t> </a:t>
            </a:r>
          </a:p>
          <a:p>
            <a:endParaRPr lang="ru-RU" b="1" dirty="0" smtClean="0"/>
          </a:p>
          <a:p>
            <a:pPr algn="ctr"/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0" y="642918"/>
            <a:ext cx="9144000" cy="680186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в) за счет теплоотдачи в окружающую среду: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q</a:t>
            </a:r>
            <a:r>
              <a:rPr kumimoji="0" lang="ru-RU" sz="20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= α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</a:t>
            </a:r>
            <a:r>
              <a:rPr kumimoji="0" lang="en-US" sz="20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cp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(2)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где 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α  - коэффициент теплообмена со средой   (Вт/м</a:t>
            </a:r>
            <a:r>
              <a:rPr kumimoji="0" lang="ru-RU" sz="2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),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 наружная поверхность элемента на единицу длины (м); 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</a:t>
            </a:r>
            <a:r>
              <a:rPr kumimoji="0" lang="en-US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cp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температура среды.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Потоки тепла излучением и теплопроводностью через газ можно представить в виде: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q</a:t>
            </a:r>
            <a:r>
              <a:rPr kumimoji="0" lang="ru-RU" sz="20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q</a:t>
            </a:r>
            <a:r>
              <a:rPr kumimoji="0" lang="ru-RU" sz="20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</a:t>
            </a:r>
            <a:r>
              <a:rPr kumimoji="0" lang="ru-RU" sz="20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где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 (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</a:t>
            </a:r>
            <a:r>
              <a:rPr kumimoji="0" lang="ru-RU" sz="20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</a:t>
            </a:r>
            <a:r>
              <a:rPr kumimoji="0" lang="ru-RU" sz="20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</a:t>
            </a:r>
            <a:r>
              <a:rPr kumimoji="0" lang="ru-RU" sz="20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TT</a:t>
            </a:r>
            <a:r>
              <a:rPr kumimoji="0" lang="ru-RU" sz="20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ru-RU" sz="20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</a:t>
            </a:r>
            <a:r>
              <a:rPr kumimoji="0" lang="ru-RU" sz="20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ru-RU" sz="20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σ</a:t>
            </a:r>
            <a:r>
              <a:rPr kumimoji="0" lang="ru-RU" sz="20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0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Hε </a:t>
            </a:r>
            <a:r>
              <a:rPr kumimoji="0" lang="ru-RU" sz="20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+ 2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 n</a:t>
            </a:r>
            <a:r>
              <a:rPr kumimoji="0" lang="en-US" sz="20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λ</a:t>
            </a:r>
            <a:r>
              <a:rPr kumimoji="0" lang="ru-RU" sz="20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</a:t>
            </a:r>
            <a:r>
              <a:rPr kumimoji="0" lang="ru-RU" sz="20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/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ln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/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</a:t>
            </a:r>
            <a:r>
              <a:rPr kumimoji="0" lang="ru-RU" sz="20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приведенный коэффициент теплообмена, а 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ε </a:t>
            </a:r>
            <a:r>
              <a:rPr kumimoji="0" lang="ru-RU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определяется соотношением: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ε </a:t>
            </a:r>
            <a:r>
              <a:rPr lang="ru-RU" sz="2000" b="1" baseline="-25000" dirty="0" smtClean="0">
                <a:latin typeface="Times New Roman" pitchFamily="18" charset="0"/>
                <a:cs typeface="Times New Roman" pitchFamily="18" charset="0"/>
              </a:rPr>
              <a:t>пр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= (1/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ε </a:t>
            </a:r>
            <a:r>
              <a:rPr lang="en-US" sz="2000" b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+ (1/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ε </a:t>
            </a:r>
            <a:r>
              <a:rPr lang="ru-RU" sz="2000" b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-1)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sz="2000" b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000" b="1" baseline="30000" dirty="0" smtClean="0">
                <a:latin typeface="Times New Roman" pitchFamily="18" charset="0"/>
                <a:cs typeface="Times New Roman" pitchFamily="18" charset="0"/>
              </a:rPr>
              <a:t>-1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50002" y="642918"/>
            <a:ext cx="8643997" cy="1571636"/>
          </a:xfrm>
          <a:solidFill>
            <a:schemeClr val="accent2">
              <a:lumMod val="75000"/>
            </a:schemeClr>
          </a:solidFill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/>
          <a:lstStyle/>
          <a:p>
            <a:pPr algn="ctr"/>
            <a:r>
              <a:rPr lang="ru-RU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Разработка конструкции облучательного устройства сопряжена с необходимостью  учета ряда специфических факторов:</a:t>
            </a:r>
            <a:endParaRPr lang="ru-RU" sz="3200" b="0" dirty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285720" y="2428868"/>
            <a:ext cx="8572560" cy="4214842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-малые радиальные размеры реакторных каналов, </a:t>
            </a:r>
          </a:p>
          <a:p>
            <a:r>
              <a:rPr lang="ru-RU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-внутренние тепловыделения в элементах конструкции устройства и испытуемом образце, </a:t>
            </a:r>
          </a:p>
          <a:p>
            <a:r>
              <a:rPr lang="ru-RU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-влияние излучения на первичные преобразователи измеряемых величин, </a:t>
            </a:r>
          </a:p>
          <a:p>
            <a:r>
              <a:rPr lang="ru-RU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-повышенные требования к надежности</a:t>
            </a:r>
            <a:endParaRPr lang="ru-RU" sz="32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 rot="5400000">
            <a:off x="6591345" y="-447733"/>
            <a:ext cx="1143009" cy="3467190"/>
          </a:xfrm>
          <a:solidFill>
            <a:schemeClr val="accent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ru-RU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Схема последовательности стадий разработки облучательного устройства. </a:t>
            </a:r>
            <a:endParaRPr lang="ru-RU" b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5357818" y="2000240"/>
            <a:ext cx="3571900" cy="4214842"/>
          </a:xfrm>
          <a:gradFill flip="none" rotWithShape="1">
            <a:gsLst>
              <a:gs pos="0">
                <a:schemeClr val="bg1">
                  <a:lumMod val="65000"/>
                  <a:shade val="30000"/>
                  <a:satMod val="115000"/>
                </a:schemeClr>
              </a:gs>
              <a:gs pos="50000">
                <a:schemeClr val="bg1">
                  <a:lumMod val="65000"/>
                  <a:shade val="67500"/>
                  <a:satMod val="115000"/>
                </a:schemeClr>
              </a:gs>
              <a:gs pos="100000">
                <a:schemeClr val="bg1">
                  <a:lumMod val="65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28575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В схеме присутствуют все основные стадии конструкторской   разработки, используемые при создании конструкций в машиностроении.   </a:t>
            </a:r>
          </a:p>
          <a:p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Можно выделить три стадии работы над проектом:</a:t>
            </a:r>
          </a:p>
          <a:p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1. Разработка варианта компоновки облучательного устройства </a:t>
            </a:r>
          </a:p>
          <a:p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(позиции 1,2,3,4).</a:t>
            </a:r>
          </a:p>
          <a:p>
            <a:r>
              <a:rPr lang="ru-RU" sz="16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2. Создание эскизного проекта (позиции 5,7,8,9)</a:t>
            </a:r>
          </a:p>
          <a:p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3. Разработка рабочего проекта (позиции 10,11, 12,13).</a:t>
            </a:r>
          </a:p>
          <a:p>
            <a:r>
              <a:rPr lang="ru-RU" sz="16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Все стадии могут поддерживаться позицией 6  (Программы  расчетов и проведение вычислений).</a:t>
            </a:r>
            <a:endParaRPr lang="ru-RU" sz="1600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357158" y="642918"/>
            <a:ext cx="4883156" cy="6072230"/>
            <a:chOff x="1748" y="1254"/>
            <a:chExt cx="6518" cy="8751"/>
          </a:xfrm>
        </p:grpSpPr>
        <p:grpSp>
          <p:nvGrpSpPr>
            <p:cNvPr id="1029" name="Group 5"/>
            <p:cNvGrpSpPr>
              <a:grpSpLocks/>
            </p:cNvGrpSpPr>
            <p:nvPr/>
          </p:nvGrpSpPr>
          <p:grpSpPr bwMode="auto">
            <a:xfrm>
              <a:off x="1748" y="1254"/>
              <a:ext cx="6518" cy="8751"/>
              <a:chOff x="1710" y="1254"/>
              <a:chExt cx="6518" cy="8751"/>
            </a:xfrm>
          </p:grpSpPr>
          <p:sp>
            <p:nvSpPr>
              <p:cNvPr id="1030" name="Text Box 6"/>
              <p:cNvSpPr txBox="1">
                <a:spLocks noChangeArrowheads="1"/>
              </p:cNvSpPr>
              <p:nvPr/>
            </p:nvSpPr>
            <p:spPr bwMode="auto">
              <a:xfrm>
                <a:off x="3514" y="1254"/>
                <a:ext cx="1751" cy="690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1.Техническое 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 задание</a:t>
                </a:r>
                <a:endParaRPr kumimoji="0" lang="ru-RU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31" name="Text Box 7"/>
              <p:cNvSpPr txBox="1">
                <a:spLocks noChangeArrowheads="1"/>
              </p:cNvSpPr>
              <p:nvPr/>
            </p:nvSpPr>
            <p:spPr bwMode="auto">
              <a:xfrm>
                <a:off x="1710" y="1659"/>
                <a:ext cx="1485" cy="675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2.Объект  испытаний</a:t>
                </a:r>
                <a:endParaRPr kumimoji="0" lang="ru-RU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32" name="Text Box 8"/>
              <p:cNvSpPr txBox="1">
                <a:spLocks noChangeArrowheads="1"/>
              </p:cNvSpPr>
              <p:nvPr/>
            </p:nvSpPr>
            <p:spPr bwMode="auto">
              <a:xfrm>
                <a:off x="5651" y="1659"/>
                <a:ext cx="2314" cy="960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3.Место проведения испытаний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(ГЭК, ВЭК, ВКУ ) </a:t>
                </a:r>
                <a:endParaRPr kumimoji="0" lang="ru-RU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33" name="Text Box 9"/>
              <p:cNvSpPr txBox="1">
                <a:spLocks noChangeArrowheads="1"/>
              </p:cNvSpPr>
              <p:nvPr/>
            </p:nvSpPr>
            <p:spPr bwMode="auto">
              <a:xfrm>
                <a:off x="3045" y="4215"/>
                <a:ext cx="1320" cy="990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5.Схема 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тепловых 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расчетов</a:t>
                </a:r>
                <a:endParaRPr kumimoji="0" lang="ru-RU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34" name="Text Box 10"/>
              <p:cNvSpPr txBox="1">
                <a:spLocks noChangeArrowheads="1"/>
              </p:cNvSpPr>
              <p:nvPr/>
            </p:nvSpPr>
            <p:spPr bwMode="auto">
              <a:xfrm>
                <a:off x="3045" y="2574"/>
                <a:ext cx="1590" cy="990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4.Вариант 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компоновки 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устройства</a:t>
                </a:r>
                <a:endParaRPr kumimoji="0" lang="ru-RU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35" name="Text Box 11"/>
              <p:cNvSpPr txBox="1">
                <a:spLocks noChangeArrowheads="1"/>
              </p:cNvSpPr>
              <p:nvPr/>
            </p:nvSpPr>
            <p:spPr bwMode="auto">
              <a:xfrm>
                <a:off x="5175" y="3564"/>
                <a:ext cx="2310" cy="525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7. Эскизный проект.</a:t>
                </a:r>
                <a:endParaRPr kumimoji="0" lang="ru-RU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36" name="Text Box 12"/>
              <p:cNvSpPr txBox="1">
                <a:spLocks noChangeArrowheads="1"/>
              </p:cNvSpPr>
              <p:nvPr/>
            </p:nvSpPr>
            <p:spPr bwMode="auto">
              <a:xfrm>
                <a:off x="1748" y="2619"/>
                <a:ext cx="600" cy="7155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vert270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6.Программы  расчетов и проведение вычислений (6-1, 6-2, 6-3, 6-4, 6-5)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()</a:t>
                </a:r>
                <a:endParaRPr kumimoji="0" lang="ru-RU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37" name="Text Box 13"/>
              <p:cNvSpPr txBox="1">
                <a:spLocks noChangeArrowheads="1"/>
              </p:cNvSpPr>
              <p:nvPr/>
            </p:nvSpPr>
            <p:spPr bwMode="auto">
              <a:xfrm>
                <a:off x="3045" y="5610"/>
                <a:ext cx="1545" cy="1230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8.Схема расчетов деформаций и прочности</a:t>
                </a:r>
                <a:endParaRPr kumimoji="0" lang="ru-RU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38" name="Text Box 14"/>
              <p:cNvSpPr txBox="1">
                <a:spLocks noChangeArrowheads="1"/>
              </p:cNvSpPr>
              <p:nvPr/>
            </p:nvSpPr>
            <p:spPr bwMode="auto">
              <a:xfrm>
                <a:off x="4995" y="4935"/>
                <a:ext cx="2895" cy="675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9.Типы и местоположения датчиков</a:t>
                </a:r>
                <a:endParaRPr kumimoji="0" lang="ru-RU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39" name="Text Box 15"/>
              <p:cNvSpPr txBox="1">
                <a:spLocks noChangeArrowheads="1"/>
              </p:cNvSpPr>
              <p:nvPr/>
            </p:nvSpPr>
            <p:spPr bwMode="auto">
              <a:xfrm>
                <a:off x="4995" y="6345"/>
                <a:ext cx="2895" cy="720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10.Радиационная обстановка эксперимента</a:t>
                </a:r>
                <a:endParaRPr kumimoji="0" lang="ru-RU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40" name="Text Box 16"/>
              <p:cNvSpPr txBox="1">
                <a:spLocks noChangeArrowheads="1"/>
              </p:cNvSpPr>
              <p:nvPr/>
            </p:nvSpPr>
            <p:spPr bwMode="auto">
              <a:xfrm>
                <a:off x="2978" y="7500"/>
                <a:ext cx="2167" cy="495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11.Рабочий проект</a:t>
                </a:r>
                <a:endParaRPr kumimoji="0" lang="ru-RU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41" name="Text Box 17"/>
              <p:cNvSpPr txBox="1">
                <a:spLocks noChangeArrowheads="1"/>
              </p:cNvSpPr>
              <p:nvPr/>
            </p:nvSpPr>
            <p:spPr bwMode="auto">
              <a:xfrm>
                <a:off x="2925" y="8370"/>
                <a:ext cx="2483" cy="518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12.Оценка надежности</a:t>
                </a:r>
                <a:endParaRPr kumimoji="0" lang="ru-RU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42" name="Text Box 18"/>
              <p:cNvSpPr txBox="1">
                <a:spLocks noChangeArrowheads="1"/>
              </p:cNvSpPr>
              <p:nvPr/>
            </p:nvSpPr>
            <p:spPr bwMode="auto">
              <a:xfrm>
                <a:off x="5858" y="7500"/>
                <a:ext cx="2370" cy="1440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13.Изготовление макета, испытания, коррекция проекта</a:t>
                </a:r>
                <a:endParaRPr kumimoji="0" lang="ru-RU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1043" name="AutoShape 19"/>
              <p:cNvCxnSpPr>
                <a:cxnSpLocks noChangeShapeType="1"/>
              </p:cNvCxnSpPr>
              <p:nvPr/>
            </p:nvCxnSpPr>
            <p:spPr bwMode="auto">
              <a:xfrm rot="10800000" flipV="1">
                <a:off x="2475" y="1410"/>
                <a:ext cx="1039" cy="249"/>
              </a:xfrm>
              <a:prstGeom prst="bentConnector3">
                <a:avLst>
                  <a:gd name="adj1" fmla="val 99037"/>
                </a:avLst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 type="triangle" w="med" len="med"/>
              </a:ln>
            </p:spPr>
          </p:cxnSp>
          <p:cxnSp>
            <p:nvCxnSpPr>
              <p:cNvPr id="1044" name="AutoShape 20"/>
              <p:cNvCxnSpPr>
                <a:cxnSpLocks noChangeShapeType="1"/>
              </p:cNvCxnSpPr>
              <p:nvPr/>
            </p:nvCxnSpPr>
            <p:spPr bwMode="auto">
              <a:xfrm>
                <a:off x="5265" y="1410"/>
                <a:ext cx="1350" cy="249"/>
              </a:xfrm>
              <a:prstGeom prst="bentConnector3">
                <a:avLst>
                  <a:gd name="adj1" fmla="val 99481"/>
                </a:avLst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 type="triangle" w="med" len="med"/>
              </a:ln>
            </p:spPr>
          </p:cxnSp>
          <p:cxnSp>
            <p:nvCxnSpPr>
              <p:cNvPr id="1045" name="AutoShape 21"/>
              <p:cNvCxnSpPr>
                <a:cxnSpLocks noChangeShapeType="1"/>
              </p:cNvCxnSpPr>
              <p:nvPr/>
            </p:nvCxnSpPr>
            <p:spPr bwMode="auto">
              <a:xfrm rot="16200000" flipH="1">
                <a:off x="3108" y="2232"/>
                <a:ext cx="429" cy="255"/>
              </a:xfrm>
              <a:prstGeom prst="bentConnector3">
                <a:avLst>
                  <a:gd name="adj1" fmla="val -4199"/>
                </a:avLst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 type="triangle" w="med" len="med"/>
              </a:ln>
            </p:spPr>
          </p:cxnSp>
          <p:cxnSp>
            <p:nvCxnSpPr>
              <p:cNvPr id="1046" name="AutoShape 22"/>
              <p:cNvCxnSpPr>
                <a:cxnSpLocks noChangeShapeType="1"/>
              </p:cNvCxnSpPr>
              <p:nvPr/>
            </p:nvCxnSpPr>
            <p:spPr bwMode="auto">
              <a:xfrm>
                <a:off x="3998" y="1944"/>
                <a:ext cx="15" cy="63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1047" name="AutoShape 23"/>
              <p:cNvCxnSpPr>
                <a:cxnSpLocks noChangeShapeType="1"/>
              </p:cNvCxnSpPr>
              <p:nvPr/>
            </p:nvCxnSpPr>
            <p:spPr bwMode="auto">
              <a:xfrm rot="10800000" flipV="1">
                <a:off x="4418" y="2228"/>
                <a:ext cx="1233" cy="346"/>
              </a:xfrm>
              <a:prstGeom prst="bentConnector3">
                <a:avLst>
                  <a:gd name="adj1" fmla="val 99755"/>
                </a:avLst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 type="triangle" w="med" len="med"/>
              </a:ln>
            </p:spPr>
          </p:cxnSp>
          <p:cxnSp>
            <p:nvCxnSpPr>
              <p:cNvPr id="1048" name="AutoShape 24"/>
              <p:cNvCxnSpPr>
                <a:cxnSpLocks noChangeShapeType="1"/>
              </p:cNvCxnSpPr>
              <p:nvPr/>
            </p:nvCxnSpPr>
            <p:spPr bwMode="auto">
              <a:xfrm>
                <a:off x="6615" y="2619"/>
                <a:ext cx="0" cy="945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1049" name="AutoShape 25"/>
              <p:cNvCxnSpPr>
                <a:cxnSpLocks noChangeShapeType="1"/>
              </p:cNvCxnSpPr>
              <p:nvPr/>
            </p:nvCxnSpPr>
            <p:spPr bwMode="auto">
              <a:xfrm>
                <a:off x="4635" y="3038"/>
                <a:ext cx="1223" cy="526"/>
              </a:xfrm>
              <a:prstGeom prst="bentConnector3">
                <a:avLst>
                  <a:gd name="adj1" fmla="val 99671"/>
                </a:avLst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 type="triangle" w="med" len="med"/>
              </a:ln>
            </p:spPr>
          </p:cxnSp>
          <p:cxnSp>
            <p:nvCxnSpPr>
              <p:cNvPr id="1050" name="AutoShape 26"/>
              <p:cNvCxnSpPr>
                <a:cxnSpLocks noChangeShapeType="1"/>
              </p:cNvCxnSpPr>
              <p:nvPr/>
            </p:nvCxnSpPr>
            <p:spPr bwMode="auto">
              <a:xfrm>
                <a:off x="2348" y="3038"/>
                <a:ext cx="697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 type="triangle" w="med" len="med"/>
                <a:tailEnd type="triangle" w="med" len="med"/>
              </a:ln>
            </p:spPr>
          </p:cxnSp>
          <p:cxnSp>
            <p:nvCxnSpPr>
              <p:cNvPr id="1051" name="AutoShape 27"/>
              <p:cNvCxnSpPr>
                <a:cxnSpLocks noChangeShapeType="1"/>
              </p:cNvCxnSpPr>
              <p:nvPr/>
            </p:nvCxnSpPr>
            <p:spPr bwMode="auto">
              <a:xfrm>
                <a:off x="2348" y="3675"/>
                <a:ext cx="2827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 type="triangle" w="med" len="med"/>
                <a:tailEnd type="triangle" w="med" len="med"/>
              </a:ln>
            </p:spPr>
          </p:cxnSp>
          <p:cxnSp>
            <p:nvCxnSpPr>
              <p:cNvPr id="1052" name="AutoShape 28"/>
              <p:cNvCxnSpPr>
                <a:cxnSpLocks noChangeShapeType="1"/>
              </p:cNvCxnSpPr>
              <p:nvPr/>
            </p:nvCxnSpPr>
            <p:spPr bwMode="auto">
              <a:xfrm>
                <a:off x="3683" y="3564"/>
                <a:ext cx="0" cy="651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1053" name="AutoShape 29"/>
              <p:cNvCxnSpPr>
                <a:cxnSpLocks noChangeShapeType="1"/>
              </p:cNvCxnSpPr>
              <p:nvPr/>
            </p:nvCxnSpPr>
            <p:spPr bwMode="auto">
              <a:xfrm rot="5400000">
                <a:off x="4178" y="4381"/>
                <a:ext cx="1521" cy="938"/>
              </a:xfrm>
              <a:prstGeom prst="bentConnector3">
                <a:avLst>
                  <a:gd name="adj1" fmla="val 49968"/>
                </a:avLst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 type="triangle" w="med" len="med"/>
              </a:ln>
            </p:spPr>
          </p:cxnSp>
          <p:cxnSp>
            <p:nvCxnSpPr>
              <p:cNvPr id="1054" name="AutoShape 30"/>
              <p:cNvCxnSpPr>
                <a:cxnSpLocks noChangeShapeType="1"/>
              </p:cNvCxnSpPr>
              <p:nvPr/>
            </p:nvCxnSpPr>
            <p:spPr bwMode="auto">
              <a:xfrm>
                <a:off x="4365" y="4425"/>
                <a:ext cx="1830" cy="510"/>
              </a:xfrm>
              <a:prstGeom prst="bentConnector3">
                <a:avLst>
                  <a:gd name="adj1" fmla="val 100000"/>
                </a:avLst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 type="triangle" w="med" len="med"/>
              </a:ln>
            </p:spPr>
          </p:cxnSp>
          <p:cxnSp>
            <p:nvCxnSpPr>
              <p:cNvPr id="1055" name="AutoShape 31"/>
              <p:cNvCxnSpPr>
                <a:cxnSpLocks noChangeShapeType="1"/>
              </p:cNvCxnSpPr>
              <p:nvPr/>
            </p:nvCxnSpPr>
            <p:spPr bwMode="auto">
              <a:xfrm rot="5400000">
                <a:off x="4632" y="5876"/>
                <a:ext cx="1890" cy="1357"/>
              </a:xfrm>
              <a:prstGeom prst="bentConnector3">
                <a:avLst>
                  <a:gd name="adj1" fmla="val 25023"/>
                </a:avLst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 type="triangle" w="med" len="med"/>
              </a:ln>
            </p:spPr>
          </p:cxnSp>
          <p:cxnSp>
            <p:nvCxnSpPr>
              <p:cNvPr id="1056" name="AutoShape 32"/>
              <p:cNvCxnSpPr>
                <a:cxnSpLocks noChangeShapeType="1"/>
              </p:cNvCxnSpPr>
              <p:nvPr/>
            </p:nvCxnSpPr>
            <p:spPr bwMode="auto">
              <a:xfrm flipH="1" flipV="1">
                <a:off x="2348" y="5340"/>
                <a:ext cx="2647" cy="15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1057" name="AutoShape 33"/>
              <p:cNvCxnSpPr>
                <a:cxnSpLocks noChangeShapeType="1"/>
              </p:cNvCxnSpPr>
              <p:nvPr/>
            </p:nvCxnSpPr>
            <p:spPr bwMode="auto">
              <a:xfrm flipH="1">
                <a:off x="2348" y="6210"/>
                <a:ext cx="697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 type="triangle" w="med" len="med"/>
                <a:tailEnd type="triangle" w="med" len="med"/>
              </a:ln>
            </p:spPr>
          </p:cxnSp>
          <p:cxnSp>
            <p:nvCxnSpPr>
              <p:cNvPr id="1058" name="AutoShape 34"/>
              <p:cNvCxnSpPr>
                <a:cxnSpLocks noChangeShapeType="1"/>
              </p:cNvCxnSpPr>
              <p:nvPr/>
            </p:nvCxnSpPr>
            <p:spPr bwMode="auto">
              <a:xfrm flipH="1" flipV="1">
                <a:off x="2348" y="4628"/>
                <a:ext cx="697" cy="22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 type="triangle" w="med" len="med"/>
                <a:tailEnd type="triangle" w="med" len="med"/>
              </a:ln>
            </p:spPr>
          </p:cxnSp>
          <p:cxnSp>
            <p:nvCxnSpPr>
              <p:cNvPr id="1059" name="AutoShape 35"/>
              <p:cNvCxnSpPr>
                <a:cxnSpLocks noChangeShapeType="1"/>
              </p:cNvCxnSpPr>
              <p:nvPr/>
            </p:nvCxnSpPr>
            <p:spPr bwMode="auto">
              <a:xfrm rot="5400000">
                <a:off x="3139" y="5464"/>
                <a:ext cx="3585" cy="487"/>
              </a:xfrm>
              <a:prstGeom prst="bentConnector3">
                <a:avLst>
                  <a:gd name="adj1" fmla="val -421"/>
                </a:avLst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 type="triangle" w="med" len="med"/>
              </a:ln>
            </p:spPr>
          </p:cxnSp>
          <p:cxnSp>
            <p:nvCxnSpPr>
              <p:cNvPr id="1060" name="AutoShape 36"/>
              <p:cNvCxnSpPr>
                <a:cxnSpLocks noChangeShapeType="1"/>
              </p:cNvCxnSpPr>
              <p:nvPr/>
            </p:nvCxnSpPr>
            <p:spPr bwMode="auto">
              <a:xfrm>
                <a:off x="2348" y="7718"/>
                <a:ext cx="630" cy="7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 type="triangle" w="med" len="med"/>
                <a:tailEnd type="triangle" w="med" len="med"/>
              </a:ln>
            </p:spPr>
          </p:cxnSp>
          <p:cxnSp>
            <p:nvCxnSpPr>
              <p:cNvPr id="1061" name="AutoShape 37"/>
              <p:cNvCxnSpPr>
                <a:cxnSpLocks noChangeShapeType="1"/>
              </p:cNvCxnSpPr>
              <p:nvPr/>
            </p:nvCxnSpPr>
            <p:spPr bwMode="auto">
              <a:xfrm>
                <a:off x="2348" y="8595"/>
                <a:ext cx="577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 type="triangle" w="med" len="med"/>
                <a:tailEnd type="triangle" w="med" len="med"/>
              </a:ln>
            </p:spPr>
          </p:cxnSp>
          <p:cxnSp>
            <p:nvCxnSpPr>
              <p:cNvPr id="1062" name="AutoShape 38"/>
              <p:cNvCxnSpPr>
                <a:cxnSpLocks noChangeShapeType="1"/>
              </p:cNvCxnSpPr>
              <p:nvPr/>
            </p:nvCxnSpPr>
            <p:spPr bwMode="auto">
              <a:xfrm>
                <a:off x="5145" y="7770"/>
                <a:ext cx="713" cy="8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 type="triangle" w="med" len="med"/>
                <a:tailEnd type="triangle" w="med" len="med"/>
              </a:ln>
            </p:spPr>
          </p:cxnSp>
          <p:sp>
            <p:nvSpPr>
              <p:cNvPr id="1063" name="Text Box 39"/>
              <p:cNvSpPr txBox="1">
                <a:spLocks noChangeArrowheads="1"/>
              </p:cNvSpPr>
              <p:nvPr/>
            </p:nvSpPr>
            <p:spPr bwMode="auto">
              <a:xfrm>
                <a:off x="2678" y="9060"/>
                <a:ext cx="5452" cy="945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Программы расчетов: 6-1. Полей температуры, 6-2. Деформаций и прочности, 6-3. Радиационной обстановки, 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6-4. Погрешностей, 6-5. Надежности.</a:t>
                </a:r>
                <a:endParaRPr kumimoji="0" lang="ru-RU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cxnSp>
          <p:nvCxnSpPr>
            <p:cNvPr id="1064" name="AutoShape 40"/>
            <p:cNvCxnSpPr>
              <a:cxnSpLocks noChangeShapeType="1"/>
            </p:cNvCxnSpPr>
            <p:nvPr/>
          </p:nvCxnSpPr>
          <p:spPr bwMode="auto">
            <a:xfrm flipH="1" flipV="1">
              <a:off x="6923" y="5610"/>
              <a:ext cx="7" cy="73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065" name="AutoShape 41"/>
            <p:cNvCxnSpPr>
              <a:cxnSpLocks noChangeShapeType="1"/>
            </p:cNvCxnSpPr>
            <p:nvPr/>
          </p:nvCxnSpPr>
          <p:spPr bwMode="auto">
            <a:xfrm flipH="1" flipV="1">
              <a:off x="2386" y="6908"/>
              <a:ext cx="2647" cy="2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066" name="AutoShape 42"/>
            <p:cNvCxnSpPr>
              <a:cxnSpLocks noChangeShapeType="1"/>
            </p:cNvCxnSpPr>
            <p:nvPr/>
          </p:nvCxnSpPr>
          <p:spPr bwMode="auto">
            <a:xfrm rot="5400000">
              <a:off x="5081" y="7167"/>
              <a:ext cx="555" cy="352"/>
            </a:xfrm>
            <a:prstGeom prst="bentConnector3">
              <a:avLst>
                <a:gd name="adj1" fmla="val 99639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 type="triangle" w="med" len="med"/>
            </a:ln>
          </p:spPr>
        </p:cxn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 rot="5400000">
            <a:off x="6698502" y="-554890"/>
            <a:ext cx="928695" cy="3467190"/>
          </a:xfrm>
          <a:solidFill>
            <a:schemeClr val="accent2">
              <a:lumMod val="75000"/>
            </a:schemeClr>
          </a:solidFill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ru-RU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Специфические требования при разработке  облучательных устройств. </a:t>
            </a:r>
            <a:endParaRPr lang="ru-RU" b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5357818" y="1714488"/>
            <a:ext cx="3571900" cy="5143512"/>
          </a:xfrm>
          <a:gradFill flip="none" rotWithShape="1">
            <a:gsLst>
              <a:gs pos="0">
                <a:schemeClr val="bg2">
                  <a:lumMod val="75000"/>
                  <a:shade val="30000"/>
                  <a:satMod val="115000"/>
                </a:schemeClr>
              </a:gs>
              <a:gs pos="50000">
                <a:schemeClr val="bg2">
                  <a:lumMod val="75000"/>
                  <a:shade val="67500"/>
                  <a:satMod val="115000"/>
                </a:schemeClr>
              </a:gs>
              <a:gs pos="100000">
                <a:schemeClr val="bg2">
                  <a:lumMod val="75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28575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ru-RU" sz="1400" dirty="0" smtClean="0"/>
              <a:t> </a:t>
            </a: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</a:rPr>
              <a:t>Первая стадия:</a:t>
            </a:r>
          </a:p>
          <a:p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</a:rPr>
              <a:t>- при формулировке   задачи (позиции 1,2,3)</a:t>
            </a:r>
          </a:p>
          <a:p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</a:rPr>
              <a:t> должны быть веские основания в необходимости постановки реакторного эксперимента , </a:t>
            </a:r>
          </a:p>
          <a:p>
            <a:pPr>
              <a:buFontTx/>
              <a:buChar char="-"/>
            </a:pP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</a:rPr>
              <a:t> уделить внимание поиску прототипа облучательного устройства.</a:t>
            </a:r>
          </a:p>
          <a:p>
            <a:pPr>
              <a:buFontTx/>
              <a:buChar char="-"/>
            </a:pP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</a:rPr>
              <a:t>выбор места проведения испытаний зависит от степени влияния излучения на объект  испытаний.</a:t>
            </a:r>
          </a:p>
          <a:p>
            <a:r>
              <a:rPr lang="ru-RU" sz="1400" dirty="0" smtClean="0">
                <a:solidFill>
                  <a:schemeClr val="accent4">
                    <a:lumMod val="50000"/>
                  </a:schemeClr>
                </a:solidFill>
              </a:rPr>
              <a:t>Вторая стадия:</a:t>
            </a:r>
          </a:p>
          <a:p>
            <a:pPr>
              <a:buFontTx/>
              <a:buChar char="-"/>
            </a:pPr>
            <a:r>
              <a:rPr lang="ru-RU" sz="1400" dirty="0" smtClean="0">
                <a:solidFill>
                  <a:schemeClr val="accent4">
                    <a:lumMod val="50000"/>
                  </a:schemeClr>
                </a:solidFill>
              </a:rPr>
              <a:t>уровень температуры, деформации , излучение влияют на тип и местоположение датчиков (первичных преобразователей измеряемых величин)</a:t>
            </a:r>
          </a:p>
          <a:p>
            <a:r>
              <a:rPr lang="ru-RU" sz="1400" dirty="0" smtClean="0">
                <a:solidFill>
                  <a:schemeClr val="accent3">
                    <a:lumMod val="50000"/>
                  </a:schemeClr>
                </a:solidFill>
              </a:rPr>
              <a:t>Третья стадия:</a:t>
            </a:r>
          </a:p>
          <a:p>
            <a:r>
              <a:rPr lang="ru-RU" sz="1400" dirty="0" smtClean="0">
                <a:solidFill>
                  <a:schemeClr val="accent3">
                    <a:lumMod val="50000"/>
                  </a:schemeClr>
                </a:solidFill>
              </a:rPr>
              <a:t>- стендовые, вне реакторные испытания макета и</a:t>
            </a:r>
          </a:p>
          <a:p>
            <a:r>
              <a:rPr lang="ru-RU" sz="1400" dirty="0" smtClean="0">
                <a:solidFill>
                  <a:schemeClr val="accent3">
                    <a:lumMod val="50000"/>
                  </a:schemeClr>
                </a:solidFill>
              </a:rPr>
              <a:t>оценка надежности,</a:t>
            </a:r>
          </a:p>
          <a:p>
            <a:r>
              <a:rPr lang="ru-RU" sz="1400" dirty="0" smtClean="0">
                <a:solidFill>
                  <a:schemeClr val="accent3">
                    <a:lumMod val="50000"/>
                  </a:schemeClr>
                </a:solidFill>
              </a:rPr>
              <a:t>- выбор конструкционных материалов облучательного устройства с учетом возможностей безопасной выгрузки его после  штатных экспериментов.</a:t>
            </a:r>
            <a:endParaRPr lang="ru-RU" sz="1400" dirty="0">
              <a:solidFill>
                <a:schemeClr val="accent3">
                  <a:lumMod val="50000"/>
                </a:schemeClr>
              </a:solidFill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57158" y="642918"/>
            <a:ext cx="4883156" cy="6072230"/>
            <a:chOff x="1748" y="1254"/>
            <a:chExt cx="6518" cy="8751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1748" y="1254"/>
              <a:ext cx="6518" cy="8751"/>
              <a:chOff x="1710" y="1254"/>
              <a:chExt cx="6518" cy="8751"/>
            </a:xfrm>
          </p:grpSpPr>
          <p:sp>
            <p:nvSpPr>
              <p:cNvPr id="1030" name="Text Box 6"/>
              <p:cNvSpPr txBox="1">
                <a:spLocks noChangeArrowheads="1"/>
              </p:cNvSpPr>
              <p:nvPr/>
            </p:nvSpPr>
            <p:spPr bwMode="auto">
              <a:xfrm>
                <a:off x="3514" y="1254"/>
                <a:ext cx="1751" cy="690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1.Техническое 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 задание</a:t>
                </a:r>
                <a:endParaRPr kumimoji="0" lang="ru-RU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31" name="Text Box 7"/>
              <p:cNvSpPr txBox="1">
                <a:spLocks noChangeArrowheads="1"/>
              </p:cNvSpPr>
              <p:nvPr/>
            </p:nvSpPr>
            <p:spPr bwMode="auto">
              <a:xfrm>
                <a:off x="1710" y="1659"/>
                <a:ext cx="1485" cy="675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2.Объект  испытаний</a:t>
                </a:r>
                <a:endParaRPr kumimoji="0" lang="ru-RU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32" name="Text Box 8"/>
              <p:cNvSpPr txBox="1">
                <a:spLocks noChangeArrowheads="1"/>
              </p:cNvSpPr>
              <p:nvPr/>
            </p:nvSpPr>
            <p:spPr bwMode="auto">
              <a:xfrm>
                <a:off x="5651" y="1659"/>
                <a:ext cx="2314" cy="960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3.Место проведения испытаний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(ГЭК, ВЭК, ВКУ ) </a:t>
                </a:r>
                <a:endParaRPr kumimoji="0" lang="ru-RU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33" name="Text Box 9"/>
              <p:cNvSpPr txBox="1">
                <a:spLocks noChangeArrowheads="1"/>
              </p:cNvSpPr>
              <p:nvPr/>
            </p:nvSpPr>
            <p:spPr bwMode="auto">
              <a:xfrm>
                <a:off x="3045" y="4215"/>
                <a:ext cx="1320" cy="990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5.Схема 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тепловых 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расчетов</a:t>
                </a:r>
                <a:endParaRPr kumimoji="0" lang="ru-RU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34" name="Text Box 10"/>
              <p:cNvSpPr txBox="1">
                <a:spLocks noChangeArrowheads="1"/>
              </p:cNvSpPr>
              <p:nvPr/>
            </p:nvSpPr>
            <p:spPr bwMode="auto">
              <a:xfrm>
                <a:off x="3045" y="2574"/>
                <a:ext cx="1590" cy="990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4.Вариант 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компоновки 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устройства</a:t>
                </a:r>
                <a:endParaRPr kumimoji="0" lang="ru-RU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35" name="Text Box 11"/>
              <p:cNvSpPr txBox="1">
                <a:spLocks noChangeArrowheads="1"/>
              </p:cNvSpPr>
              <p:nvPr/>
            </p:nvSpPr>
            <p:spPr bwMode="auto">
              <a:xfrm>
                <a:off x="5175" y="3564"/>
                <a:ext cx="2310" cy="525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7. Эскизный проект.</a:t>
                </a:r>
                <a:endParaRPr kumimoji="0" lang="ru-RU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36" name="Text Box 12"/>
              <p:cNvSpPr txBox="1">
                <a:spLocks noChangeArrowheads="1"/>
              </p:cNvSpPr>
              <p:nvPr/>
            </p:nvSpPr>
            <p:spPr bwMode="auto">
              <a:xfrm>
                <a:off x="1748" y="2619"/>
                <a:ext cx="600" cy="7155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vert270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6.Программы  расчетов и проведение вычислений (6-1, 6-2, 6-3, 6-4, 6-5)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()</a:t>
                </a:r>
                <a:endParaRPr kumimoji="0" lang="ru-RU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37" name="Text Box 13"/>
              <p:cNvSpPr txBox="1">
                <a:spLocks noChangeArrowheads="1"/>
              </p:cNvSpPr>
              <p:nvPr/>
            </p:nvSpPr>
            <p:spPr bwMode="auto">
              <a:xfrm>
                <a:off x="3045" y="5610"/>
                <a:ext cx="1545" cy="1230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8.Схема расчетов деформаций и прочности</a:t>
                </a:r>
                <a:endParaRPr kumimoji="0" lang="ru-RU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38" name="Text Box 14"/>
              <p:cNvSpPr txBox="1">
                <a:spLocks noChangeArrowheads="1"/>
              </p:cNvSpPr>
              <p:nvPr/>
            </p:nvSpPr>
            <p:spPr bwMode="auto">
              <a:xfrm>
                <a:off x="4995" y="4935"/>
                <a:ext cx="2895" cy="675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9.Типы и местоположения датчиков</a:t>
                </a:r>
                <a:endParaRPr kumimoji="0" lang="ru-RU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39" name="Text Box 15"/>
              <p:cNvSpPr txBox="1">
                <a:spLocks noChangeArrowheads="1"/>
              </p:cNvSpPr>
              <p:nvPr/>
            </p:nvSpPr>
            <p:spPr bwMode="auto">
              <a:xfrm>
                <a:off x="4995" y="6345"/>
                <a:ext cx="2895" cy="720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10.Радиационная обстановка эксперимента</a:t>
                </a:r>
                <a:endParaRPr kumimoji="0" lang="ru-RU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40" name="Text Box 16"/>
              <p:cNvSpPr txBox="1">
                <a:spLocks noChangeArrowheads="1"/>
              </p:cNvSpPr>
              <p:nvPr/>
            </p:nvSpPr>
            <p:spPr bwMode="auto">
              <a:xfrm>
                <a:off x="2978" y="7500"/>
                <a:ext cx="2167" cy="495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11.Рабочий проект</a:t>
                </a:r>
                <a:endParaRPr kumimoji="0" lang="ru-RU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41" name="Text Box 17"/>
              <p:cNvSpPr txBox="1">
                <a:spLocks noChangeArrowheads="1"/>
              </p:cNvSpPr>
              <p:nvPr/>
            </p:nvSpPr>
            <p:spPr bwMode="auto">
              <a:xfrm>
                <a:off x="2925" y="8370"/>
                <a:ext cx="2483" cy="518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12.Оценка надежности</a:t>
                </a:r>
                <a:endParaRPr kumimoji="0" lang="ru-RU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42" name="Text Box 18"/>
              <p:cNvSpPr txBox="1">
                <a:spLocks noChangeArrowheads="1"/>
              </p:cNvSpPr>
              <p:nvPr/>
            </p:nvSpPr>
            <p:spPr bwMode="auto">
              <a:xfrm>
                <a:off x="5858" y="7500"/>
                <a:ext cx="2370" cy="1440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13.Изготовление макета, испытания, коррекция проекта</a:t>
                </a:r>
                <a:endParaRPr kumimoji="0" lang="ru-RU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1043" name="AutoShape 19"/>
              <p:cNvCxnSpPr>
                <a:cxnSpLocks noChangeShapeType="1"/>
              </p:cNvCxnSpPr>
              <p:nvPr/>
            </p:nvCxnSpPr>
            <p:spPr bwMode="auto">
              <a:xfrm rot="10800000" flipV="1">
                <a:off x="2475" y="1410"/>
                <a:ext cx="1039" cy="249"/>
              </a:xfrm>
              <a:prstGeom prst="bentConnector3">
                <a:avLst>
                  <a:gd name="adj1" fmla="val 99037"/>
                </a:avLst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 type="triangle" w="med" len="med"/>
              </a:ln>
            </p:spPr>
          </p:cxnSp>
          <p:cxnSp>
            <p:nvCxnSpPr>
              <p:cNvPr id="1044" name="AutoShape 20"/>
              <p:cNvCxnSpPr>
                <a:cxnSpLocks noChangeShapeType="1"/>
              </p:cNvCxnSpPr>
              <p:nvPr/>
            </p:nvCxnSpPr>
            <p:spPr bwMode="auto">
              <a:xfrm>
                <a:off x="5265" y="1410"/>
                <a:ext cx="1350" cy="249"/>
              </a:xfrm>
              <a:prstGeom prst="bentConnector3">
                <a:avLst>
                  <a:gd name="adj1" fmla="val 99481"/>
                </a:avLst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 type="triangle" w="med" len="med"/>
              </a:ln>
            </p:spPr>
          </p:cxnSp>
          <p:cxnSp>
            <p:nvCxnSpPr>
              <p:cNvPr id="1045" name="AutoShape 21"/>
              <p:cNvCxnSpPr>
                <a:cxnSpLocks noChangeShapeType="1"/>
              </p:cNvCxnSpPr>
              <p:nvPr/>
            </p:nvCxnSpPr>
            <p:spPr bwMode="auto">
              <a:xfrm rot="16200000" flipH="1">
                <a:off x="3108" y="2232"/>
                <a:ext cx="429" cy="255"/>
              </a:xfrm>
              <a:prstGeom prst="bentConnector3">
                <a:avLst>
                  <a:gd name="adj1" fmla="val -4199"/>
                </a:avLst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 type="triangle" w="med" len="med"/>
              </a:ln>
            </p:spPr>
          </p:cxnSp>
          <p:cxnSp>
            <p:nvCxnSpPr>
              <p:cNvPr id="1046" name="AutoShape 22"/>
              <p:cNvCxnSpPr>
                <a:cxnSpLocks noChangeShapeType="1"/>
              </p:cNvCxnSpPr>
              <p:nvPr/>
            </p:nvCxnSpPr>
            <p:spPr bwMode="auto">
              <a:xfrm>
                <a:off x="3998" y="1944"/>
                <a:ext cx="15" cy="63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1047" name="AutoShape 23"/>
              <p:cNvCxnSpPr>
                <a:cxnSpLocks noChangeShapeType="1"/>
              </p:cNvCxnSpPr>
              <p:nvPr/>
            </p:nvCxnSpPr>
            <p:spPr bwMode="auto">
              <a:xfrm rot="10800000" flipV="1">
                <a:off x="4418" y="2228"/>
                <a:ext cx="1233" cy="346"/>
              </a:xfrm>
              <a:prstGeom prst="bentConnector3">
                <a:avLst>
                  <a:gd name="adj1" fmla="val 99755"/>
                </a:avLst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 type="triangle" w="med" len="med"/>
              </a:ln>
            </p:spPr>
          </p:cxnSp>
          <p:cxnSp>
            <p:nvCxnSpPr>
              <p:cNvPr id="1048" name="AutoShape 24"/>
              <p:cNvCxnSpPr>
                <a:cxnSpLocks noChangeShapeType="1"/>
              </p:cNvCxnSpPr>
              <p:nvPr/>
            </p:nvCxnSpPr>
            <p:spPr bwMode="auto">
              <a:xfrm>
                <a:off x="6615" y="2619"/>
                <a:ext cx="0" cy="945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1049" name="AutoShape 25"/>
              <p:cNvCxnSpPr>
                <a:cxnSpLocks noChangeShapeType="1"/>
              </p:cNvCxnSpPr>
              <p:nvPr/>
            </p:nvCxnSpPr>
            <p:spPr bwMode="auto">
              <a:xfrm>
                <a:off x="4635" y="3038"/>
                <a:ext cx="1223" cy="526"/>
              </a:xfrm>
              <a:prstGeom prst="bentConnector3">
                <a:avLst>
                  <a:gd name="adj1" fmla="val 99671"/>
                </a:avLst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 type="triangle" w="med" len="med"/>
              </a:ln>
            </p:spPr>
          </p:cxnSp>
          <p:cxnSp>
            <p:nvCxnSpPr>
              <p:cNvPr id="1050" name="AutoShape 26"/>
              <p:cNvCxnSpPr>
                <a:cxnSpLocks noChangeShapeType="1"/>
              </p:cNvCxnSpPr>
              <p:nvPr/>
            </p:nvCxnSpPr>
            <p:spPr bwMode="auto">
              <a:xfrm>
                <a:off x="2348" y="3038"/>
                <a:ext cx="697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 type="triangle" w="med" len="med"/>
                <a:tailEnd type="triangle" w="med" len="med"/>
              </a:ln>
            </p:spPr>
          </p:cxnSp>
          <p:cxnSp>
            <p:nvCxnSpPr>
              <p:cNvPr id="1051" name="AutoShape 27"/>
              <p:cNvCxnSpPr>
                <a:cxnSpLocks noChangeShapeType="1"/>
              </p:cNvCxnSpPr>
              <p:nvPr/>
            </p:nvCxnSpPr>
            <p:spPr bwMode="auto">
              <a:xfrm>
                <a:off x="2348" y="3675"/>
                <a:ext cx="2827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 type="triangle" w="med" len="med"/>
                <a:tailEnd type="triangle" w="med" len="med"/>
              </a:ln>
            </p:spPr>
          </p:cxnSp>
          <p:cxnSp>
            <p:nvCxnSpPr>
              <p:cNvPr id="1052" name="AutoShape 28"/>
              <p:cNvCxnSpPr>
                <a:cxnSpLocks noChangeShapeType="1"/>
              </p:cNvCxnSpPr>
              <p:nvPr/>
            </p:nvCxnSpPr>
            <p:spPr bwMode="auto">
              <a:xfrm>
                <a:off x="3683" y="3564"/>
                <a:ext cx="0" cy="651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1053" name="AutoShape 29"/>
              <p:cNvCxnSpPr>
                <a:cxnSpLocks noChangeShapeType="1"/>
              </p:cNvCxnSpPr>
              <p:nvPr/>
            </p:nvCxnSpPr>
            <p:spPr bwMode="auto">
              <a:xfrm rot="5400000">
                <a:off x="4178" y="4381"/>
                <a:ext cx="1521" cy="938"/>
              </a:xfrm>
              <a:prstGeom prst="bentConnector3">
                <a:avLst>
                  <a:gd name="adj1" fmla="val 49968"/>
                </a:avLst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 type="triangle" w="med" len="med"/>
              </a:ln>
            </p:spPr>
          </p:cxnSp>
          <p:cxnSp>
            <p:nvCxnSpPr>
              <p:cNvPr id="1054" name="AutoShape 30"/>
              <p:cNvCxnSpPr>
                <a:cxnSpLocks noChangeShapeType="1"/>
              </p:cNvCxnSpPr>
              <p:nvPr/>
            </p:nvCxnSpPr>
            <p:spPr bwMode="auto">
              <a:xfrm>
                <a:off x="4365" y="4425"/>
                <a:ext cx="1830" cy="510"/>
              </a:xfrm>
              <a:prstGeom prst="bentConnector3">
                <a:avLst>
                  <a:gd name="adj1" fmla="val 100000"/>
                </a:avLst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 type="triangle" w="med" len="med"/>
              </a:ln>
            </p:spPr>
          </p:cxnSp>
          <p:cxnSp>
            <p:nvCxnSpPr>
              <p:cNvPr id="1055" name="AutoShape 31"/>
              <p:cNvCxnSpPr>
                <a:cxnSpLocks noChangeShapeType="1"/>
              </p:cNvCxnSpPr>
              <p:nvPr/>
            </p:nvCxnSpPr>
            <p:spPr bwMode="auto">
              <a:xfrm rot="5400000">
                <a:off x="4632" y="5876"/>
                <a:ext cx="1890" cy="1357"/>
              </a:xfrm>
              <a:prstGeom prst="bentConnector3">
                <a:avLst>
                  <a:gd name="adj1" fmla="val 25023"/>
                </a:avLst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 type="triangle" w="med" len="med"/>
              </a:ln>
            </p:spPr>
          </p:cxnSp>
          <p:cxnSp>
            <p:nvCxnSpPr>
              <p:cNvPr id="1056" name="AutoShape 32"/>
              <p:cNvCxnSpPr>
                <a:cxnSpLocks noChangeShapeType="1"/>
              </p:cNvCxnSpPr>
              <p:nvPr/>
            </p:nvCxnSpPr>
            <p:spPr bwMode="auto">
              <a:xfrm flipH="1" flipV="1">
                <a:off x="2348" y="5340"/>
                <a:ext cx="2647" cy="15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1057" name="AutoShape 33"/>
              <p:cNvCxnSpPr>
                <a:cxnSpLocks noChangeShapeType="1"/>
              </p:cNvCxnSpPr>
              <p:nvPr/>
            </p:nvCxnSpPr>
            <p:spPr bwMode="auto">
              <a:xfrm flipH="1">
                <a:off x="2348" y="6210"/>
                <a:ext cx="697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 type="triangle" w="med" len="med"/>
                <a:tailEnd type="triangle" w="med" len="med"/>
              </a:ln>
            </p:spPr>
          </p:cxnSp>
          <p:cxnSp>
            <p:nvCxnSpPr>
              <p:cNvPr id="1058" name="AutoShape 34"/>
              <p:cNvCxnSpPr>
                <a:cxnSpLocks noChangeShapeType="1"/>
              </p:cNvCxnSpPr>
              <p:nvPr/>
            </p:nvCxnSpPr>
            <p:spPr bwMode="auto">
              <a:xfrm flipH="1" flipV="1">
                <a:off x="2348" y="4628"/>
                <a:ext cx="697" cy="22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 type="triangle" w="med" len="med"/>
                <a:tailEnd type="triangle" w="med" len="med"/>
              </a:ln>
            </p:spPr>
          </p:cxnSp>
          <p:cxnSp>
            <p:nvCxnSpPr>
              <p:cNvPr id="1059" name="AutoShape 35"/>
              <p:cNvCxnSpPr>
                <a:cxnSpLocks noChangeShapeType="1"/>
              </p:cNvCxnSpPr>
              <p:nvPr/>
            </p:nvCxnSpPr>
            <p:spPr bwMode="auto">
              <a:xfrm rot="5400000">
                <a:off x="3139" y="5464"/>
                <a:ext cx="3585" cy="487"/>
              </a:xfrm>
              <a:prstGeom prst="bentConnector3">
                <a:avLst>
                  <a:gd name="adj1" fmla="val -421"/>
                </a:avLst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 type="triangle" w="med" len="med"/>
              </a:ln>
            </p:spPr>
          </p:cxnSp>
          <p:cxnSp>
            <p:nvCxnSpPr>
              <p:cNvPr id="1060" name="AutoShape 36"/>
              <p:cNvCxnSpPr>
                <a:cxnSpLocks noChangeShapeType="1"/>
              </p:cNvCxnSpPr>
              <p:nvPr/>
            </p:nvCxnSpPr>
            <p:spPr bwMode="auto">
              <a:xfrm>
                <a:off x="2348" y="7718"/>
                <a:ext cx="630" cy="7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 type="triangle" w="med" len="med"/>
                <a:tailEnd type="triangle" w="med" len="med"/>
              </a:ln>
            </p:spPr>
          </p:cxnSp>
          <p:cxnSp>
            <p:nvCxnSpPr>
              <p:cNvPr id="1061" name="AutoShape 37"/>
              <p:cNvCxnSpPr>
                <a:cxnSpLocks noChangeShapeType="1"/>
              </p:cNvCxnSpPr>
              <p:nvPr/>
            </p:nvCxnSpPr>
            <p:spPr bwMode="auto">
              <a:xfrm>
                <a:off x="2348" y="8595"/>
                <a:ext cx="577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 type="triangle" w="med" len="med"/>
                <a:tailEnd type="triangle" w="med" len="med"/>
              </a:ln>
            </p:spPr>
          </p:cxnSp>
          <p:cxnSp>
            <p:nvCxnSpPr>
              <p:cNvPr id="1062" name="AutoShape 38"/>
              <p:cNvCxnSpPr>
                <a:cxnSpLocks noChangeShapeType="1"/>
              </p:cNvCxnSpPr>
              <p:nvPr/>
            </p:nvCxnSpPr>
            <p:spPr bwMode="auto">
              <a:xfrm>
                <a:off x="5145" y="7770"/>
                <a:ext cx="713" cy="8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 type="triangle" w="med" len="med"/>
                <a:tailEnd type="triangle" w="med" len="med"/>
              </a:ln>
            </p:spPr>
          </p:cxnSp>
          <p:sp>
            <p:nvSpPr>
              <p:cNvPr id="1063" name="Text Box 39"/>
              <p:cNvSpPr txBox="1">
                <a:spLocks noChangeArrowheads="1"/>
              </p:cNvSpPr>
              <p:nvPr/>
            </p:nvSpPr>
            <p:spPr bwMode="auto">
              <a:xfrm>
                <a:off x="2678" y="9060"/>
                <a:ext cx="5452" cy="945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Программы расчетов: 6-1. Полей температуры, 6-2. Деформаций и прочности, 6-3. Радиационной обстановки, 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6-4. Погрешностей, 6-5. Надежности.</a:t>
                </a:r>
                <a:endParaRPr kumimoji="0" lang="ru-RU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cxnSp>
          <p:nvCxnSpPr>
            <p:cNvPr id="1064" name="AutoShape 40"/>
            <p:cNvCxnSpPr>
              <a:cxnSpLocks noChangeShapeType="1"/>
            </p:cNvCxnSpPr>
            <p:nvPr/>
          </p:nvCxnSpPr>
          <p:spPr bwMode="auto">
            <a:xfrm flipH="1" flipV="1">
              <a:off x="6923" y="5610"/>
              <a:ext cx="7" cy="73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065" name="AutoShape 41"/>
            <p:cNvCxnSpPr>
              <a:cxnSpLocks noChangeShapeType="1"/>
            </p:cNvCxnSpPr>
            <p:nvPr/>
          </p:nvCxnSpPr>
          <p:spPr bwMode="auto">
            <a:xfrm flipH="1" flipV="1">
              <a:off x="2386" y="6908"/>
              <a:ext cx="2647" cy="2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066" name="AutoShape 42"/>
            <p:cNvCxnSpPr>
              <a:cxnSpLocks noChangeShapeType="1"/>
            </p:cNvCxnSpPr>
            <p:nvPr/>
          </p:nvCxnSpPr>
          <p:spPr bwMode="auto">
            <a:xfrm rot="5400000">
              <a:off x="5081" y="7167"/>
              <a:ext cx="555" cy="352"/>
            </a:xfrm>
            <a:prstGeom prst="bentConnector3">
              <a:avLst>
                <a:gd name="adj1" fmla="val 99639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 type="triangle" w="med" len="med"/>
            </a:ln>
          </p:spPr>
        </p:cxn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 rot="5400000">
            <a:off x="6127000" y="-1483585"/>
            <a:ext cx="714379" cy="4967388"/>
          </a:xfrm>
          <a:solidFill>
            <a:schemeClr val="accent2">
              <a:lumMod val="75000"/>
            </a:schemeClr>
          </a:solidFill>
          <a:ln w="38100">
            <a:solidFill>
              <a:schemeClr val="accent6">
                <a:lumMod val="75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ru-RU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Постановка задачи расчета поля </a:t>
            </a:r>
            <a:br>
              <a:rPr lang="ru-RU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температуры в облучательном устройстве</a:t>
            </a:r>
            <a:endParaRPr lang="ru-RU" b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>
          <a:xfrm>
            <a:off x="3929058" y="1428736"/>
            <a:ext cx="5000660" cy="5214950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38100">
            <a:solidFill>
              <a:schemeClr val="accent6">
                <a:lumMod val="75000"/>
              </a:schemeClr>
            </a:solidFill>
          </a:ln>
        </p:spPr>
        <p:txBody>
          <a:bodyPr>
            <a:no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  Расчет поля температуры облучательной установки позволяет на стадии проектирования: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- найти оптимальные размеры нагревателя,     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- учесть температурные деформации элементов установки,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- произвести прочностной расчет, 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-правильно наметить места расположения первичных преобразователей для измерения температур, деформаций, нагрузок.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  В схематизированном виде установка представляет собой цилиндрическую конструкцию,  симметричную относительно продольной оси и плоскости серединного поперечного сечения активной зоны ядерного реактора .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   На оси установки между держателями (2) находится образец (</a:t>
            </a:r>
            <a:r>
              <a:rPr lang="ru-RU" sz="16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), вокруг которого установлены нагреватель (</a:t>
            </a:r>
            <a: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), экран (</a:t>
            </a:r>
            <a:r>
              <a:rPr lang="ru-RU" sz="16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) и корпус камеры (</a:t>
            </a:r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), представляющие  полые соосные цилиндры.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По длине установка делится на зоны, отличающиеся </a:t>
            </a:r>
            <a:r>
              <a:rPr lang="ru-RU" sz="1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условиями теплообмена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числом элементов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размерами их поперечных сечений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16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материалами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026" name="Group 2"/>
          <p:cNvGrpSpPr>
            <a:grpSpLocks noGrp="1"/>
          </p:cNvGrpSpPr>
          <p:nvPr>
            <p:ph type="pic" idx="1"/>
          </p:nvPr>
        </p:nvGrpSpPr>
        <p:grpSpPr bwMode="auto">
          <a:xfrm>
            <a:off x="142844" y="714356"/>
            <a:ext cx="3740147" cy="5628194"/>
            <a:chOff x="426" y="1314"/>
            <a:chExt cx="6309" cy="8820"/>
          </a:xfrm>
        </p:grpSpPr>
        <p:sp>
          <p:nvSpPr>
            <p:cNvPr id="1027" name="Text Box 3"/>
            <p:cNvSpPr txBox="1">
              <a:spLocks noChangeArrowheads="1"/>
            </p:cNvSpPr>
            <p:nvPr/>
          </p:nvSpPr>
          <p:spPr bwMode="auto">
            <a:xfrm>
              <a:off x="5411" y="5844"/>
              <a:ext cx="722" cy="42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Z=0</a:t>
              </a:r>
              <a:endParaRPr kumimoji="0" lang="ru-RU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1028" name="Group 4"/>
            <p:cNvGrpSpPr>
              <a:grpSpLocks/>
            </p:cNvGrpSpPr>
            <p:nvPr/>
          </p:nvGrpSpPr>
          <p:grpSpPr bwMode="auto">
            <a:xfrm>
              <a:off x="426" y="1314"/>
              <a:ext cx="6309" cy="8820"/>
              <a:chOff x="426" y="1314"/>
              <a:chExt cx="6309" cy="8820"/>
            </a:xfrm>
          </p:grpSpPr>
          <p:cxnSp>
            <p:nvCxnSpPr>
              <p:cNvPr id="1029" name="AutoShape 5"/>
              <p:cNvCxnSpPr>
                <a:cxnSpLocks noChangeShapeType="1"/>
              </p:cNvCxnSpPr>
              <p:nvPr/>
            </p:nvCxnSpPr>
            <p:spPr bwMode="auto">
              <a:xfrm>
                <a:off x="1213" y="9774"/>
                <a:ext cx="3149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030" name="AutoShape 6"/>
              <p:cNvCxnSpPr>
                <a:cxnSpLocks noChangeShapeType="1"/>
              </p:cNvCxnSpPr>
              <p:nvPr/>
            </p:nvCxnSpPr>
            <p:spPr bwMode="auto">
              <a:xfrm>
                <a:off x="2393" y="7254"/>
                <a:ext cx="1769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grpSp>
            <p:nvGrpSpPr>
              <p:cNvPr id="1032" name="Group 8"/>
              <p:cNvGrpSpPr>
                <a:grpSpLocks/>
              </p:cNvGrpSpPr>
              <p:nvPr/>
            </p:nvGrpSpPr>
            <p:grpSpPr bwMode="auto">
              <a:xfrm>
                <a:off x="426" y="1314"/>
                <a:ext cx="6309" cy="8820"/>
                <a:chOff x="1701" y="1314"/>
                <a:chExt cx="7053" cy="8820"/>
              </a:xfrm>
            </p:grpSpPr>
            <p:sp>
              <p:nvSpPr>
                <p:cNvPr id="1033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5898" y="8694"/>
                  <a:ext cx="560" cy="540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90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Z</a:t>
                  </a:r>
                  <a:r>
                    <a:rPr kumimoji="0" lang="en-US" sz="900" i="0" u="none" strike="noStrike" cap="none" normalizeH="0" baseline="-2500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4</a:t>
                  </a:r>
                  <a:endParaRPr kumimoji="0" lang="ru-RU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034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5878" y="7794"/>
                  <a:ext cx="560" cy="540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90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Z</a:t>
                  </a:r>
                  <a:r>
                    <a:rPr kumimoji="0" lang="en-US" sz="900" i="0" u="none" strike="noStrike" cap="none" normalizeH="0" baseline="-2500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3</a:t>
                  </a:r>
                  <a:endParaRPr kumimoji="0" lang="ru-RU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035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5881" y="7074"/>
                  <a:ext cx="560" cy="540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90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Z</a:t>
                  </a:r>
                  <a:r>
                    <a:rPr kumimoji="0" lang="en-US" sz="900" i="0" u="none" strike="noStrike" cap="none" normalizeH="0" baseline="-2500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2</a:t>
                  </a:r>
                  <a:endParaRPr kumimoji="0" lang="ru-RU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036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5898" y="6534"/>
                  <a:ext cx="560" cy="540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90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Z</a:t>
                  </a:r>
                  <a:r>
                    <a:rPr kumimoji="0" lang="en-US" sz="900" i="0" u="none" strike="noStrike" cap="none" normalizeH="0" baseline="-2500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1</a:t>
                  </a:r>
                  <a:endParaRPr kumimoji="0" lang="ru-RU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037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5991" y="9594"/>
                  <a:ext cx="560" cy="540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90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Z</a:t>
                  </a:r>
                  <a:r>
                    <a:rPr kumimoji="0" lang="en-US" sz="900" i="0" u="none" strike="noStrike" cap="none" normalizeH="0" baseline="-2500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5</a:t>
                  </a:r>
                  <a:endParaRPr kumimoji="0" lang="ru-RU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038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5040" y="5994"/>
                  <a:ext cx="618" cy="360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grpSp>
              <p:nvGrpSpPr>
                <p:cNvPr id="1039" name="Group 15"/>
                <p:cNvGrpSpPr>
                  <a:grpSpLocks/>
                </p:cNvGrpSpPr>
                <p:nvPr/>
              </p:nvGrpSpPr>
              <p:grpSpPr bwMode="auto">
                <a:xfrm>
                  <a:off x="1701" y="1314"/>
                  <a:ext cx="7053" cy="8461"/>
                  <a:chOff x="1701" y="1314"/>
                  <a:chExt cx="7053" cy="8461"/>
                </a:xfrm>
              </p:grpSpPr>
              <p:sp>
                <p:nvSpPr>
                  <p:cNvPr id="1040" name="Text Box 1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201" y="7254"/>
                    <a:ext cx="1553" cy="360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ru-RU" sz="90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rPr>
                      <a:t>3</a:t>
                    </a:r>
                    <a:r>
                      <a:rPr kumimoji="0" lang="en-US" sz="90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rPr>
                      <a:t>-зона</a:t>
                    </a:r>
                    <a:endParaRPr kumimoji="0" lang="ru-RU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1041" name="Text Box 1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198" y="7974"/>
                    <a:ext cx="1553" cy="360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ru-RU" sz="90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rPr>
                      <a:t>4</a:t>
                    </a:r>
                    <a:r>
                      <a:rPr kumimoji="0" lang="en-US" sz="90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rPr>
                      <a:t>-зона</a:t>
                    </a:r>
                    <a:endParaRPr kumimoji="0" lang="ru-RU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1042" name="Text Box 1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201" y="8874"/>
                    <a:ext cx="1553" cy="360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ru-RU" sz="90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rPr>
                      <a:t>5</a:t>
                    </a:r>
                    <a:r>
                      <a:rPr kumimoji="0" lang="en-US" sz="90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rPr>
                      <a:t>-зона</a:t>
                    </a:r>
                    <a:endParaRPr kumimoji="0" lang="ru-RU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1043" name="Text Box 1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201" y="6714"/>
                    <a:ext cx="1553" cy="360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ru-RU" sz="90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rPr>
                      <a:t>2</a:t>
                    </a:r>
                    <a:r>
                      <a:rPr kumimoji="0" lang="en-US" sz="90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rPr>
                      <a:t>-зона</a:t>
                    </a:r>
                    <a:endParaRPr kumimoji="0" lang="ru-RU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1044" name="Text Box 2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198" y="6174"/>
                    <a:ext cx="1553" cy="360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90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rPr>
                      <a:t>1-зона</a:t>
                    </a:r>
                    <a:endParaRPr kumimoji="0" lang="ru-RU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1045" name="Rectangle 21"/>
                  <p:cNvSpPr>
                    <a:spLocks noChangeArrowheads="1"/>
                  </p:cNvSpPr>
                  <p:nvPr/>
                </p:nvSpPr>
                <p:spPr bwMode="auto">
                  <a:xfrm>
                    <a:off x="4561" y="5634"/>
                    <a:ext cx="440" cy="1080"/>
                  </a:xfrm>
                  <a:prstGeom prst="rect">
                    <a:avLst/>
                  </a:prstGeom>
                  <a:solidFill>
                    <a:schemeClr val="accent4">
                      <a:lumMod val="50000"/>
                    </a:schemeClr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dirty="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grpSp>
                <p:nvGrpSpPr>
                  <p:cNvPr id="1046" name="Group 22"/>
                  <p:cNvGrpSpPr>
                    <a:grpSpLocks/>
                  </p:cNvGrpSpPr>
                  <p:nvPr/>
                </p:nvGrpSpPr>
                <p:grpSpPr bwMode="auto">
                  <a:xfrm>
                    <a:off x="3681" y="6714"/>
                    <a:ext cx="2200" cy="3060"/>
                    <a:chOff x="3681" y="6714"/>
                    <a:chExt cx="2200" cy="3060"/>
                  </a:xfrm>
                </p:grpSpPr>
                <p:sp>
                  <p:nvSpPr>
                    <p:cNvPr id="1047" name="Rectangle 2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41" y="6714"/>
                      <a:ext cx="880" cy="540"/>
                    </a:xfrm>
                    <a:prstGeom prst="rect">
                      <a:avLst/>
                    </a:prstGeom>
                    <a:solidFill>
                      <a:srgbClr val="7030A0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1048" name="Rectangle 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121" y="7254"/>
                      <a:ext cx="1320" cy="720"/>
                    </a:xfrm>
                    <a:prstGeom prst="rect">
                      <a:avLst/>
                    </a:prstGeom>
                    <a:solidFill>
                      <a:srgbClr val="002060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1049" name="Rectangle 2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01" y="7974"/>
                      <a:ext cx="1760" cy="900"/>
                    </a:xfrm>
                    <a:prstGeom prst="rect">
                      <a:avLst/>
                    </a:prstGeom>
                    <a:solidFill>
                      <a:srgbClr val="0070C0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1050" name="Rectangle 2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81" y="8874"/>
                      <a:ext cx="2200" cy="900"/>
                    </a:xfrm>
                    <a:prstGeom prst="rect">
                      <a:avLst/>
                    </a:prstGeom>
                    <a:solidFill>
                      <a:srgbClr val="00B0F0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</p:grpSp>
              <p:grpSp>
                <p:nvGrpSpPr>
                  <p:cNvPr id="1051" name="Group 27"/>
                  <p:cNvGrpSpPr>
                    <a:grpSpLocks/>
                  </p:cNvGrpSpPr>
                  <p:nvPr/>
                </p:nvGrpSpPr>
                <p:grpSpPr bwMode="auto">
                  <a:xfrm rot="10800000">
                    <a:off x="3681" y="2574"/>
                    <a:ext cx="2200" cy="3060"/>
                    <a:chOff x="3681" y="6714"/>
                    <a:chExt cx="2200" cy="3060"/>
                  </a:xfrm>
                </p:grpSpPr>
                <p:sp>
                  <p:nvSpPr>
                    <p:cNvPr id="1052" name="Rectangle 2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41" y="6714"/>
                      <a:ext cx="880" cy="540"/>
                    </a:xfrm>
                    <a:prstGeom prst="rect">
                      <a:avLst/>
                    </a:prstGeom>
                    <a:solidFill>
                      <a:schemeClr val="bg1">
                        <a:lumMod val="50000"/>
                      </a:schemeClr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1053" name="Rectangle 2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121" y="7254"/>
                      <a:ext cx="1320" cy="720"/>
                    </a:xfrm>
                    <a:prstGeom prst="rect">
                      <a:avLst/>
                    </a:prstGeom>
                    <a:solidFill>
                      <a:schemeClr val="bg1">
                        <a:lumMod val="50000"/>
                      </a:schemeClr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1054" name="Rectangle 3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01" y="7974"/>
                      <a:ext cx="1760" cy="900"/>
                    </a:xfrm>
                    <a:prstGeom prst="rect">
                      <a:avLst/>
                    </a:prstGeom>
                    <a:solidFill>
                      <a:schemeClr val="bg1">
                        <a:lumMod val="50000"/>
                      </a:schemeClr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1055" name="Rectangle 3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81" y="8874"/>
                      <a:ext cx="2200" cy="900"/>
                    </a:xfrm>
                    <a:prstGeom prst="rect">
                      <a:avLst/>
                    </a:prstGeom>
                    <a:solidFill>
                      <a:schemeClr val="bg1">
                        <a:lumMod val="50000"/>
                      </a:schemeClr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</p:grpSp>
              <p:cxnSp>
                <p:nvCxnSpPr>
                  <p:cNvPr id="1056" name="AutoShape 32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1701" y="6174"/>
                    <a:ext cx="6380" cy="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prstDash val="lgDashDot"/>
                    <a:round/>
                    <a:headEnd/>
                    <a:tailEnd/>
                  </a:ln>
                </p:spPr>
              </p:cxnSp>
              <p:cxnSp>
                <p:nvCxnSpPr>
                  <p:cNvPr id="1057" name="AutoShape 33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4781" y="1314"/>
                    <a:ext cx="1" cy="8460"/>
                  </a:xfrm>
                  <a:prstGeom prst="straightConnector1">
                    <a:avLst/>
                  </a:prstGeom>
                  <a:noFill/>
                  <a:ln w="12700">
                    <a:solidFill>
                      <a:srgbClr val="000000"/>
                    </a:solidFill>
                    <a:prstDash val="lgDashDot"/>
                    <a:round/>
                    <a:headEnd/>
                    <a:tailEnd/>
                  </a:ln>
                </p:spPr>
              </p:cxnSp>
              <p:sp>
                <p:nvSpPr>
                  <p:cNvPr id="1058" name="Rectangle 34" descr="Широкий диагональный 1"/>
                  <p:cNvSpPr>
                    <a:spLocks noChangeArrowheads="1"/>
                  </p:cNvSpPr>
                  <p:nvPr/>
                </p:nvSpPr>
                <p:spPr bwMode="auto">
                  <a:xfrm>
                    <a:off x="3681" y="5094"/>
                    <a:ext cx="220" cy="2160"/>
                  </a:xfrm>
                  <a:prstGeom prst="rect">
                    <a:avLst/>
                  </a:prstGeom>
                  <a:solidFill>
                    <a:srgbClr val="C00000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dirty="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1059" name="Rectangle 35" descr="Широкий диагональный 2"/>
                  <p:cNvSpPr>
                    <a:spLocks noChangeArrowheads="1"/>
                  </p:cNvSpPr>
                  <p:nvPr/>
                </p:nvSpPr>
                <p:spPr bwMode="auto">
                  <a:xfrm>
                    <a:off x="3021" y="3474"/>
                    <a:ext cx="220" cy="5400"/>
                  </a:xfrm>
                  <a:prstGeom prst="rect">
                    <a:avLst/>
                  </a:prstGeom>
                  <a:solidFill>
                    <a:srgbClr val="FFC000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dirty="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1060" name="Rectangle 36" descr="Контурные ромбики"/>
                  <p:cNvSpPr>
                    <a:spLocks noChangeArrowheads="1"/>
                  </p:cNvSpPr>
                  <p:nvPr/>
                </p:nvSpPr>
                <p:spPr bwMode="auto">
                  <a:xfrm>
                    <a:off x="2361" y="2574"/>
                    <a:ext cx="220" cy="7200"/>
                  </a:xfrm>
                  <a:prstGeom prst="rect">
                    <a:avLst/>
                  </a:prstGeom>
                  <a:solidFill>
                    <a:schemeClr val="accent2">
                      <a:lumMod val="75000"/>
                    </a:schemeClr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dirty="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1061" name="Rectangle 37" descr="Широкий диагональный 1"/>
                  <p:cNvSpPr>
                    <a:spLocks noChangeArrowheads="1"/>
                  </p:cNvSpPr>
                  <p:nvPr/>
                </p:nvSpPr>
                <p:spPr bwMode="auto">
                  <a:xfrm rot="10800000">
                    <a:off x="5658" y="5094"/>
                    <a:ext cx="220" cy="2160"/>
                  </a:xfrm>
                  <a:prstGeom prst="rect">
                    <a:avLst/>
                  </a:prstGeom>
                  <a:solidFill>
                    <a:srgbClr val="C00000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dirty="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1062" name="Rectangle 38" descr="Широкий диагональный 2"/>
                  <p:cNvSpPr>
                    <a:spLocks noChangeArrowheads="1"/>
                  </p:cNvSpPr>
                  <p:nvPr/>
                </p:nvSpPr>
                <p:spPr bwMode="auto">
                  <a:xfrm rot="10800000">
                    <a:off x="6318" y="3474"/>
                    <a:ext cx="220" cy="5400"/>
                  </a:xfrm>
                  <a:prstGeom prst="rect">
                    <a:avLst/>
                  </a:prstGeom>
                  <a:solidFill>
                    <a:srgbClr val="FFC000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dirty="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1063" name="Rectangle 39" descr="Контурные ромбики"/>
                  <p:cNvSpPr>
                    <a:spLocks noChangeArrowheads="1"/>
                  </p:cNvSpPr>
                  <p:nvPr/>
                </p:nvSpPr>
                <p:spPr bwMode="auto">
                  <a:xfrm rot="10800000">
                    <a:off x="6978" y="2574"/>
                    <a:ext cx="220" cy="7200"/>
                  </a:xfrm>
                  <a:prstGeom prst="rect">
                    <a:avLst/>
                  </a:prstGeom>
                  <a:solidFill>
                    <a:schemeClr val="accent2">
                      <a:lumMod val="75000"/>
                    </a:schemeClr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dirty="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cxnSp>
                <p:nvCxnSpPr>
                  <p:cNvPr id="1064" name="AutoShape 40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2581" y="2574"/>
                    <a:ext cx="4397" cy="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1065" name="AutoShape 41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3241" y="3474"/>
                    <a:ext cx="3077" cy="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1066" name="AutoShape 42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5221" y="6714"/>
                    <a:ext cx="770" cy="0"/>
                  </a:xfrm>
                  <a:prstGeom prst="straightConnector1">
                    <a:avLst/>
                  </a:prstGeom>
                  <a:noFill/>
                  <a:ln w="6350">
                    <a:solidFill>
                      <a:srgbClr val="000000"/>
                    </a:solidFill>
                    <a:prstDash val="dash"/>
                    <a:round/>
                    <a:headEnd/>
                    <a:tailEnd/>
                  </a:ln>
                </p:spPr>
              </p:cxnSp>
              <p:cxnSp>
                <p:nvCxnSpPr>
                  <p:cNvPr id="1067" name="AutoShape 43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6231" y="6714"/>
                    <a:ext cx="1850" cy="0"/>
                  </a:xfrm>
                  <a:prstGeom prst="straightConnector1">
                    <a:avLst/>
                  </a:prstGeom>
                  <a:noFill/>
                  <a:ln w="6350">
                    <a:solidFill>
                      <a:srgbClr val="000000"/>
                    </a:solidFill>
                    <a:prstDash val="dash"/>
                    <a:round/>
                    <a:headEnd/>
                    <a:tailEnd/>
                  </a:ln>
                </p:spPr>
              </p:cxnSp>
              <p:cxnSp>
                <p:nvCxnSpPr>
                  <p:cNvPr id="1068" name="AutoShape 44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6231" y="7254"/>
                    <a:ext cx="1850" cy="0"/>
                  </a:xfrm>
                  <a:prstGeom prst="straightConnector1">
                    <a:avLst/>
                  </a:prstGeom>
                  <a:noFill/>
                  <a:ln w="6350">
                    <a:solidFill>
                      <a:srgbClr val="000000"/>
                    </a:solidFill>
                    <a:prstDash val="dash"/>
                    <a:round/>
                    <a:headEnd/>
                    <a:tailEnd/>
                  </a:ln>
                </p:spPr>
              </p:cxnSp>
              <p:cxnSp>
                <p:nvCxnSpPr>
                  <p:cNvPr id="1069" name="AutoShape 45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6208" y="7974"/>
                    <a:ext cx="1873" cy="0"/>
                  </a:xfrm>
                  <a:prstGeom prst="straightConnector1">
                    <a:avLst/>
                  </a:prstGeom>
                  <a:noFill/>
                  <a:ln w="6350">
                    <a:solidFill>
                      <a:srgbClr val="000000"/>
                    </a:solidFill>
                    <a:prstDash val="dash"/>
                    <a:round/>
                    <a:headEnd/>
                    <a:tailEnd/>
                  </a:ln>
                </p:spPr>
              </p:cxnSp>
              <p:cxnSp>
                <p:nvCxnSpPr>
                  <p:cNvPr id="1070" name="AutoShape 46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6551" y="8874"/>
                    <a:ext cx="1530" cy="0"/>
                  </a:xfrm>
                  <a:prstGeom prst="straightConnector1">
                    <a:avLst/>
                  </a:prstGeom>
                  <a:noFill/>
                  <a:ln w="6350">
                    <a:solidFill>
                      <a:srgbClr val="000000"/>
                    </a:solidFill>
                    <a:prstDash val="dash"/>
                    <a:round/>
                    <a:headEnd/>
                    <a:tailEnd/>
                  </a:ln>
                </p:spPr>
              </p:cxnSp>
              <p:cxnSp>
                <p:nvCxnSpPr>
                  <p:cNvPr id="1071" name="AutoShape 47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7198" y="9774"/>
                    <a:ext cx="883" cy="1"/>
                  </a:xfrm>
                  <a:prstGeom prst="straightConnector1">
                    <a:avLst/>
                  </a:prstGeom>
                  <a:noFill/>
                  <a:ln w="6350">
                    <a:solidFill>
                      <a:srgbClr val="000000"/>
                    </a:solidFill>
                    <a:prstDash val="dash"/>
                    <a:round/>
                    <a:headEnd/>
                    <a:tailEnd/>
                  </a:ln>
                </p:spPr>
              </p:cxnSp>
              <p:sp>
                <p:nvSpPr>
                  <p:cNvPr id="1072" name="AutoShape 48"/>
                  <p:cNvSpPr>
                    <a:spLocks/>
                  </p:cNvSpPr>
                  <p:nvPr/>
                </p:nvSpPr>
                <p:spPr bwMode="auto">
                  <a:xfrm>
                    <a:off x="1701" y="2934"/>
                    <a:ext cx="330" cy="390"/>
                  </a:xfrm>
                  <a:prstGeom prst="callout1">
                    <a:avLst>
                      <a:gd name="adj1" fmla="val 46153"/>
                      <a:gd name="adj2" fmla="val 136366"/>
                      <a:gd name="adj3" fmla="val 902051"/>
                      <a:gd name="adj4" fmla="val 896366"/>
                    </a:avLst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90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rPr>
                      <a:t>1</a:t>
                    </a:r>
                    <a:endParaRPr kumimoji="0" lang="ru-RU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1073" name="AutoShape 49"/>
                  <p:cNvSpPr>
                    <a:spLocks/>
                  </p:cNvSpPr>
                  <p:nvPr/>
                </p:nvSpPr>
                <p:spPr bwMode="auto">
                  <a:xfrm>
                    <a:off x="1701" y="4194"/>
                    <a:ext cx="330" cy="390"/>
                  </a:xfrm>
                  <a:prstGeom prst="callout1">
                    <a:avLst>
                      <a:gd name="adj1" fmla="val 46153"/>
                      <a:gd name="adj2" fmla="val 136366"/>
                      <a:gd name="adj3" fmla="val 540514"/>
                      <a:gd name="adj4" fmla="val 423634"/>
                    </a:avLst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90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rPr>
                      <a:t>4</a:t>
                    </a:r>
                    <a:endParaRPr kumimoji="0" lang="ru-RU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1074" name="AutoShape 50"/>
                  <p:cNvSpPr>
                    <a:spLocks/>
                  </p:cNvSpPr>
                  <p:nvPr/>
                </p:nvSpPr>
                <p:spPr bwMode="auto">
                  <a:xfrm>
                    <a:off x="1701" y="5454"/>
                    <a:ext cx="330" cy="390"/>
                  </a:xfrm>
                  <a:prstGeom prst="callout1">
                    <a:avLst>
                      <a:gd name="adj1" fmla="val 46153"/>
                      <a:gd name="adj2" fmla="val 136366"/>
                      <a:gd name="adj3" fmla="val 338463"/>
                      <a:gd name="adj4" fmla="val 235153"/>
                    </a:avLst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90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rPr>
                      <a:t>5</a:t>
                    </a:r>
                    <a:endParaRPr kumimoji="0" lang="ru-RU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1075" name="AutoShape 51"/>
                  <p:cNvSpPr>
                    <a:spLocks/>
                  </p:cNvSpPr>
                  <p:nvPr/>
                </p:nvSpPr>
                <p:spPr bwMode="auto">
                  <a:xfrm>
                    <a:off x="1701" y="7614"/>
                    <a:ext cx="330" cy="390"/>
                  </a:xfrm>
                  <a:prstGeom prst="callout1">
                    <a:avLst>
                      <a:gd name="adj1" fmla="val 46153"/>
                      <a:gd name="adj2" fmla="val 136366"/>
                      <a:gd name="adj3" fmla="val -190255"/>
                      <a:gd name="adj4" fmla="val 621213"/>
                    </a:avLst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90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rPr>
                      <a:t>3</a:t>
                    </a:r>
                    <a:endParaRPr kumimoji="0" lang="ru-RU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1076" name="AutoShape 52"/>
                  <p:cNvSpPr>
                    <a:spLocks/>
                  </p:cNvSpPr>
                  <p:nvPr/>
                </p:nvSpPr>
                <p:spPr bwMode="auto">
                  <a:xfrm>
                    <a:off x="1701" y="9054"/>
                    <a:ext cx="330" cy="390"/>
                  </a:xfrm>
                  <a:prstGeom prst="callout1">
                    <a:avLst>
                      <a:gd name="adj1" fmla="val 46153"/>
                      <a:gd name="adj2" fmla="val 136366"/>
                      <a:gd name="adj3" fmla="val -157435"/>
                      <a:gd name="adj4" fmla="val 828486"/>
                    </a:avLst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90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rPr>
                      <a:t>2</a:t>
                    </a:r>
                    <a:endParaRPr kumimoji="0" lang="ru-RU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cxnSp>
                <p:nvCxnSpPr>
                  <p:cNvPr id="1077" name="AutoShape 53"/>
                  <p:cNvCxnSpPr>
                    <a:cxnSpLocks noChangeShapeType="1"/>
                  </p:cNvCxnSpPr>
                  <p:nvPr/>
                </p:nvCxnSpPr>
                <p:spPr bwMode="auto">
                  <a:xfrm flipH="1">
                    <a:off x="2141" y="7074"/>
                    <a:ext cx="2420" cy="216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1078" name="AutoShape 54"/>
                  <p:cNvCxnSpPr>
                    <a:cxnSpLocks noChangeShapeType="1"/>
                  </p:cNvCxnSpPr>
                  <p:nvPr/>
                </p:nvCxnSpPr>
                <p:spPr bwMode="auto">
                  <a:xfrm flipH="1">
                    <a:off x="2141" y="7614"/>
                    <a:ext cx="2899" cy="162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1079" name="AutoShape 55"/>
                  <p:cNvCxnSpPr>
                    <a:cxnSpLocks noChangeShapeType="1"/>
                  </p:cNvCxnSpPr>
                  <p:nvPr/>
                </p:nvCxnSpPr>
                <p:spPr bwMode="auto">
                  <a:xfrm flipH="1" flipV="1">
                    <a:off x="2141" y="9234"/>
                    <a:ext cx="2200" cy="36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</p:grpSp>
          </p:grpSp>
        </p:grp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 rot="5400000">
            <a:off x="6127000" y="-1483585"/>
            <a:ext cx="714379" cy="4967388"/>
          </a:xfrm>
          <a:solidFill>
            <a:schemeClr val="accent2">
              <a:lumMod val="75000"/>
            </a:schemeClr>
          </a:solidFill>
          <a:ln w="38100">
            <a:solidFill>
              <a:schemeClr val="accent6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ru-RU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Основные допущения при расчете поля </a:t>
            </a:r>
            <a:br>
              <a:rPr lang="ru-RU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температуры в облучательном устройстве</a:t>
            </a:r>
            <a:endParaRPr lang="ru-RU" b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>
          <a:xfrm>
            <a:off x="4286248" y="1571612"/>
            <a:ext cx="4643470" cy="5000660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38100">
            <a:solidFill>
              <a:schemeClr val="accent6">
                <a:lumMod val="75000"/>
              </a:schemeClr>
            </a:solidFill>
          </a:ln>
        </p:spPr>
        <p:txBody>
          <a:bodyPr>
            <a:no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В первых двух зонах </a:t>
            </a:r>
            <a:r>
              <a:rPr lang="ru-RU" sz="1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нагреватель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отдает тепло </a:t>
            </a:r>
            <a:r>
              <a:rPr lang="ru-RU" sz="16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образцу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16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экранам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в остальных происходит отвод тепла от </a:t>
            </a:r>
            <a:r>
              <a:rPr lang="ru-RU" sz="1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держателя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через </a:t>
            </a:r>
            <a:r>
              <a:rPr lang="ru-RU" sz="16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оболочку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в окружающую среду.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Каждый элемент установки может иметь внутренние источники тепла, которые возникают за счет тормозного  гамма -излучения или электронагрева.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Методика определения полей температуры в установке основывается на следующих допущениях: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1.Расчет производится для установившегося теплового режима.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2.Температура в поперечном сечении   элементов принята одинаковой или усредненной по сечению.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3.Теплообмен между соседними элементами происходит в плоскости поперечного сечения установки.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4.Внутренние источники тепла в пределах каждой зоны равномерно распределены по всему объему элемента.</a:t>
            </a: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2"/>
          <p:cNvGrpSpPr>
            <a:grpSpLocks noGrp="1"/>
          </p:cNvGrpSpPr>
          <p:nvPr>
            <p:ph type="pic" idx="1"/>
          </p:nvPr>
        </p:nvGrpSpPr>
        <p:grpSpPr bwMode="auto">
          <a:xfrm>
            <a:off x="142844" y="714356"/>
            <a:ext cx="3740147" cy="5628194"/>
            <a:chOff x="426" y="1314"/>
            <a:chExt cx="6309" cy="8820"/>
          </a:xfrm>
        </p:grpSpPr>
        <p:sp>
          <p:nvSpPr>
            <p:cNvPr id="1027" name="Text Box 3"/>
            <p:cNvSpPr txBox="1">
              <a:spLocks noChangeArrowheads="1"/>
            </p:cNvSpPr>
            <p:nvPr/>
          </p:nvSpPr>
          <p:spPr bwMode="auto">
            <a:xfrm>
              <a:off x="5411" y="5844"/>
              <a:ext cx="722" cy="42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Z=0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426" y="1314"/>
              <a:ext cx="6309" cy="8820"/>
              <a:chOff x="426" y="1314"/>
              <a:chExt cx="6309" cy="8820"/>
            </a:xfrm>
          </p:grpSpPr>
          <p:cxnSp>
            <p:nvCxnSpPr>
              <p:cNvPr id="1029" name="AutoShape 5"/>
              <p:cNvCxnSpPr>
                <a:cxnSpLocks noChangeShapeType="1"/>
              </p:cNvCxnSpPr>
              <p:nvPr/>
            </p:nvCxnSpPr>
            <p:spPr bwMode="auto">
              <a:xfrm>
                <a:off x="1213" y="9774"/>
                <a:ext cx="3149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030" name="AutoShape 6"/>
              <p:cNvCxnSpPr>
                <a:cxnSpLocks noChangeShapeType="1"/>
              </p:cNvCxnSpPr>
              <p:nvPr/>
            </p:nvCxnSpPr>
            <p:spPr bwMode="auto">
              <a:xfrm>
                <a:off x="2393" y="7254"/>
                <a:ext cx="1769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grpSp>
            <p:nvGrpSpPr>
              <p:cNvPr id="4" name="Group 8"/>
              <p:cNvGrpSpPr>
                <a:grpSpLocks/>
              </p:cNvGrpSpPr>
              <p:nvPr/>
            </p:nvGrpSpPr>
            <p:grpSpPr bwMode="auto">
              <a:xfrm>
                <a:off x="426" y="1314"/>
                <a:ext cx="6309" cy="8820"/>
                <a:chOff x="1701" y="1314"/>
                <a:chExt cx="7053" cy="8820"/>
              </a:xfrm>
            </p:grpSpPr>
            <p:sp>
              <p:nvSpPr>
                <p:cNvPr id="1033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5898" y="8694"/>
                  <a:ext cx="560" cy="540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9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</a:rPr>
                    <a:t>Z</a:t>
                  </a:r>
                  <a:r>
                    <a:rPr kumimoji="0" lang="en-US" sz="900" b="0" i="0" u="none" strike="noStrike" cap="none" normalizeH="0" baseline="-2500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</a:rPr>
                    <a:t>4</a:t>
                  </a:r>
                  <a:endParaRPr kumimoji="0" lang="ru-RU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  <p:sp>
              <p:nvSpPr>
                <p:cNvPr id="1034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5878" y="7794"/>
                  <a:ext cx="560" cy="540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9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</a:rPr>
                    <a:t>Z</a:t>
                  </a:r>
                  <a:r>
                    <a:rPr kumimoji="0" lang="en-US" sz="900" b="0" i="0" u="none" strike="noStrike" cap="none" normalizeH="0" baseline="-2500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</a:rPr>
                    <a:t>3</a:t>
                  </a:r>
                  <a:endParaRPr kumimoji="0" lang="ru-RU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  <p:sp>
              <p:nvSpPr>
                <p:cNvPr id="1035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5881" y="7074"/>
                  <a:ext cx="560" cy="540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9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</a:rPr>
                    <a:t>Z</a:t>
                  </a:r>
                  <a:r>
                    <a:rPr kumimoji="0" lang="en-US" sz="900" b="0" i="0" u="none" strike="noStrike" cap="none" normalizeH="0" baseline="-2500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</a:rPr>
                    <a:t>2</a:t>
                  </a:r>
                  <a:endParaRPr kumimoji="0" lang="ru-RU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  <p:sp>
              <p:nvSpPr>
                <p:cNvPr id="1036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5898" y="6534"/>
                  <a:ext cx="560" cy="540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9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</a:rPr>
                    <a:t>Z</a:t>
                  </a:r>
                  <a:r>
                    <a:rPr kumimoji="0" lang="en-US" sz="900" b="0" i="0" u="none" strike="noStrike" cap="none" normalizeH="0" baseline="-2500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</a:rPr>
                    <a:t>1</a:t>
                  </a:r>
                  <a:endParaRPr kumimoji="0" lang="ru-RU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  <p:sp>
              <p:nvSpPr>
                <p:cNvPr id="1037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5991" y="9594"/>
                  <a:ext cx="560" cy="540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9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</a:rPr>
                    <a:t>Z</a:t>
                  </a:r>
                  <a:r>
                    <a:rPr kumimoji="0" lang="en-US" sz="900" b="0" i="0" u="none" strike="noStrike" cap="none" normalizeH="0" baseline="-2500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</a:rPr>
                    <a:t>5</a:t>
                  </a:r>
                  <a:endParaRPr kumimoji="0" lang="ru-RU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  <p:sp>
              <p:nvSpPr>
                <p:cNvPr id="1038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5040" y="5994"/>
                  <a:ext cx="618" cy="360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  <p:grpSp>
              <p:nvGrpSpPr>
                <p:cNvPr id="6" name="Group 15"/>
                <p:cNvGrpSpPr>
                  <a:grpSpLocks/>
                </p:cNvGrpSpPr>
                <p:nvPr/>
              </p:nvGrpSpPr>
              <p:grpSpPr bwMode="auto">
                <a:xfrm>
                  <a:off x="1701" y="1314"/>
                  <a:ext cx="7053" cy="8461"/>
                  <a:chOff x="1701" y="1314"/>
                  <a:chExt cx="7053" cy="8461"/>
                </a:xfrm>
              </p:grpSpPr>
              <p:sp>
                <p:nvSpPr>
                  <p:cNvPr id="1040" name="Text Box 1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201" y="7254"/>
                    <a:ext cx="1553" cy="360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rPr>
                      <a:t>3</a:t>
                    </a:r>
                    <a:r>
                      <a: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rPr>
                      <a:t>-зона</a:t>
                    </a:r>
                    <a:endParaRPr kumimoji="0" lang="ru-RU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</a:endParaRPr>
                  </a:p>
                </p:txBody>
              </p:sp>
              <p:sp>
                <p:nvSpPr>
                  <p:cNvPr id="1041" name="Text Box 1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198" y="7974"/>
                    <a:ext cx="1553" cy="360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rPr>
                      <a:t>4</a:t>
                    </a:r>
                    <a:r>
                      <a: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rPr>
                      <a:t>-зона</a:t>
                    </a:r>
                    <a:endParaRPr kumimoji="0" lang="ru-RU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</a:endParaRPr>
                  </a:p>
                </p:txBody>
              </p:sp>
              <p:sp>
                <p:nvSpPr>
                  <p:cNvPr id="1042" name="Text Box 1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201" y="8874"/>
                    <a:ext cx="1553" cy="360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rPr>
                      <a:t>5</a:t>
                    </a:r>
                    <a:r>
                      <a: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rPr>
                      <a:t>-зона</a:t>
                    </a:r>
                    <a:endParaRPr kumimoji="0" lang="ru-RU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</a:endParaRPr>
                  </a:p>
                </p:txBody>
              </p:sp>
              <p:sp>
                <p:nvSpPr>
                  <p:cNvPr id="1043" name="Text Box 1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201" y="6714"/>
                    <a:ext cx="1553" cy="360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rPr>
                      <a:t>2</a:t>
                    </a:r>
                    <a:r>
                      <a: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rPr>
                      <a:t>-зона</a:t>
                    </a:r>
                    <a:endParaRPr kumimoji="0" lang="ru-RU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</a:endParaRPr>
                  </a:p>
                </p:txBody>
              </p:sp>
              <p:sp>
                <p:nvSpPr>
                  <p:cNvPr id="1044" name="Text Box 2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198" y="6174"/>
                    <a:ext cx="1553" cy="360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rPr>
                      <a:t>1-зона</a:t>
                    </a:r>
                    <a:endParaRPr kumimoji="0" lang="ru-RU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</a:endParaRPr>
                  </a:p>
                </p:txBody>
              </p:sp>
              <p:sp>
                <p:nvSpPr>
                  <p:cNvPr id="1045" name="Rectangle 21"/>
                  <p:cNvSpPr>
                    <a:spLocks noChangeArrowheads="1"/>
                  </p:cNvSpPr>
                  <p:nvPr/>
                </p:nvSpPr>
                <p:spPr bwMode="auto">
                  <a:xfrm>
                    <a:off x="4561" y="5634"/>
                    <a:ext cx="440" cy="1080"/>
                  </a:xfrm>
                  <a:prstGeom prst="rect">
                    <a:avLst/>
                  </a:prstGeom>
                  <a:solidFill>
                    <a:schemeClr val="bg1">
                      <a:lumMod val="50000"/>
                    </a:schemeClr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dirty="0"/>
                  </a:p>
                </p:txBody>
              </p:sp>
              <p:grpSp>
                <p:nvGrpSpPr>
                  <p:cNvPr id="8" name="Group 22"/>
                  <p:cNvGrpSpPr>
                    <a:grpSpLocks/>
                  </p:cNvGrpSpPr>
                  <p:nvPr/>
                </p:nvGrpSpPr>
                <p:grpSpPr bwMode="auto">
                  <a:xfrm>
                    <a:off x="3681" y="6714"/>
                    <a:ext cx="2200" cy="3060"/>
                    <a:chOff x="3681" y="6714"/>
                    <a:chExt cx="2200" cy="3060"/>
                  </a:xfrm>
                </p:grpSpPr>
                <p:sp>
                  <p:nvSpPr>
                    <p:cNvPr id="1047" name="Rectangle 2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41" y="6714"/>
                      <a:ext cx="880" cy="540"/>
                    </a:xfrm>
                    <a:prstGeom prst="rect">
                      <a:avLst/>
                    </a:prstGeom>
                    <a:solidFill>
                      <a:schemeClr val="bg1">
                        <a:lumMod val="50000"/>
                      </a:schemeClr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 dirty="0"/>
                    </a:p>
                  </p:txBody>
                </p:sp>
                <p:sp>
                  <p:nvSpPr>
                    <p:cNvPr id="1048" name="Rectangle 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121" y="7254"/>
                      <a:ext cx="1320" cy="720"/>
                    </a:xfrm>
                    <a:prstGeom prst="rect">
                      <a:avLst/>
                    </a:prstGeom>
                    <a:solidFill>
                      <a:srgbClr val="C00000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 dirty="0"/>
                    </a:p>
                  </p:txBody>
                </p:sp>
                <p:sp>
                  <p:nvSpPr>
                    <p:cNvPr id="1049" name="Rectangle 2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01" y="7974"/>
                      <a:ext cx="1760" cy="900"/>
                    </a:xfrm>
                    <a:prstGeom prst="rect">
                      <a:avLst/>
                    </a:prstGeom>
                    <a:solidFill>
                      <a:srgbClr val="C00000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 dirty="0"/>
                    </a:p>
                  </p:txBody>
                </p:sp>
                <p:sp>
                  <p:nvSpPr>
                    <p:cNvPr id="1050" name="Rectangle 2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81" y="8874"/>
                      <a:ext cx="2200" cy="900"/>
                    </a:xfrm>
                    <a:prstGeom prst="rect">
                      <a:avLst/>
                    </a:prstGeom>
                    <a:solidFill>
                      <a:srgbClr val="C00000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 dirty="0"/>
                    </a:p>
                  </p:txBody>
                </p:sp>
              </p:grpSp>
              <p:grpSp>
                <p:nvGrpSpPr>
                  <p:cNvPr id="9" name="Group 27"/>
                  <p:cNvGrpSpPr>
                    <a:grpSpLocks/>
                  </p:cNvGrpSpPr>
                  <p:nvPr/>
                </p:nvGrpSpPr>
                <p:grpSpPr bwMode="auto">
                  <a:xfrm rot="10800000">
                    <a:off x="3681" y="2574"/>
                    <a:ext cx="2200" cy="3060"/>
                    <a:chOff x="3681" y="6714"/>
                    <a:chExt cx="2200" cy="3060"/>
                  </a:xfrm>
                </p:grpSpPr>
                <p:sp>
                  <p:nvSpPr>
                    <p:cNvPr id="1052" name="Rectangle 2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41" y="6714"/>
                      <a:ext cx="880" cy="540"/>
                    </a:xfrm>
                    <a:prstGeom prst="rect">
                      <a:avLst/>
                    </a:prstGeom>
                    <a:solidFill>
                      <a:schemeClr val="bg1">
                        <a:lumMod val="50000"/>
                      </a:schemeClr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 dirty="0"/>
                    </a:p>
                  </p:txBody>
                </p:sp>
                <p:sp>
                  <p:nvSpPr>
                    <p:cNvPr id="1053" name="Rectangle 2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121" y="7254"/>
                      <a:ext cx="1320" cy="720"/>
                    </a:xfrm>
                    <a:prstGeom prst="rect">
                      <a:avLst/>
                    </a:prstGeom>
                    <a:solidFill>
                      <a:srgbClr val="C00000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 dirty="0"/>
                    </a:p>
                  </p:txBody>
                </p:sp>
                <p:sp>
                  <p:nvSpPr>
                    <p:cNvPr id="1054" name="Rectangle 3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01" y="7974"/>
                      <a:ext cx="1760" cy="900"/>
                    </a:xfrm>
                    <a:prstGeom prst="rect">
                      <a:avLst/>
                    </a:prstGeom>
                    <a:solidFill>
                      <a:srgbClr val="C00000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 dirty="0"/>
                    </a:p>
                  </p:txBody>
                </p:sp>
                <p:sp>
                  <p:nvSpPr>
                    <p:cNvPr id="1055" name="Rectangle 3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81" y="8874"/>
                      <a:ext cx="2200" cy="900"/>
                    </a:xfrm>
                    <a:prstGeom prst="rect">
                      <a:avLst/>
                    </a:prstGeom>
                    <a:solidFill>
                      <a:srgbClr val="C00000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 dirty="0"/>
                    </a:p>
                  </p:txBody>
                </p:sp>
              </p:grpSp>
              <p:cxnSp>
                <p:nvCxnSpPr>
                  <p:cNvPr id="1056" name="AutoShape 32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1701" y="6174"/>
                    <a:ext cx="6380" cy="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prstDash val="lgDashDot"/>
                    <a:round/>
                    <a:headEnd/>
                    <a:tailEnd/>
                  </a:ln>
                </p:spPr>
              </p:cxnSp>
              <p:cxnSp>
                <p:nvCxnSpPr>
                  <p:cNvPr id="1057" name="AutoShape 33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4781" y="1314"/>
                    <a:ext cx="1" cy="8460"/>
                  </a:xfrm>
                  <a:prstGeom prst="straightConnector1">
                    <a:avLst/>
                  </a:prstGeom>
                  <a:noFill/>
                  <a:ln w="12700">
                    <a:solidFill>
                      <a:srgbClr val="000000"/>
                    </a:solidFill>
                    <a:prstDash val="lgDashDot"/>
                    <a:round/>
                    <a:headEnd/>
                    <a:tailEnd/>
                  </a:ln>
                </p:spPr>
              </p:cxnSp>
              <p:sp>
                <p:nvSpPr>
                  <p:cNvPr id="1058" name="Rectangle 34" descr="Широкий диагональный 1"/>
                  <p:cNvSpPr>
                    <a:spLocks noChangeArrowheads="1"/>
                  </p:cNvSpPr>
                  <p:nvPr/>
                </p:nvSpPr>
                <p:spPr bwMode="auto">
                  <a:xfrm>
                    <a:off x="3681" y="5094"/>
                    <a:ext cx="220" cy="2160"/>
                  </a:xfrm>
                  <a:prstGeom prst="rect">
                    <a:avLst/>
                  </a:prstGeom>
                  <a:solidFill>
                    <a:srgbClr val="C00000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dirty="0"/>
                  </a:p>
                </p:txBody>
              </p:sp>
              <p:sp>
                <p:nvSpPr>
                  <p:cNvPr id="1059" name="Rectangle 35" descr="Широкий диагональный 2"/>
                  <p:cNvSpPr>
                    <a:spLocks noChangeArrowheads="1"/>
                  </p:cNvSpPr>
                  <p:nvPr/>
                </p:nvSpPr>
                <p:spPr bwMode="auto">
                  <a:xfrm>
                    <a:off x="3021" y="3474"/>
                    <a:ext cx="220" cy="5400"/>
                  </a:xfrm>
                  <a:prstGeom prst="rect">
                    <a:avLst/>
                  </a:prstGeom>
                  <a:solidFill>
                    <a:schemeClr val="bg1">
                      <a:lumMod val="50000"/>
                    </a:schemeClr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dirty="0"/>
                  </a:p>
                </p:txBody>
              </p:sp>
              <p:sp>
                <p:nvSpPr>
                  <p:cNvPr id="1060" name="Rectangle 36" descr="Контурные ромбики"/>
                  <p:cNvSpPr>
                    <a:spLocks noChangeArrowheads="1"/>
                  </p:cNvSpPr>
                  <p:nvPr/>
                </p:nvSpPr>
                <p:spPr bwMode="auto">
                  <a:xfrm>
                    <a:off x="2361" y="2574"/>
                    <a:ext cx="220" cy="7200"/>
                  </a:xfrm>
                  <a:prstGeom prst="rect">
                    <a:avLst/>
                  </a:prstGeom>
                  <a:solidFill>
                    <a:schemeClr val="bg1">
                      <a:lumMod val="50000"/>
                    </a:schemeClr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dirty="0"/>
                  </a:p>
                </p:txBody>
              </p:sp>
              <p:sp>
                <p:nvSpPr>
                  <p:cNvPr id="1061" name="Rectangle 37" descr="Широкий диагональный 1"/>
                  <p:cNvSpPr>
                    <a:spLocks noChangeArrowheads="1"/>
                  </p:cNvSpPr>
                  <p:nvPr/>
                </p:nvSpPr>
                <p:spPr bwMode="auto">
                  <a:xfrm rot="10800000">
                    <a:off x="5658" y="5094"/>
                    <a:ext cx="220" cy="2160"/>
                  </a:xfrm>
                  <a:prstGeom prst="rect">
                    <a:avLst/>
                  </a:prstGeom>
                  <a:solidFill>
                    <a:srgbClr val="C00000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dirty="0"/>
                  </a:p>
                </p:txBody>
              </p:sp>
              <p:sp>
                <p:nvSpPr>
                  <p:cNvPr id="1062" name="Rectangle 38" descr="Широкий диагональный 2"/>
                  <p:cNvSpPr>
                    <a:spLocks noChangeArrowheads="1"/>
                  </p:cNvSpPr>
                  <p:nvPr/>
                </p:nvSpPr>
                <p:spPr bwMode="auto">
                  <a:xfrm rot="10800000">
                    <a:off x="6318" y="3474"/>
                    <a:ext cx="220" cy="5400"/>
                  </a:xfrm>
                  <a:prstGeom prst="rect">
                    <a:avLst/>
                  </a:prstGeom>
                  <a:solidFill>
                    <a:schemeClr val="bg1">
                      <a:lumMod val="50000"/>
                    </a:schemeClr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dirty="0"/>
                  </a:p>
                </p:txBody>
              </p:sp>
              <p:sp>
                <p:nvSpPr>
                  <p:cNvPr id="1063" name="Rectangle 39" descr="Контурные ромбики"/>
                  <p:cNvSpPr>
                    <a:spLocks noChangeArrowheads="1"/>
                  </p:cNvSpPr>
                  <p:nvPr/>
                </p:nvSpPr>
                <p:spPr bwMode="auto">
                  <a:xfrm rot="10800000">
                    <a:off x="6978" y="2574"/>
                    <a:ext cx="220" cy="7200"/>
                  </a:xfrm>
                  <a:prstGeom prst="rect">
                    <a:avLst/>
                  </a:prstGeom>
                  <a:solidFill>
                    <a:schemeClr val="bg1">
                      <a:lumMod val="50000"/>
                    </a:schemeClr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dirty="0"/>
                  </a:p>
                </p:txBody>
              </p:sp>
              <p:cxnSp>
                <p:nvCxnSpPr>
                  <p:cNvPr id="1064" name="AutoShape 40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2581" y="2574"/>
                    <a:ext cx="4397" cy="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1065" name="AutoShape 41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3241" y="3474"/>
                    <a:ext cx="3077" cy="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1066" name="AutoShape 42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5221" y="6714"/>
                    <a:ext cx="770" cy="0"/>
                  </a:xfrm>
                  <a:prstGeom prst="straightConnector1">
                    <a:avLst/>
                  </a:prstGeom>
                  <a:noFill/>
                  <a:ln w="6350">
                    <a:solidFill>
                      <a:srgbClr val="000000"/>
                    </a:solidFill>
                    <a:prstDash val="dash"/>
                    <a:round/>
                    <a:headEnd/>
                    <a:tailEnd/>
                  </a:ln>
                </p:spPr>
              </p:cxnSp>
              <p:cxnSp>
                <p:nvCxnSpPr>
                  <p:cNvPr id="1067" name="AutoShape 43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6231" y="6714"/>
                    <a:ext cx="1850" cy="0"/>
                  </a:xfrm>
                  <a:prstGeom prst="straightConnector1">
                    <a:avLst/>
                  </a:prstGeom>
                  <a:noFill/>
                  <a:ln w="6350">
                    <a:solidFill>
                      <a:srgbClr val="000000"/>
                    </a:solidFill>
                    <a:prstDash val="dash"/>
                    <a:round/>
                    <a:headEnd/>
                    <a:tailEnd/>
                  </a:ln>
                </p:spPr>
              </p:cxnSp>
              <p:cxnSp>
                <p:nvCxnSpPr>
                  <p:cNvPr id="1068" name="AutoShape 44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6231" y="7254"/>
                    <a:ext cx="1850" cy="0"/>
                  </a:xfrm>
                  <a:prstGeom prst="straightConnector1">
                    <a:avLst/>
                  </a:prstGeom>
                  <a:noFill/>
                  <a:ln w="6350">
                    <a:solidFill>
                      <a:srgbClr val="000000"/>
                    </a:solidFill>
                    <a:prstDash val="dash"/>
                    <a:round/>
                    <a:headEnd/>
                    <a:tailEnd/>
                  </a:ln>
                </p:spPr>
              </p:cxnSp>
              <p:cxnSp>
                <p:nvCxnSpPr>
                  <p:cNvPr id="1069" name="AutoShape 45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6208" y="7974"/>
                    <a:ext cx="1873" cy="0"/>
                  </a:xfrm>
                  <a:prstGeom prst="straightConnector1">
                    <a:avLst/>
                  </a:prstGeom>
                  <a:noFill/>
                  <a:ln w="6350">
                    <a:solidFill>
                      <a:srgbClr val="000000"/>
                    </a:solidFill>
                    <a:prstDash val="dash"/>
                    <a:round/>
                    <a:headEnd/>
                    <a:tailEnd/>
                  </a:ln>
                </p:spPr>
              </p:cxnSp>
              <p:cxnSp>
                <p:nvCxnSpPr>
                  <p:cNvPr id="1070" name="AutoShape 46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6551" y="8874"/>
                    <a:ext cx="1530" cy="0"/>
                  </a:xfrm>
                  <a:prstGeom prst="straightConnector1">
                    <a:avLst/>
                  </a:prstGeom>
                  <a:noFill/>
                  <a:ln w="6350">
                    <a:solidFill>
                      <a:srgbClr val="000000"/>
                    </a:solidFill>
                    <a:prstDash val="dash"/>
                    <a:round/>
                    <a:headEnd/>
                    <a:tailEnd/>
                  </a:ln>
                </p:spPr>
              </p:cxnSp>
              <p:cxnSp>
                <p:nvCxnSpPr>
                  <p:cNvPr id="1071" name="AutoShape 47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7198" y="9774"/>
                    <a:ext cx="883" cy="1"/>
                  </a:xfrm>
                  <a:prstGeom prst="straightConnector1">
                    <a:avLst/>
                  </a:prstGeom>
                  <a:noFill/>
                  <a:ln w="6350">
                    <a:solidFill>
                      <a:srgbClr val="000000"/>
                    </a:solidFill>
                    <a:prstDash val="dash"/>
                    <a:round/>
                    <a:headEnd/>
                    <a:tailEnd/>
                  </a:ln>
                </p:spPr>
              </p:cxnSp>
              <p:sp>
                <p:nvSpPr>
                  <p:cNvPr id="1072" name="AutoShape 48"/>
                  <p:cNvSpPr>
                    <a:spLocks/>
                  </p:cNvSpPr>
                  <p:nvPr/>
                </p:nvSpPr>
                <p:spPr bwMode="auto">
                  <a:xfrm>
                    <a:off x="1701" y="2934"/>
                    <a:ext cx="330" cy="390"/>
                  </a:xfrm>
                  <a:prstGeom prst="callout1">
                    <a:avLst>
                      <a:gd name="adj1" fmla="val 46153"/>
                      <a:gd name="adj2" fmla="val 136366"/>
                      <a:gd name="adj3" fmla="val 902051"/>
                      <a:gd name="adj4" fmla="val 896366"/>
                    </a:avLst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rPr>
                      <a:t>1</a:t>
                    </a:r>
                    <a:endParaRPr kumimoji="0" lang="ru-RU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</a:endParaRPr>
                  </a:p>
                </p:txBody>
              </p:sp>
              <p:sp>
                <p:nvSpPr>
                  <p:cNvPr id="1073" name="AutoShape 49"/>
                  <p:cNvSpPr>
                    <a:spLocks/>
                  </p:cNvSpPr>
                  <p:nvPr/>
                </p:nvSpPr>
                <p:spPr bwMode="auto">
                  <a:xfrm>
                    <a:off x="1701" y="4194"/>
                    <a:ext cx="330" cy="390"/>
                  </a:xfrm>
                  <a:prstGeom prst="callout1">
                    <a:avLst>
                      <a:gd name="adj1" fmla="val 46153"/>
                      <a:gd name="adj2" fmla="val 136366"/>
                      <a:gd name="adj3" fmla="val 540514"/>
                      <a:gd name="adj4" fmla="val 423634"/>
                    </a:avLst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rPr>
                      <a:t>4</a:t>
                    </a:r>
                    <a:endParaRPr kumimoji="0" lang="ru-RU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</a:endParaRPr>
                  </a:p>
                </p:txBody>
              </p:sp>
              <p:sp>
                <p:nvSpPr>
                  <p:cNvPr id="1074" name="AutoShape 50"/>
                  <p:cNvSpPr>
                    <a:spLocks/>
                  </p:cNvSpPr>
                  <p:nvPr/>
                </p:nvSpPr>
                <p:spPr bwMode="auto">
                  <a:xfrm>
                    <a:off x="1701" y="5454"/>
                    <a:ext cx="330" cy="390"/>
                  </a:xfrm>
                  <a:prstGeom prst="callout1">
                    <a:avLst>
                      <a:gd name="adj1" fmla="val 46153"/>
                      <a:gd name="adj2" fmla="val 136366"/>
                      <a:gd name="adj3" fmla="val 338463"/>
                      <a:gd name="adj4" fmla="val 235153"/>
                    </a:avLst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rPr>
                      <a:t>5</a:t>
                    </a:r>
                    <a:endParaRPr kumimoji="0" lang="ru-RU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</a:endParaRPr>
                  </a:p>
                </p:txBody>
              </p:sp>
              <p:sp>
                <p:nvSpPr>
                  <p:cNvPr id="1075" name="AutoShape 51"/>
                  <p:cNvSpPr>
                    <a:spLocks/>
                  </p:cNvSpPr>
                  <p:nvPr/>
                </p:nvSpPr>
                <p:spPr bwMode="auto">
                  <a:xfrm>
                    <a:off x="1701" y="7614"/>
                    <a:ext cx="330" cy="390"/>
                  </a:xfrm>
                  <a:prstGeom prst="callout1">
                    <a:avLst>
                      <a:gd name="adj1" fmla="val 46153"/>
                      <a:gd name="adj2" fmla="val 136366"/>
                      <a:gd name="adj3" fmla="val -190255"/>
                      <a:gd name="adj4" fmla="val 621213"/>
                    </a:avLst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rPr>
                      <a:t>3</a:t>
                    </a:r>
                    <a:endParaRPr kumimoji="0" lang="ru-RU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</a:endParaRPr>
                  </a:p>
                </p:txBody>
              </p:sp>
              <p:sp>
                <p:nvSpPr>
                  <p:cNvPr id="1076" name="AutoShape 52"/>
                  <p:cNvSpPr>
                    <a:spLocks/>
                  </p:cNvSpPr>
                  <p:nvPr/>
                </p:nvSpPr>
                <p:spPr bwMode="auto">
                  <a:xfrm>
                    <a:off x="1701" y="9054"/>
                    <a:ext cx="330" cy="390"/>
                  </a:xfrm>
                  <a:prstGeom prst="callout1">
                    <a:avLst>
                      <a:gd name="adj1" fmla="val 46153"/>
                      <a:gd name="adj2" fmla="val 136366"/>
                      <a:gd name="adj3" fmla="val -157435"/>
                      <a:gd name="adj4" fmla="val 828486"/>
                    </a:avLst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rPr>
                      <a:t>2</a:t>
                    </a:r>
                    <a:endParaRPr kumimoji="0" lang="ru-RU" sz="1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</a:endParaRPr>
                  </a:p>
                </p:txBody>
              </p:sp>
              <p:cxnSp>
                <p:nvCxnSpPr>
                  <p:cNvPr id="1077" name="AutoShape 53"/>
                  <p:cNvCxnSpPr>
                    <a:cxnSpLocks noChangeShapeType="1"/>
                  </p:cNvCxnSpPr>
                  <p:nvPr/>
                </p:nvCxnSpPr>
                <p:spPr bwMode="auto">
                  <a:xfrm flipH="1">
                    <a:off x="2141" y="7074"/>
                    <a:ext cx="2420" cy="216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1078" name="AutoShape 54"/>
                  <p:cNvCxnSpPr>
                    <a:cxnSpLocks noChangeShapeType="1"/>
                  </p:cNvCxnSpPr>
                  <p:nvPr/>
                </p:nvCxnSpPr>
                <p:spPr bwMode="auto">
                  <a:xfrm flipH="1">
                    <a:off x="2141" y="7614"/>
                    <a:ext cx="2899" cy="162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1079" name="AutoShape 55"/>
                  <p:cNvCxnSpPr>
                    <a:cxnSpLocks noChangeShapeType="1"/>
                  </p:cNvCxnSpPr>
                  <p:nvPr/>
                </p:nvCxnSpPr>
                <p:spPr bwMode="auto">
                  <a:xfrm flipH="1" flipV="1">
                    <a:off x="2141" y="9234"/>
                    <a:ext cx="2200" cy="36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</p:grpSp>
          </p:grpSp>
        </p:grp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069848"/>
          </a:xfrm>
          <a:solidFill>
            <a:schemeClr val="accent2">
              <a:lumMod val="75000"/>
            </a:schemeClr>
          </a:solidFill>
          <a:ln w="38100">
            <a:solidFill>
              <a:schemeClr val="accent6">
                <a:lumMod val="75000"/>
              </a:schemeClr>
            </a:solidFill>
          </a:ln>
        </p:spPr>
        <p:txBody>
          <a:bodyPr/>
          <a:lstStyle/>
          <a:p>
            <a:pPr algn="ctr"/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Уравнение теплового баланса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42844" y="1779687"/>
            <a:ext cx="8858312" cy="538609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Для любого элемента установки ,учитывая передачу тепла вдоль оси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теплопроводностью, наличие внутренних источников тепла, теплообмен с соседними элементами, или с окружающей средой , можно записать следующее уравнение теплового баланса: 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λ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400" b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dz</a:t>
            </a:r>
            <a:r>
              <a:rPr lang="ru-RU" sz="2400" b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)+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2400" b="1" baseline="-25000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ru-RU" sz="2400" b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+</a:t>
            </a:r>
            <a:r>
              <a:rPr lang="ru-RU" sz="2400" b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ru-RU" sz="24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ru-RU" sz="2400" b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(1)             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где  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λ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- теплопроводность  материала элемента   (Вт./м К ) ;</a:t>
            </a: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площадь поперечного сечения (м</a:t>
            </a:r>
            <a:r>
              <a:rPr lang="ru-RU" sz="2000" b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); </a:t>
            </a: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2000" b="1" baseline="-25000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- плотность внутренних источников тепла (Вт/м</a:t>
            </a:r>
            <a:r>
              <a:rPr lang="ru-RU" sz="2000" b="1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);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ru-RU" sz="2000" b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-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радиальный поток тепла между смежными элементами  от излучения; </a:t>
            </a: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ru-RU" sz="20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- то же   за счет теплопроводности через газ; </a:t>
            </a: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ru-RU" sz="2000" b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-то же в окружающую среду 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(для внутренних элементов установки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ru-RU" sz="2000" b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= 0).</a:t>
            </a:r>
          </a:p>
          <a:p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642919"/>
            <a:ext cx="9144000" cy="5816977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Потоки тепла можно выразить:	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а) от излучения: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q</a:t>
            </a:r>
            <a:r>
              <a:rPr kumimoji="0" lang="ru-RU" sz="36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= 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σ</a:t>
            </a:r>
            <a:r>
              <a:rPr kumimoji="0" lang="ru-RU" sz="36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0 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Hε </a:t>
            </a:r>
            <a:r>
              <a:rPr kumimoji="0" lang="ru-RU" sz="36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 </a:t>
            </a:r>
            <a:r>
              <a:rPr kumimoji="0" lang="ru-RU" sz="36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– 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</a:t>
            </a:r>
            <a:r>
              <a:rPr kumimoji="0" lang="ru-RU" sz="36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ru-RU" sz="36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где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σ</a:t>
            </a:r>
            <a:r>
              <a:rPr kumimoji="0" lang="ru-RU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0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 5,76* 10</a:t>
            </a:r>
            <a:r>
              <a:rPr kumimoji="0" lang="ru-RU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-8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Вт/м</a:t>
            </a:r>
            <a:r>
              <a:rPr kumimoji="0" lang="ru-RU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</a:t>
            </a:r>
            <a:r>
              <a:rPr kumimoji="0" lang="ru-RU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 коэффициент излучения абсолютно черного тела;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взаимная поверхность излучения смежных элементов,  в данном случае  равная периметру внутреннего элемента;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ε</a:t>
            </a:r>
            <a:r>
              <a:rPr kumimoji="0" lang="ru-RU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-приведенный коэффициент черноты;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 - температура излучающего элемента;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</a:t>
            </a:r>
            <a:r>
              <a:rPr kumimoji="0" lang="ru-RU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 температура поглощающего элемента;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0" y="928670"/>
            <a:ext cx="9144000" cy="544764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б) за счет теплопроводности через газ, заполняющий установку[11] :</a:t>
            </a:r>
            <a:endParaRPr kumimoji="0" lang="ru-RU" sz="1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q</a:t>
            </a:r>
            <a:r>
              <a:rPr kumimoji="0" lang="ru-RU" sz="28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= 2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 n</a:t>
            </a:r>
            <a:r>
              <a:rPr kumimoji="0" lang="en-US" sz="28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λ</a:t>
            </a:r>
            <a:r>
              <a:rPr kumimoji="0" lang="ru-RU" sz="28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</a:t>
            </a:r>
            <a:r>
              <a:rPr kumimoji="0" lang="ru-RU" sz="28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/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ln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/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</a:t>
            </a:r>
            <a:r>
              <a:rPr kumimoji="0" lang="ru-RU" sz="28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λ</a:t>
            </a:r>
            <a:r>
              <a:rPr kumimoji="0" lang="ru-RU" sz="200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-теплопроводность газа в установке (Вт/м</a:t>
            </a: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);</a:t>
            </a:r>
            <a:b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 радиус излучающей поверхности (м);</a:t>
            </a:r>
            <a:b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</a:t>
            </a:r>
            <a:r>
              <a:rPr kumimoji="0" lang="ru-RU" sz="200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 радиус поглощающей поверхности (м);</a:t>
            </a:r>
            <a:b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</a:t>
            </a:r>
            <a:r>
              <a:rPr kumimoji="0" lang="en-US" sz="200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</a:t>
            </a:r>
            <a:r>
              <a:rPr kumimoji="0" lang="en-US" sz="20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 0,062 ( Рг </a:t>
            </a: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Gr</a:t>
            </a:r>
            <a:r>
              <a:rPr kumimoji="0" lang="en-US" sz="20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r>
              <a:rPr kumimoji="0" lang="ru-RU" sz="200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1/ 3</a:t>
            </a:r>
            <a:r>
              <a:rPr kumimoji="0" lang="ru-RU" sz="20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10</a:t>
            </a:r>
            <a:r>
              <a:rPr kumimoji="0" lang="ru-RU" sz="200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&lt;Рг</a:t>
            </a: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Gr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&lt; 10</a:t>
            </a:r>
            <a:r>
              <a:rPr kumimoji="0" lang="ru-RU" sz="200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7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;</a:t>
            </a:r>
            <a:endParaRPr kumimoji="0" lang="ru-RU" sz="1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</a:t>
            </a:r>
            <a:r>
              <a:rPr kumimoji="0" lang="en-US" sz="200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</a:t>
            </a:r>
            <a:r>
              <a:rPr kumimoji="0" lang="en-US" sz="20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 0,22 ( Рг </a:t>
            </a: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Gr</a:t>
            </a:r>
            <a:r>
              <a:rPr kumimoji="0" lang="en-US" sz="20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r>
              <a:rPr kumimoji="0" lang="ru-RU" sz="200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1/ 4</a:t>
            </a:r>
            <a:r>
              <a:rPr kumimoji="0" lang="ru-RU" sz="20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10</a:t>
            </a:r>
            <a:r>
              <a:rPr kumimoji="0" lang="ru-RU" sz="200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7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&lt;Рг</a:t>
            </a: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Gr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&lt; 10</a:t>
            </a:r>
            <a:r>
              <a:rPr kumimoji="0" lang="ru-RU" sz="200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10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;</a:t>
            </a:r>
            <a:endParaRPr kumimoji="0" lang="ru-RU" sz="1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Pr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= </a:t>
            </a: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ν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/ </a:t>
            </a: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– критерий Прандля;</a:t>
            </a:r>
            <a:endParaRPr kumimoji="0" lang="ru-RU" sz="1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Gr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= </a:t>
            </a: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gβ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∆</a:t>
            </a: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TL</a:t>
            </a:r>
            <a:r>
              <a:rPr kumimoji="0" lang="ru-RU" sz="200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/ </a:t>
            </a: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ν</a:t>
            </a:r>
            <a:r>
              <a:rPr kumimoji="0" lang="ru-RU" sz="200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– критерий Грасгофа</a:t>
            </a:r>
            <a:endParaRPr kumimoji="0" lang="ru-RU" sz="1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 ускорение силы тяжести;</a:t>
            </a:r>
            <a:endParaRPr kumimoji="0" lang="ru-RU" sz="1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β</a:t>
            </a:r>
            <a:r>
              <a:rPr kumimoji="0" lang="ru-RU" sz="20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 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коэффициент объемного расширения газа;</a:t>
            </a:r>
            <a:endParaRPr kumimoji="0" lang="ru-RU" sz="1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ν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 коэффициент кинематической вязкости;</a:t>
            </a:r>
            <a:endParaRPr kumimoji="0" lang="ru-RU" sz="1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</a:t>
            </a:r>
            <a:r>
              <a:rPr kumimoji="0" lang="ru-RU" sz="20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 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коэффициент температуропроводности;</a:t>
            </a:r>
            <a:endParaRPr kumimoji="0" lang="ru-RU" sz="1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∆</a:t>
            </a: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 разность температур теплопередающих поверхностей;</a:t>
            </a:r>
            <a:endParaRPr kumimoji="0" lang="ru-RU" sz="1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</a:t>
            </a:r>
            <a:r>
              <a:rPr kumimoji="0" lang="ru-RU" sz="20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 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высота теплопередающих поверхностей;</a:t>
            </a:r>
            <a:endParaRPr kumimoji="0" lang="ru-RU" sz="3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1263</TotalTime>
  <Words>955</Words>
  <Application>Microsoft Office PowerPoint</Application>
  <PresentationFormat>Экран (4:3)</PresentationFormat>
  <Paragraphs>186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Городская</vt:lpstr>
      <vt:lpstr>   Лекция 9.   Цель.   Познакомить слушателей с вопросами разработки и конструирования облучательных устройств для пассивных и активных реакторных испытаний. Обратить внимание на специфику конструкторских разработок облучательных устройств, последовательность проведения   этой работы. Выделить наиболее важную задачу для разработки конструкции облучательного устройства- расчет поля температуры по его элементам. Приступить к постановке задачи расчета температурного поля.   </vt:lpstr>
      <vt:lpstr>Разработка конструкции облучательного устройства сопряжена с необходимостью  учета ряда специфических факторов:</vt:lpstr>
      <vt:lpstr>Схема последовательности стадий разработки облучательного устройства. </vt:lpstr>
      <vt:lpstr>Специфические требования при разработке  облучательных устройств. </vt:lpstr>
      <vt:lpstr> Постановка задачи расчета поля  температуры в облучательном устройстве</vt:lpstr>
      <vt:lpstr>Основные допущения при расчете поля  температуры в облучательном устройстве</vt:lpstr>
      <vt:lpstr> Уравнение теплового баланса</vt:lpstr>
      <vt:lpstr>Слайд 8</vt:lpstr>
      <vt:lpstr>Слайд 9</vt:lpstr>
      <vt:lpstr>Слайд 10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Лекция 9.   Цель.   Познакомить слушателей с вопросами разработки и конструирования облучательных устройств для пассивных и активных реакторных испытаний. Обратить внимание на специфику конструкторских разработок облучательных устройств, последовательность проведения   этой работы. Выделить наиболее важную задачу для разработки конструкции облучательного устройства- расчет поля температуры по его элементам. Приступить к постановке задачи расчета температурного поля.   </dc:title>
  <dc:creator>COMP</dc:creator>
  <cp:lastModifiedBy>COMP</cp:lastModifiedBy>
  <cp:revision>70</cp:revision>
  <dcterms:created xsi:type="dcterms:W3CDTF">2008-01-17T18:16:37Z</dcterms:created>
  <dcterms:modified xsi:type="dcterms:W3CDTF">2008-02-17T14:06:37Z</dcterms:modified>
</cp:coreProperties>
</file>