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02C153-4B3E-4CD7-9590-2D9EC8A770D9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909D98-C40B-46BF-A736-4B860F5EB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86794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слушателей с техническими характеристиками исследовательских реакторов БР-10 и МИР,  устройством их активных зон,  их  возможностями для проведения реакторных испытаний. Рассмотреть картограммы активных зон и распределения потоков излучений по экспериментальным каналам.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9144000" cy="2928934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/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1.  Исследовательский реактор БР-10 – база проверки работоспособности элементов активных зон быстрых реакторов. Направления научных исследований и возможности постановки реакторных испытаний.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2. Исследовательский реактор МИР и постановка экспериментов по ресурсным испытаниям ТВС. Моделирование аварийных ситуаций. 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/>
              <a:t> </a:t>
            </a:r>
          </a:p>
          <a:p>
            <a:endParaRPr lang="ru-RU" b="1" dirty="0" smtClean="0"/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78581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Испытательная база реактора МИР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22" y="1428736"/>
            <a:ext cx="9001156" cy="542926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испытаний и исследований на реакторе МИР имеются: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физическая модель реактора (критический стенд) с набором средств и методов определения нейтронно-физических условий облучения объектов устанавливаемых в реактор;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-комплекс устройств и методик для промежуточного периодического обследования состояния испытываемых твэлов и ТВС в процессе облучения (измерение объема, геометрических размеров, толщины и состава отложений, выгорания топлива);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-установка для контроля герметичности твэлов в процессе облучения по концентрации носителей запаздывающих нейтронов или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гамма-активности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теплоносителя;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-система для непрерывного анализа состава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гамма-активных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продуктов в теплоносителе петлевых установок методом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гамма-спектрометрии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-устройства для моделирования режимов работы твэлов с маневрированием или с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набросом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мощности;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-комплекс устройств и методик химического анализа состава теплоносителя;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-облучательные устройства для испытаний твэлов в различных средах и режимах;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-две защитные камеры для сборки и разборки облучательных  устройств и проведения первичных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постреакторных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исследований (осмотр, гамма-сканирование, измерение размеров и массы облученных изделий).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5965025" y="-1178735"/>
            <a:ext cx="1000133" cy="4643439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Параметры реактора МИР,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направления исследований,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научные результаты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142844" y="1000108"/>
          <a:ext cx="3435019" cy="56064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77036"/>
                <a:gridCol w="155798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Параметр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Значение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16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Мощность тепловая, МВт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До 100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323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Максимальная плотность потока тепловых нейтронов, см </a:t>
                      </a:r>
                      <a:r>
                        <a:rPr lang="ru-RU" sz="1000" baseline="30000" dirty="0"/>
                        <a:t>-2</a:t>
                      </a:r>
                      <a:r>
                        <a:rPr lang="ru-RU" sz="1000" dirty="0"/>
                        <a:t>с</a:t>
                      </a:r>
                      <a:r>
                        <a:rPr lang="ru-RU" sz="1000" baseline="30000" dirty="0"/>
                        <a:t>-1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5·10</a:t>
                      </a:r>
                      <a:r>
                        <a:rPr lang="ru-RU" sz="1000" baseline="30000" dirty="0"/>
                        <a:t>14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323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Топливо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cap="all" dirty="0"/>
                        <a:t>м</a:t>
                      </a:r>
                      <a:r>
                        <a:rPr lang="ru-RU" sz="1000" dirty="0"/>
                        <a:t>еталлокерамика с</a:t>
                      </a: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диоксидом урана UO</a:t>
                      </a:r>
                      <a:r>
                        <a:rPr lang="ru-RU" sz="1000" baseline="-25000" dirty="0"/>
                        <a:t>2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16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Обогащение, %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90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16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Замедлитель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Бериллий + вода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16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Отражатель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Бериллий 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16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Теплоноситель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Вода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499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Среднее выгорание </a:t>
                      </a:r>
                      <a:r>
                        <a:rPr lang="ru-RU" sz="1000" baseline="30000" dirty="0"/>
                        <a:t>235</a:t>
                      </a:r>
                      <a:r>
                        <a:rPr lang="ru-RU" sz="1000" dirty="0"/>
                        <a:t>U, %: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по активной зоне;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в выгружаемом топливе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10-25</a:t>
                      </a: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40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823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Число петлевых каналов: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с водой под давлением;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с кипящей водой;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	пароводяных;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газовых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4</a:t>
                      </a: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4</a:t>
                      </a: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2</a:t>
                      </a: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1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323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Продолжительность эксплуатационного цикла, сут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cap="all" dirty="0"/>
                        <a:t>д</a:t>
                      </a:r>
                      <a:r>
                        <a:rPr lang="ru-RU" sz="1000" dirty="0"/>
                        <a:t>о 40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323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Суммарное годовое время работы на мощности, сут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cap="all" dirty="0"/>
                        <a:t>д</a:t>
                      </a:r>
                      <a:r>
                        <a:rPr lang="ru-RU" sz="1000" dirty="0"/>
                        <a:t>о 240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4998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Температура теплоносителя, </a:t>
                      </a:r>
                      <a:r>
                        <a:rPr lang="ru-RU" sz="1000" baseline="30000" dirty="0"/>
                        <a:t>о</a:t>
                      </a:r>
                      <a:r>
                        <a:rPr lang="ru-RU" sz="1000" dirty="0"/>
                        <a:t>С: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на входе в активную зону;</a:t>
                      </a:r>
                      <a:endParaRPr lang="ru-RU" sz="105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  <a:tab pos="540385" algn="l"/>
                        </a:tabLst>
                      </a:pPr>
                      <a:r>
                        <a:rPr lang="ru-RU" sz="1000" dirty="0"/>
                        <a:t>	на выходе из активной </a:t>
                      </a:r>
                      <a:r>
                        <a:rPr lang="ru-RU" sz="1000" dirty="0" smtClean="0"/>
                        <a:t>зоны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40 - 70</a:t>
                      </a:r>
                      <a:endParaRPr lang="ru-RU" sz="105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До 100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3234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Расход теплоносителя через активную зону,т/ч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2000 - 3000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  <a:tr h="1617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Давление в первом контуре,МПа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1,5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285" marR="37285" marT="0" marB="0" anchor="ctr"/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000496" y="1714488"/>
            <a:ext cx="5000628" cy="48578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исследований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и научные результаты: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-испытания прототипов твэлов и ТВС для активных зон промышленных реакторов нового поколения повышенной безопасности в режимах, соответствующих проекту.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-имитация аварийных режимов  промышленных реакторов ВВЭР и изучение поведения твэлов и ТВС в этих условиях.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-исследование поведения твэлов с глубоким выгоранием для определения их ресурса.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-изучение влияния отклонений от штатных режимов работы (водная химия, кризис теплоотдачи и пр.) на состояние твэлов и ТВС.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-получение радионуклидов  60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 192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-испытания новых ТВС для исследовательских реакторов.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Главный результат работы реактора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испытаний экспериментальных твэлов и ТВС в заданных нейтронно-физических, тепло-гидравлических и водно-химических режимах, включая специальные, имитирующие аварийные, переходные и другие ситуации.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Изменения состояния твэлов и ТВС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изучают как в процессе облучения, так и при последующих материаловедческих исследованиях.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Суммарные научные выводы делают по завершению всего комплекса работ и используют для  обоснования новых конструкций ТВС перспективных реакторов.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Имитационные аварийные эксперименты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позволяют изучить поведение твэлов и ТВС в режимах проектных и за проектных аварий, а также верифицировать расчетные коды.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192882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Реактор на быстрых нейтронах БР-10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находится в Физико-энергетическом институте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(ФЭИ г. Обнинск) и является 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модернизированной моделью реактора БР-5.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Мощность реактора 10 МВт. 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5800" y="2857496"/>
            <a:ext cx="7772400" cy="37861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Реактор предназначен  для: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I) испытания твэлов и экранных элементов быстрых реакторов 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испытания отдельных узлов технологического оборудования быстрых реакторов и накопления опыта работы с жидкометаллическим контуром охлаждения;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проведения ядерно-физического и материаловедческого   комплекса работ  для исследования свойств веществ под воздействием интенсивных потоков быстрых нейтронов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519907" y="-733487"/>
            <a:ext cx="1143010" cy="3895819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фронтального разреза исследовательского быстрого реактора БР-10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214942" y="1857364"/>
            <a:ext cx="3750053" cy="478634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реактора следующие: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мощность 10 МВт;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максимальный поток быстрых нейтронов  5*10 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/см 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800" dirty="0" smtClean="0"/>
              <a:t>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-удельное энерговыделение 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460 кВт/л;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-температура теплоносителя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500 °С.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топливо - диоксид плутония,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отражатель - диоксид урана.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Активная зона реактора состоит из 80-ти шестигранных сборок, которые содержат 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19 цилиндрических твэлов диаметром 5 мм, длиной 280 мм  при толщине оболочки 0,4 мм. 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0" y="571480"/>
            <a:ext cx="4857783" cy="5000660"/>
            <a:chOff x="2804" y="1142"/>
            <a:chExt cx="4343" cy="396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810" y="1142"/>
              <a:ext cx="2352" cy="3960"/>
              <a:chOff x="3810" y="1142"/>
              <a:chExt cx="2352" cy="3960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452" y="3286"/>
                <a:ext cx="1019" cy="843"/>
              </a:xfrm>
              <a:prstGeom prst="rect">
                <a:avLst/>
              </a:prstGeom>
              <a:solidFill>
                <a:srgbClr val="BFBFBF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3810" y="1142"/>
                <a:ext cx="2352" cy="3960"/>
                <a:chOff x="3810" y="1142"/>
                <a:chExt cx="2352" cy="3960"/>
              </a:xfrm>
            </p:grpSpPr>
            <p:grpSp>
              <p:nvGrpSpPr>
                <p:cNvPr id="1030" name="Group 6"/>
                <p:cNvGrpSpPr>
                  <a:grpSpLocks/>
                </p:cNvGrpSpPr>
                <p:nvPr/>
              </p:nvGrpSpPr>
              <p:grpSpPr bwMode="auto">
                <a:xfrm>
                  <a:off x="3810" y="1142"/>
                  <a:ext cx="2352" cy="3960"/>
                  <a:chOff x="3810" y="1142"/>
                  <a:chExt cx="2352" cy="3960"/>
                </a:xfrm>
              </p:grpSpPr>
              <p:sp>
                <p:nvSpPr>
                  <p:cNvPr id="103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4452" y="2598"/>
                    <a:ext cx="1019" cy="1275"/>
                  </a:xfrm>
                  <a:prstGeom prst="roundRect">
                    <a:avLst>
                      <a:gd name="adj" fmla="val 36060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2" name="Rectangle 8" descr="Светлый вертикальный"/>
                  <p:cNvSpPr>
                    <a:spLocks noChangeArrowheads="1"/>
                  </p:cNvSpPr>
                  <p:nvPr/>
                </p:nvSpPr>
                <p:spPr bwMode="auto">
                  <a:xfrm>
                    <a:off x="5157" y="2170"/>
                    <a:ext cx="314" cy="938"/>
                  </a:xfrm>
                  <a:prstGeom prst="rect">
                    <a:avLst/>
                  </a:prstGeom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3" name="Rectangle 9" descr="Контурные ромбики"/>
                  <p:cNvSpPr>
                    <a:spLocks noChangeArrowheads="1"/>
                  </p:cNvSpPr>
                  <p:nvPr/>
                </p:nvSpPr>
                <p:spPr bwMode="auto">
                  <a:xfrm>
                    <a:off x="4148" y="1492"/>
                    <a:ext cx="1589" cy="494"/>
                  </a:xfrm>
                  <a:prstGeom prst="rect">
                    <a:avLst/>
                  </a:prstGeom>
                  <a:pattFill prst="openDmnd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4" name="Rectangle 10" descr="Светлый вертикальный"/>
                  <p:cNvSpPr>
                    <a:spLocks noChangeArrowheads="1"/>
                  </p:cNvSpPr>
                  <p:nvPr/>
                </p:nvSpPr>
                <p:spPr bwMode="auto">
                  <a:xfrm>
                    <a:off x="4452" y="2170"/>
                    <a:ext cx="314" cy="938"/>
                  </a:xfrm>
                  <a:prstGeom prst="rect">
                    <a:avLst/>
                  </a:prstGeom>
                  <a:pattFill prst="ltVert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696" y="1383"/>
                    <a:ext cx="524" cy="988"/>
                  </a:xfrm>
                  <a:prstGeom prst="rect">
                    <a:avLst/>
                  </a:prstGeom>
                  <a:solidFill>
                    <a:srgbClr val="7F7F7F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6" name="Rectangle 12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3810" y="1143"/>
                    <a:ext cx="338" cy="3406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7" name="Rectangle 13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5742" y="1142"/>
                    <a:ext cx="420" cy="3406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8" name="Rectangle 14" descr="Широкий диагональный 1"/>
                  <p:cNvSpPr>
                    <a:spLocks noChangeArrowheads="1"/>
                  </p:cNvSpPr>
                  <p:nvPr/>
                </p:nvSpPr>
                <p:spPr bwMode="auto">
                  <a:xfrm>
                    <a:off x="4026" y="1143"/>
                    <a:ext cx="1871" cy="170"/>
                  </a:xfrm>
                  <a:prstGeom prst="rect">
                    <a:avLst/>
                  </a:prstGeom>
                  <a:pattFill prst="wdDn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39" name="Rectangle 15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4774" y="3165"/>
                    <a:ext cx="420" cy="2347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4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696" y="2371"/>
                    <a:ext cx="524" cy="494"/>
                  </a:xfrm>
                  <a:prstGeom prst="rect">
                    <a:avLst/>
                  </a:prstGeom>
                  <a:solidFill>
                    <a:srgbClr val="FF0000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4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892" y="1142"/>
                    <a:ext cx="141" cy="67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cxnSp>
                <p:nvCxnSpPr>
                  <p:cNvPr id="1042" name="AutoShape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961" y="1142"/>
                    <a:ext cx="0" cy="396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</p:spPr>
              </p:cxnSp>
              <p:sp>
                <p:nvSpPr>
                  <p:cNvPr id="104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026" y="1669"/>
                    <a:ext cx="426" cy="2460"/>
                  </a:xfrm>
                  <a:prstGeom prst="rect">
                    <a:avLst/>
                  </a:prstGeom>
                  <a:solidFill>
                    <a:srgbClr val="BFBFBF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4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1669"/>
                    <a:ext cx="426" cy="2460"/>
                  </a:xfrm>
                  <a:prstGeom prst="rect">
                    <a:avLst/>
                  </a:prstGeom>
                  <a:solidFill>
                    <a:srgbClr val="BFBFBF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45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845" y="1943"/>
                    <a:ext cx="227" cy="2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1046" name="Rectangle 22"/>
                <p:cNvSpPr>
                  <a:spLocks noChangeArrowheads="1"/>
                </p:cNvSpPr>
                <p:nvPr/>
              </p:nvSpPr>
              <p:spPr bwMode="auto">
                <a:xfrm>
                  <a:off x="4696" y="2865"/>
                  <a:ext cx="539" cy="567"/>
                </a:xfrm>
                <a:prstGeom prst="rect">
                  <a:avLst/>
                </a:prstGeom>
                <a:solidFill>
                  <a:srgbClr val="7F7F7F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047" name="Oval 23"/>
                <p:cNvSpPr>
                  <a:spLocks noChangeArrowheads="1"/>
                </p:cNvSpPr>
                <p:nvPr/>
              </p:nvSpPr>
              <p:spPr bwMode="auto">
                <a:xfrm>
                  <a:off x="4639" y="3540"/>
                  <a:ext cx="645" cy="2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/>
              </p:nvSpPr>
              <p:spPr bwMode="auto">
                <a:xfrm>
                  <a:off x="4845" y="3432"/>
                  <a:ext cx="233" cy="1117"/>
                </a:xfrm>
                <a:prstGeom prst="rect">
                  <a:avLst/>
                </a:prstGeom>
                <a:solidFill>
                  <a:srgbClr val="7F7F7F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43F60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cxnSp>
              <p:nvCxnSpPr>
                <p:cNvPr id="1049" name="AutoShape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4026" y="1669"/>
                  <a:ext cx="42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0" name="AutoShape 26"/>
                <p:cNvCxnSpPr>
                  <a:cxnSpLocks noChangeShapeType="1"/>
                </p:cNvCxnSpPr>
                <p:nvPr/>
              </p:nvCxnSpPr>
              <p:spPr bwMode="auto">
                <a:xfrm>
                  <a:off x="5471" y="1669"/>
                  <a:ext cx="42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1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4026" y="1669"/>
                  <a:ext cx="0" cy="24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2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4452" y="1669"/>
                  <a:ext cx="0" cy="19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3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5471" y="1669"/>
                  <a:ext cx="0" cy="187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4" name="AutoShape 30"/>
                <p:cNvCxnSpPr>
                  <a:cxnSpLocks noChangeShapeType="1"/>
                </p:cNvCxnSpPr>
                <p:nvPr/>
              </p:nvCxnSpPr>
              <p:spPr bwMode="auto">
                <a:xfrm>
                  <a:off x="5897" y="1669"/>
                  <a:ext cx="0" cy="24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6607" y="1203"/>
              <a:ext cx="540" cy="3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5640" y="1231"/>
              <a:ext cx="975" cy="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flipV="1">
              <a:off x="4961" y="3359"/>
              <a:ext cx="1594" cy="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5157" y="1818"/>
              <a:ext cx="1398" cy="15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H="1" flipV="1">
              <a:off x="5984" y="1669"/>
              <a:ext cx="631" cy="7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5678" y="3873"/>
              <a:ext cx="937" cy="4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2804" y="1325"/>
              <a:ext cx="608" cy="3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 flipV="1">
              <a:off x="3398" y="2085"/>
              <a:ext cx="1886" cy="2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>
              <a:off x="3398" y="2371"/>
              <a:ext cx="1185" cy="1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 flipH="1">
              <a:off x="3398" y="2490"/>
              <a:ext cx="1447" cy="8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 flipV="1">
              <a:off x="3398" y="3540"/>
              <a:ext cx="1241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>
              <a:off x="3398" y="1383"/>
              <a:ext cx="10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0" y="5429264"/>
            <a:ext cx="5072066" cy="1285860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1-крышка, 2- корпус, 3- контур охлаждения АЗ (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), 4- бассейн с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5- контур воздушного охлаждения зоны отражателя, 6- активная зона ( АЗ),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7- отражатель,  8- защитная газовая подушка.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269876" y="-983519"/>
            <a:ext cx="1143009" cy="411013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Экспериментальные  каналы исследовательского реактора 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БР-10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786314" y="1928802"/>
            <a:ext cx="4214842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В отражателе реактора имеется два канала диаметром 50 мм  и один канал диаметром 70 мм.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В физический зал реактора выведены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 ГЭК с диаметрами 40 мм, в том числе тепловая колонна.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Два ГЭК имеют поток быстрых нейтронов 6*10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/см 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с. Один ГЭК с потоком промежуточных нейтронов  5*10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/см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   и один ГЭК с потоком тепловыми нейтронами  5*10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 см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Тепловая колонна с потоком тепловых нейтронов 5*10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 см</a:t>
            </a:r>
            <a:r>
              <a:rPr lang="ru-RU" sz="1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В центре активной зоны реактора установлен канал для петлевых испытаний, который имеет независимое охлаждение жидким металлом. В канал возможно помещение устройств диаметром 20 мм.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Сборки активной зоны могут заменяться экспериментальными каналами.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42844" y="785794"/>
            <a:ext cx="4143404" cy="3228472"/>
            <a:chOff x="2828" y="6379"/>
            <a:chExt cx="4883" cy="3723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3664" y="6839"/>
              <a:ext cx="3581" cy="3263"/>
              <a:chOff x="3664" y="6330"/>
              <a:chExt cx="3581" cy="3263"/>
            </a:xfrm>
          </p:grpSpPr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>
                <a:off x="4105" y="6729"/>
                <a:ext cx="3140" cy="2551"/>
              </a:xfrm>
              <a:prstGeom prst="octagon">
                <a:avLst>
                  <a:gd name="adj" fmla="val 29287"/>
                </a:avLst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4341" y="6916"/>
                <a:ext cx="2154" cy="2154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3664" y="7808"/>
                <a:ext cx="441" cy="34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 rot="-2734565">
                <a:off x="4127" y="8837"/>
                <a:ext cx="388" cy="34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 rot="5400000">
                <a:off x="5311" y="9264"/>
                <a:ext cx="313" cy="34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 rot="2684253">
                <a:off x="4164" y="6729"/>
                <a:ext cx="419" cy="34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9" name="Rectangle 11" descr="Широкий диагональный 2"/>
              <p:cNvSpPr>
                <a:spLocks noChangeArrowheads="1"/>
              </p:cNvSpPr>
              <p:nvPr/>
            </p:nvSpPr>
            <p:spPr bwMode="auto">
              <a:xfrm rot="5400000">
                <a:off x="5525" y="6357"/>
                <a:ext cx="399" cy="34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0" name="Rectangle 12" descr="Широкий диагональный 2"/>
              <p:cNvSpPr>
                <a:spLocks noChangeArrowheads="1"/>
              </p:cNvSpPr>
              <p:nvPr/>
            </p:nvSpPr>
            <p:spPr bwMode="auto">
              <a:xfrm rot="5400000">
                <a:off x="4848" y="6357"/>
                <a:ext cx="399" cy="34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4696" y="7271"/>
                <a:ext cx="1440" cy="14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6157" y="7770"/>
                <a:ext cx="340" cy="3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5358" y="7921"/>
                <a:ext cx="113" cy="11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5284" y="7044"/>
                <a:ext cx="227" cy="22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5325" y="8711"/>
                <a:ext cx="227" cy="22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6497" y="6729"/>
                <a:ext cx="748" cy="255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cxnSp>
            <p:nvCxnSpPr>
              <p:cNvPr id="2067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5220" y="6330"/>
                <a:ext cx="33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2912" y="6379"/>
              <a:ext cx="4715" cy="4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Times New Roman" pitchFamily="18" charset="0"/>
                <a:buChar char="1"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2                                             3                      4</a:t>
              </a:r>
              <a:endPara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7403" y="7450"/>
              <a:ext cx="308" cy="2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2828" y="7102"/>
              <a:ext cx="615" cy="26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050" b="1" dirty="0"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050" b="1" dirty="0"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 flipH="1">
              <a:off x="3113" y="7514"/>
              <a:ext cx="1228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2" name="AutoShape 24"/>
            <p:cNvCxnSpPr>
              <a:cxnSpLocks noChangeShapeType="1"/>
            </p:cNvCxnSpPr>
            <p:nvPr/>
          </p:nvCxnSpPr>
          <p:spPr bwMode="auto">
            <a:xfrm flipH="1">
              <a:off x="3113" y="8543"/>
              <a:ext cx="795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 flipH="1" flipV="1">
              <a:off x="3158" y="9447"/>
              <a:ext cx="1183" cy="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4" name="AutoShape 26"/>
            <p:cNvCxnSpPr>
              <a:cxnSpLocks noChangeShapeType="1"/>
            </p:cNvCxnSpPr>
            <p:nvPr/>
          </p:nvCxnSpPr>
          <p:spPr bwMode="auto">
            <a:xfrm flipH="1">
              <a:off x="5471" y="9149"/>
              <a:ext cx="1999" cy="8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5737" y="7079"/>
              <a:ext cx="1733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 flipH="1">
              <a:off x="6323" y="6644"/>
              <a:ext cx="660" cy="1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7" name="AutoShape 29"/>
            <p:cNvCxnSpPr>
              <a:cxnSpLocks noChangeShapeType="1"/>
            </p:cNvCxnSpPr>
            <p:nvPr/>
          </p:nvCxnSpPr>
          <p:spPr bwMode="auto">
            <a:xfrm flipH="1">
              <a:off x="5471" y="6644"/>
              <a:ext cx="665" cy="27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>
              <a:off x="4583" y="6689"/>
              <a:ext cx="817" cy="9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9" name="AutoShape 31"/>
            <p:cNvCxnSpPr>
              <a:cxnSpLocks noChangeShapeType="1"/>
            </p:cNvCxnSpPr>
            <p:nvPr/>
          </p:nvCxnSpPr>
          <p:spPr bwMode="auto">
            <a:xfrm>
              <a:off x="3664" y="6644"/>
              <a:ext cx="1736" cy="1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57158" y="4714884"/>
          <a:ext cx="1517650" cy="1349502"/>
        </p:xfrm>
        <a:graphic>
          <a:graphicData uri="http://schemas.openxmlformats.org/drawingml/2006/table">
            <a:tbl>
              <a:tblPr/>
              <a:tblGrid>
                <a:gridCol w="441325"/>
                <a:gridCol w="107632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№ ВЭК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Поток быстрых нейтронов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Ф*10</a:t>
                      </a:r>
                      <a:r>
                        <a:rPr lang="ru-RU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н/см</a:t>
                      </a:r>
                      <a:r>
                        <a:rPr lang="ru-RU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2500298" y="4714884"/>
          <a:ext cx="1743075" cy="1349502"/>
        </p:xfrm>
        <a:graphic>
          <a:graphicData uri="http://schemas.openxmlformats.org/drawingml/2006/table">
            <a:tbl>
              <a:tblPr/>
              <a:tblGrid>
                <a:gridCol w="403860"/>
                <a:gridCol w="133921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 ГЭК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Поток нейтронов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Ф*10</a:t>
                      </a:r>
                      <a:r>
                        <a:rPr lang="ru-RU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н/см</a:t>
                      </a:r>
                      <a:r>
                        <a:rPr lang="ru-RU" sz="11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500-тепловые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6,0-быстрые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6,0-быстрые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0,5-промежуточные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0,05-тепловые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72400" cy="136207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Исследовательский ядерный реактор МИР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357430"/>
            <a:ext cx="7772400" cy="42862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совокупности экспериментальных возможностей реактор МИР один из наиболее крупных исследовательских реакторов в мире, позволяющий проводить экспериментальную отработку новых конструкций ТВС для усовершенствования топливного цикла действующих энергетических реакторов и для обеспечения проектов новых установок.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решения этой проблемы используются высокопоточные реакторы канального типа с твердым замедлителем, который необходимо охлаждать во время работы реактора. Наиболее простой и удобный способ охлаждения: помещение реактора в бассейн с водой.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5662653" y="-1162115"/>
            <a:ext cx="1143008" cy="5038826"/>
          </a:xfrm>
          <a:solidFill>
            <a:schemeClr val="accent2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Картограмма активной зоны исследовательского реактора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МИР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629" y="2143116"/>
            <a:ext cx="3643338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Позиции: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1-топливная сборка,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2-бериллиевый блок    отражателя,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3-графитывый блок  отражателя,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4-место для петлевых каналов,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5- центральная полость,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6- вода бассейна,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7- корпус реактора.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17655" name="Group 247"/>
          <p:cNvGrpSpPr>
            <a:grpSpLocks/>
          </p:cNvGrpSpPr>
          <p:nvPr/>
        </p:nvGrpSpPr>
        <p:grpSpPr bwMode="auto">
          <a:xfrm>
            <a:off x="428596" y="1714488"/>
            <a:ext cx="3672000" cy="4032000"/>
            <a:chOff x="1799" y="1491"/>
            <a:chExt cx="5761" cy="6624"/>
          </a:xfrm>
        </p:grpSpPr>
        <p:grpSp>
          <p:nvGrpSpPr>
            <p:cNvPr id="17656" name="Group 248"/>
            <p:cNvGrpSpPr>
              <a:grpSpLocks/>
            </p:cNvGrpSpPr>
            <p:nvPr/>
          </p:nvGrpSpPr>
          <p:grpSpPr bwMode="auto">
            <a:xfrm>
              <a:off x="1799" y="1491"/>
              <a:ext cx="5761" cy="6624"/>
              <a:chOff x="1799" y="1491"/>
              <a:chExt cx="5761" cy="6624"/>
            </a:xfrm>
          </p:grpSpPr>
          <p:grpSp>
            <p:nvGrpSpPr>
              <p:cNvPr id="17657" name="Group 249"/>
              <p:cNvGrpSpPr>
                <a:grpSpLocks/>
              </p:cNvGrpSpPr>
              <p:nvPr/>
            </p:nvGrpSpPr>
            <p:grpSpPr bwMode="auto">
              <a:xfrm>
                <a:off x="1967" y="1491"/>
                <a:ext cx="5386" cy="5386"/>
                <a:chOff x="2198" y="4911"/>
                <a:chExt cx="5386" cy="5386"/>
              </a:xfrm>
            </p:grpSpPr>
            <p:sp>
              <p:nvSpPr>
                <p:cNvPr id="17658" name="Oval 250" descr="Контурные ромбики"/>
                <p:cNvSpPr>
                  <a:spLocks noChangeArrowheads="1"/>
                </p:cNvSpPr>
                <p:nvPr/>
              </p:nvSpPr>
              <p:spPr bwMode="auto">
                <a:xfrm>
                  <a:off x="2198" y="4911"/>
                  <a:ext cx="5386" cy="538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17659" name="Oval 251"/>
                <p:cNvSpPr>
                  <a:spLocks noChangeArrowheads="1"/>
                </p:cNvSpPr>
                <p:nvPr/>
              </p:nvSpPr>
              <p:spPr bwMode="auto">
                <a:xfrm>
                  <a:off x="2524" y="5194"/>
                  <a:ext cx="4734" cy="47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grpSp>
              <p:nvGrpSpPr>
                <p:cNvPr id="17660" name="Group 252"/>
                <p:cNvGrpSpPr>
                  <a:grpSpLocks/>
                </p:cNvGrpSpPr>
                <p:nvPr/>
              </p:nvGrpSpPr>
              <p:grpSpPr bwMode="auto">
                <a:xfrm rot="5400000">
                  <a:off x="2956" y="5702"/>
                  <a:ext cx="3855" cy="3912"/>
                  <a:chOff x="2872" y="5613"/>
                  <a:chExt cx="2867" cy="2618"/>
                </a:xfrm>
              </p:grpSpPr>
              <p:cxnSp>
                <p:nvCxnSpPr>
                  <p:cNvPr id="17661" name="AutoShape 25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151" y="6977"/>
                    <a:ext cx="588" cy="1019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17662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2872" y="5613"/>
                    <a:ext cx="2867" cy="2618"/>
                    <a:chOff x="2242" y="2036"/>
                    <a:chExt cx="2867" cy="2618"/>
                  </a:xfrm>
                </p:grpSpPr>
                <p:cxnSp>
                  <p:nvCxnSpPr>
                    <p:cNvPr id="17663" name="AutoShape 255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4538" y="2255"/>
                      <a:ext cx="571" cy="1032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664" name="AutoShape 25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242" y="2258"/>
                      <a:ext cx="579" cy="1029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665" name="AutoShape 2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42" y="3405"/>
                      <a:ext cx="566" cy="1014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17666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42" y="2036"/>
                      <a:ext cx="2867" cy="2618"/>
                      <a:chOff x="2242" y="2029"/>
                      <a:chExt cx="2867" cy="2618"/>
                    </a:xfrm>
                  </p:grpSpPr>
                  <p:grpSp>
                    <p:nvGrpSpPr>
                      <p:cNvPr id="17667" name="Group 2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2029"/>
                        <a:ext cx="2867" cy="2618"/>
                        <a:chOff x="904" y="1012"/>
                        <a:chExt cx="2867" cy="2618"/>
                      </a:xfrm>
                    </p:grpSpPr>
                    <p:grpSp>
                      <p:nvGrpSpPr>
                        <p:cNvPr id="17668" name="Group 260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497" y="1015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669" name="AutoShape 2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0" name="AutoShape 2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1" name="AutoShape 2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2" name="AutoShape 2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3" name="AutoShape 2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4" name="AutoShape 2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675" name="Group 26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904" y="2053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676" name="AutoShape 2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7" name="AutoShape 2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8" name="AutoShape 2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79" name="AutoShape 2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0" name="AutoShape 2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1" name="AutoShape 2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682" name="Group 274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470" y="3059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683" name="AutoShape 2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4" name="AutoShape 2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5" name="AutoShape 2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6" name="AutoShape 2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7" name="AutoShape 2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88" name="AutoShape 2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689" name="Group 281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203" y="1531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690" name="AutoShape 2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1" name="AutoShape 2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2" name="AutoShape 2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3" name="AutoShape 2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4" name="AutoShape 2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5" name="AutoShape 2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696" name="Group 288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637" y="1012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697" name="AutoShape 2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8" name="AutoShape 2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699" name="AutoShape 2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0" name="AutoShape 2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1" name="AutoShape 2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2" name="AutoShape 2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03" name="Group 295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916" y="2557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04" name="AutoShape 2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5" name="AutoShape 2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6" name="AutoShape 2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7" name="AutoShape 2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8" name="AutoShape 3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09" name="AutoShape 3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10" name="Group 302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3204" y="2045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11" name="AutoShape 3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12" name="AutoShape 3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13" name="AutoShape 3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14" name="AutoShape 3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15" name="AutoShape 3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16" name="AutoShape 3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17" name="Group 30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060" y="1013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18" name="AutoShape 3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19" name="AutoShape 3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0" name="AutoShape 3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1" name="AutoShape 3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2" name="AutoShape 3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3" name="AutoShape 3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24" name="Group 316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047" y="3059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25" name="AutoShape 3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6" name="AutoShape 3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7" name="AutoShape 3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8" name="AutoShape 3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29" name="AutoShape 3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30" name="AutoShape 3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31" name="Group 323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615" y="3063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32" name="AutoShape 3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33" name="AutoShape 3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34" name="AutoShape 3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35" name="AutoShape 3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36" name="AutoShape 3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37" name="AutoShape 3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38" name="Group 330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924" y="1529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39" name="AutoShape 3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0" name="AutoShape 3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1" name="AutoShape 3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2" name="AutoShape 3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3" name="AutoShape 3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4" name="AutoShape 3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45" name="Group 33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193" y="2558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46" name="AutoShape 3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7" name="AutoShape 3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8" name="AutoShape 3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49" name="AutoShape 3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0" name="AutoShape 3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1" name="AutoShape 3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52" name="Group 344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063" y="2044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7753" name="AutoShape 345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4" name="AutoShape 346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5" name="AutoShape 347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6" name="AutoShape 348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7" name="AutoShape 34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58" name="AutoShape 350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59" name="Group 35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73" y="1531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7760" name="Group 3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7761" name="AutoShape 35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62" name="AutoShape 35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63" name="AutoShape 35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64" name="AutoShape 3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65" name="AutoShape 3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66" name="AutoShape 35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7767" name="Oval 3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68" name="Oval 3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69" name="Oval 3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70" name="Oval 3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71" name="Oval 3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72" name="Oval 3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73" name="Group 36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41" y="1533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7774" name="Group 3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7775" name="AutoShape 3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76" name="AutoShape 3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77" name="AutoShape 36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78" name="AutoShape 37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79" name="AutoShape 37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80" name="AutoShape 3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7781" name="Oval 3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82" name="Oval 3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83" name="Oval 3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84" name="Oval 3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85" name="Oval 3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86" name="Oval 3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787" name="Group 37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83" y="2049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7788" name="Group 3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7789" name="AutoShape 3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90" name="AutoShape 3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91" name="AutoShape 3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92" name="AutoShape 3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93" name="AutoShape 38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794" name="AutoShape 38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7795" name="Oval 3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96" name="Oval 3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97" name="Oval 3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98" name="Oval 3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799" name="Oval 3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00" name="Oval 3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801" name="Group 39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629" y="2045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7802" name="Group 39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7803" name="AutoShape 39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04" name="AutoShape 3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05" name="AutoShape 39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06" name="AutoShape 39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07" name="AutoShape 3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08" name="AutoShape 4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7809" name="Oval 4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10" name="Oval 4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11" name="Oval 4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12" name="Oval 4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13" name="Oval 4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14" name="Oval 4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815" name="Group 40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60" y="2560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7816" name="Group 40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7817" name="AutoShape 40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18" name="AutoShape 41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19" name="AutoShape 41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20" name="AutoShape 4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21" name="AutoShape 4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22" name="AutoShape 41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7823" name="Oval 4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24" name="Oval 4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25" name="Oval 4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26" name="Oval 4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27" name="Oval 4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28" name="Oval 4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829" name="Group 4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39" y="2564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7830" name="Group 4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7831" name="AutoShape 4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32" name="AutoShape 4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33" name="AutoShape 4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34" name="AutoShape 4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35" name="AutoShape 42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7836" name="AutoShape 4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7837" name="Oval 4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38" name="Oval 4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39" name="AutoShape 4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hexagon">
                            <a:avLst>
                              <a:gd name="adj" fmla="val 25000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40" name="Oval 4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41" name="Oval 4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42" name="Oval 4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sp>
                      <p:nvSpPr>
                        <p:cNvPr id="17843" name="Oval 4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203" y="2181"/>
                          <a:ext cx="283" cy="283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7844" name="AutoShape 436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1939" y="2062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7845" name="AutoShape 437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1939" y="2412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7846" name="AutoShape 438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217" y="258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7847" name="AutoShape 439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516" y="240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7848" name="AutoShape 440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521" y="2062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7849" name="AutoShape 441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222" y="188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grpSp>
                      <p:nvGrpSpPr>
                        <p:cNvPr id="17850" name="Group 4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367" y="2388"/>
                          <a:ext cx="1346" cy="905"/>
                          <a:chOff x="1367" y="2388"/>
                          <a:chExt cx="1346" cy="905"/>
                        </a:xfrm>
                      </p:grpSpPr>
                      <p:sp>
                        <p:nvSpPr>
                          <p:cNvPr id="17851" name="AutoShape 4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19" y="3081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2" name="AutoShape 4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05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3" name="AutoShape 4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4" name="AutoShape 4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11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5" name="AutoShape 4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306" y="307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6" name="AutoShape 4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72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7" name="AutoShape 4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39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8" name="AutoShape 4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549" y="2744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59" name="AutoShape 45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43" y="257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0" name="AutoShape 4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452" y="259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1" name="AutoShape 4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349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862" name="Group 454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7011591">
                          <a:off x="1402" y="1338"/>
                          <a:ext cx="1346" cy="905"/>
                          <a:chOff x="1367" y="2388"/>
                          <a:chExt cx="1346" cy="905"/>
                        </a:xfrm>
                      </p:grpSpPr>
                      <p:sp>
                        <p:nvSpPr>
                          <p:cNvPr id="17863" name="AutoShape 4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19" y="3081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4" name="AutoShape 4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05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5" name="AutoShape 457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6" name="AutoShape 4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11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7" name="AutoShape 4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306" y="307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8" name="AutoShape 4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72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69" name="AutoShape 4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39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0" name="AutoShape 4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549" y="2744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1" name="AutoShape 4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43" y="257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2" name="AutoShape 4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452" y="259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3" name="AutoShape 4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349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7874" name="Group 466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14345479">
                          <a:off x="2248" y="1853"/>
                          <a:ext cx="1346" cy="905"/>
                          <a:chOff x="1367" y="2388"/>
                          <a:chExt cx="1346" cy="905"/>
                        </a:xfrm>
                      </p:grpSpPr>
                      <p:sp>
                        <p:nvSpPr>
                          <p:cNvPr id="17875" name="AutoShape 4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19" y="3081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6" name="AutoShape 4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05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7" name="AutoShape 46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8" name="AutoShape 4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11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79" name="AutoShape 4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306" y="307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80" name="AutoShape 4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72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81" name="AutoShape 4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39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82" name="AutoShape 4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549" y="2744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83" name="AutoShape 475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43" y="257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84" name="AutoShape 4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452" y="259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7885" name="AutoShape 4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349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</p:grpSp>
                  <p:sp>
                    <p:nvSpPr>
                      <p:cNvPr id="17886" name="AutoShape 478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416" y="4106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87" name="AutoShape 479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711" y="3579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88" name="AutoShape 480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703" y="2913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89" name="AutoShape 481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435" y="2376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90" name="AutoShape 482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711" y="2388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91" name="AutoShape 483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415" y="2903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92" name="AutoShape 484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410" y="3599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7893" name="AutoShape 485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687" y="4090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cxnSp>
                  <p:nvCxnSpPr>
                    <p:cNvPr id="17894" name="AutoShape 48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808" y="4419"/>
                      <a:ext cx="1704" cy="2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895" name="AutoShape 487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2828" y="2255"/>
                      <a:ext cx="1710" cy="3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7896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8" y="4472"/>
                      <a:ext cx="1684" cy="16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7897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9" y="2036"/>
                      <a:ext cx="1684" cy="16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cxnSp>
                  <p:nvCxnSpPr>
                    <p:cNvPr id="17898" name="AutoShape 490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242" y="3287"/>
                      <a:ext cx="1" cy="118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899" name="AutoShape 49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09" y="3265"/>
                      <a:ext cx="0" cy="14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</p:grpSp>
          </p:grpSp>
          <p:sp>
            <p:nvSpPr>
              <p:cNvPr id="17900" name="Text Box 492"/>
              <p:cNvSpPr txBox="1">
                <a:spLocks noChangeArrowheads="1"/>
              </p:cNvSpPr>
              <p:nvPr/>
            </p:nvSpPr>
            <p:spPr bwMode="auto">
              <a:xfrm>
                <a:off x="1799" y="7560"/>
                <a:ext cx="5761" cy="5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1           2            3                    4               5               6            7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17901" name="AutoShape 493"/>
            <p:cNvCxnSpPr>
              <a:cxnSpLocks noChangeShapeType="1"/>
            </p:cNvCxnSpPr>
            <p:nvPr/>
          </p:nvCxnSpPr>
          <p:spPr bwMode="auto">
            <a:xfrm flipH="1" flipV="1">
              <a:off x="6269" y="6164"/>
              <a:ext cx="494" cy="12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02" name="AutoShape 494"/>
            <p:cNvCxnSpPr>
              <a:cxnSpLocks noChangeShapeType="1"/>
            </p:cNvCxnSpPr>
            <p:nvPr/>
          </p:nvCxnSpPr>
          <p:spPr bwMode="auto">
            <a:xfrm flipH="1" flipV="1">
              <a:off x="5536" y="6042"/>
              <a:ext cx="481" cy="13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03" name="AutoShape 495"/>
            <p:cNvCxnSpPr>
              <a:cxnSpLocks noChangeShapeType="1"/>
            </p:cNvCxnSpPr>
            <p:nvPr/>
          </p:nvCxnSpPr>
          <p:spPr bwMode="auto">
            <a:xfrm flipH="1" flipV="1">
              <a:off x="4738" y="4329"/>
              <a:ext cx="585" cy="30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04" name="AutoShape 496"/>
            <p:cNvCxnSpPr>
              <a:cxnSpLocks noChangeShapeType="1"/>
            </p:cNvCxnSpPr>
            <p:nvPr/>
          </p:nvCxnSpPr>
          <p:spPr bwMode="auto">
            <a:xfrm flipV="1">
              <a:off x="4586" y="5286"/>
              <a:ext cx="136" cy="20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05" name="AutoShape 497"/>
            <p:cNvCxnSpPr>
              <a:cxnSpLocks noChangeShapeType="1"/>
            </p:cNvCxnSpPr>
            <p:nvPr/>
          </p:nvCxnSpPr>
          <p:spPr bwMode="auto">
            <a:xfrm flipV="1">
              <a:off x="3557" y="5643"/>
              <a:ext cx="777" cy="17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06" name="AutoShape 498"/>
            <p:cNvCxnSpPr>
              <a:cxnSpLocks noChangeShapeType="1"/>
            </p:cNvCxnSpPr>
            <p:nvPr/>
          </p:nvCxnSpPr>
          <p:spPr bwMode="auto">
            <a:xfrm flipV="1">
              <a:off x="2953" y="5199"/>
              <a:ext cx="1485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907" name="AutoShape 499"/>
            <p:cNvCxnSpPr>
              <a:cxnSpLocks noChangeShapeType="1"/>
            </p:cNvCxnSpPr>
            <p:nvPr/>
          </p:nvCxnSpPr>
          <p:spPr bwMode="auto">
            <a:xfrm flipV="1">
              <a:off x="2293" y="4610"/>
              <a:ext cx="2041" cy="2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98" y="714356"/>
            <a:ext cx="8715404" cy="857255"/>
          </a:xfrm>
          <a:solidFill>
            <a:schemeClr val="accent2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Активная зона реактора МИР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2000216"/>
            <a:ext cx="9144000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Активная зона реактора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состоит из бериллиевой кладки, пронизанной каналами с топливными сборками. Бериллиевая кладка выполнена из шестигранных блоков с размером «под ключ» 150 мм и высотой 1100 мм.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Первые четыре ряда блоков и центральный блок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осевые цилиндри­ческие отверстия диаметром 80 мм для установки каналов  с топливными сборками и петлевых эксперимен­тальных каналов.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Пятый ряд бериллиевых блоков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таких отверстий не имеет и является внутренним слоем отра­жателя. За внутренним слоем отражателя следует внеш­ний слой, состоящий из трех рядов графитовых блоков тех же размеров, облицованных алюминием.  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Блоки кладки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установлены с зазором  1,5 мм. По этим зазорам циркулирует вода, охлаждающая кладку реак­тора.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Топливные сборки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рабочая длина которых 1000 мм, состоят из шести вставленных один в другой трубчатых тепловыделяющих элементов с сердечником из металлокерамики (смесь диоксида урана с алюминием) и с оболочкой из алюминиевого сплава и загружаются в прямоточные циркониевые каналы. Верхний конец каждого канала входит в систему напорных коллекторов и уплотняется специальной пробкой. Нижний конец  канала входит в соответствующую отводящую воду трубку и уплотняется резиновым уплотнением.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761" y="714356"/>
            <a:ext cx="8072478" cy="100013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Подвижные ТВС реактора МИР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928802"/>
            <a:ext cx="8715435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топливных сборок, загружаемых в периферийные ряды активной зоны, подвижные и могут перемещаться в вертикальном направлении, при этом управление происходит дистанционно с пульта. Эти сборки соединены с расположенными над ними поглотителями, состоящими из облицованного нержавеющей сталью кадмия.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 крайнем нижнем положении топливная сборка находится под активной зоной реактора, а в активной зоне располагается поглотитель. При перемещении подвижной сборки в крайнее верхнее положение в активную зону входит топливная сборка, а поглотитель выводится из активной зоны. Подвижные топливные сборки могут перемещаться при работе реактора и оставаться в любом промежуточном положении.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Помимо подвижных топливных сборок для регулирования процессом в реакторе предусмотрено еще 17 поглощающих стержней, размещаемых в каналах бериллиевой кладки между каналами с топливными сборками. Шесть этих стержней используются в качестве аварийной защиты, два с работающим и резервным автоматическими регуляторами, остальные в качестве компенсирующих.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85725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Петлевые каналы реактора МИР</a:t>
            </a:r>
            <a:endParaRPr lang="ru-RU" sz="4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421484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Петлевые каналы реактора устанавливаются вместо каналов с топливными сборками. Количество устанавли­ваемых в активную зону топливных сборок зависит от числа действующих петлевых каналов и может изменяться от 25 до 43, причем в их числе всегда имеется 12 подвижных сборок. Максимальное число петлевых каналов 18.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Облучательные устройства можно установить во внутреннюю полость тепловыделяющего элемента любой топливной сборки реактора.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731</TotalTime>
  <Words>1396</Words>
  <Application>Microsoft Office PowerPoint</Application>
  <PresentationFormat>Экран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Лекция 7.   Цель.  Познакомить слушателей с техническими характеристиками исследовательских реакторов БР-10 и МИР,  устройством их активных зон,  их  возможностями для проведения реакторных испытаний. Рассмотреть картограммы активных зон и распределения потоков излучений по экспериментальным каналам.    </vt:lpstr>
      <vt:lpstr>Реактор на быстрых нейтронах БР-10  находится в Физико-энергетическом институте  (ФЭИ г. Обнинск) и является   модернизированной моделью реактора БР-5.  Мощность реактора 10 МВт. </vt:lpstr>
      <vt:lpstr>Схема фронтального разреза исследовательского быстрого реактора БР-10</vt:lpstr>
      <vt:lpstr>Экспериментальные  каналы исследовательского реактора   БР-10</vt:lpstr>
      <vt:lpstr>Исследовательский ядерный реактор МИР</vt:lpstr>
      <vt:lpstr>Картограмма активной зоны исследовательского реактора  МИР</vt:lpstr>
      <vt:lpstr>Активная зона реактора МИР</vt:lpstr>
      <vt:lpstr>Подвижные ТВС реактора МИР</vt:lpstr>
      <vt:lpstr>Петлевые каналы реактора МИР</vt:lpstr>
      <vt:lpstr>Испытательная база реактора МИР</vt:lpstr>
      <vt:lpstr>Параметры реактора МИР,  направления исследований,  научные результаты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42</cp:revision>
  <dcterms:created xsi:type="dcterms:W3CDTF">2008-01-16T13:53:26Z</dcterms:created>
  <dcterms:modified xsi:type="dcterms:W3CDTF">2008-02-15T17:06:16Z</dcterms:modified>
</cp:coreProperties>
</file>