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5" r:id="rId3"/>
    <p:sldId id="263" r:id="rId4"/>
    <p:sldId id="262" r:id="rId5"/>
    <p:sldId id="258" r:id="rId6"/>
    <p:sldId id="259" r:id="rId7"/>
    <p:sldId id="267" r:id="rId8"/>
    <p:sldId id="266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D83B7-2CDF-4ABA-AE46-8D61924E94D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C1ADC-DD23-44E1-80F2-95863F4C8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C1ADC-DD23-44E1-80F2-95863F4C81B0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C13837-C844-4CCF-8910-E43512573584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29AD23-DA05-4E23-9DA2-15CBC3A1F5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386794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Познакомить слушателей с техническими характеристиками исследовательского реактора </a:t>
            </a:r>
            <a:r>
              <a:rPr lang="en-US" sz="2000" dirty="0" smtClean="0"/>
              <a:t>C</a:t>
            </a:r>
            <a:r>
              <a:rPr lang="ru-RU" sz="2000" dirty="0" smtClean="0"/>
              <a:t>М-2,  устройством активной зоны и его возможностями для проведения реакторных испытаний. Рассмотреть картограмму активной зоны и распределения потоков излучений по экспериментальным каналам.  </a:t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9144000" cy="2928934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1.  Исследовательский реактор СМ-2- пример достижения максимально возможных значений плотностей нейтронных потоков. Направления научных исследований и возможности постановки реакторных испытаний.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2. Тепловыделяющие сборки СМ-2 и возможная их модернизация, пути повышения плотностей нейтронных потоков. 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3. Картограмма, исследовательские каналы, распределения потоков излучений.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/>
              <a:t> </a:t>
            </a:r>
          </a:p>
          <a:p>
            <a:endParaRPr lang="ru-RU" b="1" dirty="0" smtClean="0"/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483926" y="-3340972"/>
            <a:ext cx="500067" cy="8467850"/>
          </a:xfrm>
          <a:solidFill>
            <a:schemeClr val="accent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Фантастические проекты повышения плотности нейтронного потока.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285860"/>
            <a:ext cx="4572000" cy="557214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noFill/>
          </a:ln>
        </p:spPr>
        <p:txBody>
          <a:bodyPr>
            <a:normAutofit lnSpcReduction="10000"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Эта установка представляет собой тор с набором активных зон импульсных уран-графитовых реакторов,    импульс которых может      составить около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400" b="1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н/см </a:t>
            </a:r>
            <a:r>
              <a:rPr lang="ru-RU" sz="1400" b="1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Облучаемая мишень движется по тору, все время находясь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максимуме потока. При числе активных зон порядка 1000 мощность реактора должна составлять 100 МВт, а время кампании - I час.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Считается, что экономически выгоден циклокотел с числом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активных зон ~ 10000, при этом скорость перемещаемой мишени в данном устройстве составит 100 м/с.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Другой проект получения сверх интенсивных потоков нейтронов 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н/см 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 основан на технической реализации реакции типа: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D—&gt; х*n    или    Р—&gt; x*n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На один дейтон и протон в этой реакции появляются до x~65 нейтронов. Реакция может происходить при энергии протонов и дейтонов около 800-1000  Мэв. Для получения интенсивных потоков нейтронов  необходимы сравнительно мощные потоки протонов и дейтонов, которые  дают реакцию при взаимодействии с тяжелой мишенью.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857364"/>
            <a:ext cx="4429124" cy="3832923"/>
            <a:chOff x="2135" y="1260"/>
            <a:chExt cx="5265" cy="406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40" y="1260"/>
              <a:ext cx="4960" cy="4060"/>
              <a:chOff x="2440" y="1260"/>
              <a:chExt cx="4960" cy="4060"/>
            </a:xfrm>
          </p:grpSpPr>
          <p:sp>
            <p:nvSpPr>
              <p:cNvPr id="2052" name="Oval 4"/>
              <p:cNvSpPr>
                <a:spLocks noChangeArrowheads="1"/>
              </p:cNvSpPr>
              <p:nvPr/>
            </p:nvSpPr>
            <p:spPr bwMode="auto">
              <a:xfrm>
                <a:off x="2935" y="2000"/>
                <a:ext cx="2551" cy="255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3490" y="2540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cxnSp>
            <p:nvCxnSpPr>
              <p:cNvPr id="2054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4854" y="2820"/>
                <a:ext cx="556" cy="18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5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4740" y="2400"/>
                <a:ext cx="430" cy="42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056" name="Arc 8"/>
              <p:cNvSpPr>
                <a:spLocks/>
              </p:cNvSpPr>
              <p:nvPr/>
            </p:nvSpPr>
            <p:spPr bwMode="auto">
              <a:xfrm flipH="1">
                <a:off x="4377" y="2003"/>
                <a:ext cx="124" cy="53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7" name="Arc 9"/>
              <p:cNvSpPr>
                <a:spLocks/>
              </p:cNvSpPr>
              <p:nvPr/>
            </p:nvSpPr>
            <p:spPr bwMode="auto">
              <a:xfrm>
                <a:off x="4930" y="3440"/>
                <a:ext cx="480" cy="2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>
                <a:off x="6080" y="2000"/>
                <a:ext cx="1320" cy="27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</a:rPr>
                  <a:t>1. АЗ-1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</a:rPr>
                  <a:t>2. АЗ-2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</a:rPr>
                  <a:t>3. АЗ-3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</a:rPr>
                  <a:t>4. Корпус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</a:rPr>
                  <a:t>- тор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</a:rPr>
                  <a:t>5. Мишень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059" name="AutoShape 11"/>
              <p:cNvCxnSpPr>
                <a:cxnSpLocks noChangeShapeType="1"/>
              </p:cNvCxnSpPr>
              <p:nvPr/>
            </p:nvCxnSpPr>
            <p:spPr bwMode="auto">
              <a:xfrm>
                <a:off x="2440" y="3260"/>
                <a:ext cx="344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</p:cxnSp>
          <p:cxnSp>
            <p:nvCxnSpPr>
              <p:cNvPr id="2060" name="AutoShape 12"/>
              <p:cNvCxnSpPr>
                <a:cxnSpLocks noChangeShapeType="1"/>
              </p:cNvCxnSpPr>
              <p:nvPr/>
            </p:nvCxnSpPr>
            <p:spPr bwMode="auto">
              <a:xfrm>
                <a:off x="4930" y="3860"/>
                <a:ext cx="1196" cy="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61" name="AutoShape 13"/>
              <p:cNvCxnSpPr>
                <a:cxnSpLocks noChangeShapeType="1"/>
              </p:cNvCxnSpPr>
              <p:nvPr/>
            </p:nvCxnSpPr>
            <p:spPr bwMode="auto">
              <a:xfrm>
                <a:off x="5170" y="3120"/>
                <a:ext cx="871" cy="2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62" name="AutoShape 14"/>
              <p:cNvCxnSpPr>
                <a:cxnSpLocks noChangeShapeType="1"/>
              </p:cNvCxnSpPr>
              <p:nvPr/>
            </p:nvCxnSpPr>
            <p:spPr bwMode="auto">
              <a:xfrm>
                <a:off x="5170" y="2640"/>
                <a:ext cx="786" cy="13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63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4740" y="2120"/>
                <a:ext cx="1240" cy="2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64" name="Rectangle 16" descr="Шпалера"/>
              <p:cNvSpPr>
                <a:spLocks noChangeArrowheads="1"/>
              </p:cNvSpPr>
              <p:nvPr/>
            </p:nvSpPr>
            <p:spPr bwMode="auto">
              <a:xfrm>
                <a:off x="3980" y="4100"/>
                <a:ext cx="540" cy="280"/>
              </a:xfrm>
              <a:prstGeom prst="rect">
                <a:avLst/>
              </a:prstGeom>
              <a:pattFill prst="trellis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cxnSp>
            <p:nvCxnSpPr>
              <p:cNvPr id="2065" name="AutoShape 17"/>
              <p:cNvCxnSpPr>
                <a:cxnSpLocks noChangeShapeType="1"/>
              </p:cNvCxnSpPr>
              <p:nvPr/>
            </p:nvCxnSpPr>
            <p:spPr bwMode="auto">
              <a:xfrm flipH="1" flipV="1">
                <a:off x="4180" y="4221"/>
                <a:ext cx="1900" cy="1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66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2720" y="4221"/>
                <a:ext cx="146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7" name="AutoShape 19"/>
              <p:cNvCxnSpPr>
                <a:cxnSpLocks noChangeShapeType="1"/>
              </p:cNvCxnSpPr>
              <p:nvPr/>
            </p:nvCxnSpPr>
            <p:spPr bwMode="auto">
              <a:xfrm>
                <a:off x="4180" y="1260"/>
                <a:ext cx="1" cy="40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</p:cxnSp>
        </p:grp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135" y="4665"/>
              <a:ext cx="1783" cy="3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V=100 </a:t>
              </a:r>
              <a:r>
                <a:rPr lang="ru-RU" dirty="0" smtClean="0">
                  <a:latin typeface="Arial" pitchFamily="34" charset="0"/>
                </a:rPr>
                <a:t>м/с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857356" y="2786058"/>
            <a:ext cx="500066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053" idx="6"/>
            <a:endCxn id="2052" idx="6"/>
          </p:cNvCxnSpPr>
          <p:nvPr/>
        </p:nvCxnSpPr>
        <p:spPr>
          <a:xfrm>
            <a:off x="2351263" y="3745503"/>
            <a:ext cx="467729" cy="14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642919"/>
            <a:ext cx="7772400" cy="164307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Реактор СМ-2 предназначен для проведения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научно-исследовательских работ,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связанных с использованием интенсивных потоков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быстрых и тепловых нейтронов.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428868"/>
            <a:ext cx="7772400" cy="41434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На СМ-2 предполагалось проводить следующие работы: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I) получение новых трансурановых элементов; 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2) изучение делящихся и конструкционных материалов в потоках нейтронного и гамма-излучений при температурах от 20 до 2000 К в различных средах (газ, вода под давлением от 5 до 135 МПа, жидкий металл и т.д.);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3) исследование спектров промежуточных нейтронов методами спектрометрии;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4) изучение спектров n - γ реакции;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5) изучение изотопов с малым периодом полураспада; 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6)исследования  по нейтронографии.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377032" y="-662048"/>
            <a:ext cx="1000131" cy="403869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Исследовательский корпусной реактор на промежуточных нейтронах СМ-2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357950" y="2143116"/>
            <a:ext cx="2447924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Реактор СМ-2 стал одним из лучших в мире исследовательских реакторов для проведения реакторных испытаний в высоких нейтронных потоках.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Максимальная плотность потока достигла рекордного уровня 3,3*10</a:t>
            </a:r>
            <a:r>
              <a:rPr lang="ru-RU" sz="14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тн/см</a:t>
            </a:r>
            <a:r>
              <a:rPr lang="ru-RU" sz="14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</a:p>
          <a:p>
            <a:pPr algn="ctr"/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Высокая плотность потока тепловых нейтронов позволяет быстро накапливать трансураны.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Высокая плотность потока быстрых нейтронов позволяет проводить исследования материалов при облучении  интегральным потоком 10</a:t>
            </a:r>
            <a:r>
              <a:rPr lang="ru-RU" sz="1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н/см</a:t>
            </a:r>
            <a:r>
              <a:rPr lang="ru-RU" sz="1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выше за сравнительно короткое время (несколько месяцев), на других реакторах это время составляет годы.</a:t>
            </a:r>
            <a:r>
              <a:rPr lang="ru-RU" sz="1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85720" y="883124"/>
            <a:ext cx="3204000" cy="5974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3643306" y="571480"/>
            <a:ext cx="96834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Крышка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1285860"/>
            <a:ext cx="87139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Корпус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2071678"/>
            <a:ext cx="2022157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Входной патрубок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2714620"/>
            <a:ext cx="2123145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Выходной патрубок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3469820"/>
            <a:ext cx="59734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 ТВС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4143380"/>
            <a:ext cx="22865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Центральная полость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4918990"/>
            <a:ext cx="271946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Бериллиевый отражатель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643306" y="5500702"/>
            <a:ext cx="2571768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Входной патрубок</a:t>
            </a:r>
          </a:p>
          <a:p>
            <a:r>
              <a:rPr lang="ru-RU" dirty="0" smtClean="0">
                <a:latin typeface="Calibri" pitchFamily="34" charset="0"/>
              </a:rPr>
              <a:t>системы  охлаждения </a:t>
            </a:r>
          </a:p>
          <a:p>
            <a:r>
              <a:rPr lang="ru-RU" dirty="0" smtClean="0">
                <a:latin typeface="Calibri" pitchFamily="34" charset="0"/>
              </a:rPr>
              <a:t>межкорпусных </a:t>
            </a:r>
          </a:p>
          <a:p>
            <a:r>
              <a:rPr lang="ru-RU" dirty="0" smtClean="0">
                <a:latin typeface="Calibri" pitchFamily="34" charset="0"/>
              </a:rPr>
              <a:t>поверхностей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>
            <a:endCxn id="10" idx="1"/>
          </p:cNvCxnSpPr>
          <p:nvPr/>
        </p:nvCxnSpPr>
        <p:spPr>
          <a:xfrm flipV="1">
            <a:off x="2786050" y="756146"/>
            <a:ext cx="857256" cy="1010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43174" y="1214422"/>
            <a:ext cx="1000132" cy="1428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28926" y="1714488"/>
            <a:ext cx="714380" cy="3571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28926" y="2143116"/>
            <a:ext cx="714380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28794" y="3286124"/>
            <a:ext cx="1714512" cy="2143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85918" y="3571876"/>
            <a:ext cx="1785950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285852" y="3500438"/>
            <a:ext cx="2286016" cy="1428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857356" y="6215082"/>
            <a:ext cx="1785950" cy="500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278599" y="-3421380"/>
            <a:ext cx="586803" cy="885827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Фронтальный разрез и схематический вид сверху АЗ реактора СМ-2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/>
          <a:srcRect t="26357" b="26357"/>
          <a:stretch>
            <a:fillRect/>
          </a:stretch>
        </p:blipFill>
        <p:spPr bwMode="auto">
          <a:xfrm>
            <a:off x="0" y="1571612"/>
            <a:ext cx="5572164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5857884" y="2214554"/>
            <a:ext cx="3000396" cy="3025779"/>
            <a:chOff x="1443" y="1634"/>
            <a:chExt cx="5669" cy="5669"/>
          </a:xfrm>
        </p:grpSpPr>
        <p:grpSp>
          <p:nvGrpSpPr>
            <p:cNvPr id="7170" name="Group 2"/>
            <p:cNvGrpSpPr>
              <a:grpSpLocks/>
            </p:cNvGrpSpPr>
            <p:nvPr/>
          </p:nvGrpSpPr>
          <p:grpSpPr bwMode="auto">
            <a:xfrm>
              <a:off x="1443" y="1634"/>
              <a:ext cx="5669" cy="5669"/>
              <a:chOff x="1516" y="1079"/>
              <a:chExt cx="5669" cy="5669"/>
            </a:xfrm>
          </p:grpSpPr>
          <p:grpSp>
            <p:nvGrpSpPr>
              <p:cNvPr id="7171" name="Group 3"/>
              <p:cNvGrpSpPr>
                <a:grpSpLocks/>
              </p:cNvGrpSpPr>
              <p:nvPr/>
            </p:nvGrpSpPr>
            <p:grpSpPr bwMode="auto">
              <a:xfrm>
                <a:off x="1516" y="1079"/>
                <a:ext cx="5669" cy="5669"/>
                <a:chOff x="1502" y="1144"/>
                <a:chExt cx="5669" cy="5669"/>
              </a:xfrm>
            </p:grpSpPr>
            <p:grpSp>
              <p:nvGrpSpPr>
                <p:cNvPr id="7172" name="Group 4"/>
                <p:cNvGrpSpPr>
                  <a:grpSpLocks/>
                </p:cNvGrpSpPr>
                <p:nvPr/>
              </p:nvGrpSpPr>
              <p:grpSpPr bwMode="auto">
                <a:xfrm>
                  <a:off x="1502" y="1144"/>
                  <a:ext cx="5669" cy="5669"/>
                  <a:chOff x="1502" y="1144"/>
                  <a:chExt cx="5669" cy="5669"/>
                </a:xfrm>
              </p:grpSpPr>
              <p:grpSp>
                <p:nvGrpSpPr>
                  <p:cNvPr id="7173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1502" y="1144"/>
                    <a:ext cx="5669" cy="5669"/>
                    <a:chOff x="1502" y="1144"/>
                    <a:chExt cx="5669" cy="5669"/>
                  </a:xfrm>
                </p:grpSpPr>
                <p:grpSp>
                  <p:nvGrpSpPr>
                    <p:cNvPr id="7174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2" y="1144"/>
                      <a:ext cx="5669" cy="5669"/>
                      <a:chOff x="1502" y="1144"/>
                      <a:chExt cx="5669" cy="5669"/>
                    </a:xfrm>
                  </p:grpSpPr>
                  <p:grpSp>
                    <p:nvGrpSpPr>
                      <p:cNvPr id="7175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2" y="1144"/>
                        <a:ext cx="5669" cy="5669"/>
                        <a:chOff x="1502" y="1084"/>
                        <a:chExt cx="5669" cy="5669"/>
                      </a:xfrm>
                    </p:grpSpPr>
                    <p:sp>
                      <p:nvSpPr>
                        <p:cNvPr id="7176" name="Oval 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02" y="1084"/>
                          <a:ext cx="5669" cy="5669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38100">
                          <a:solidFill>
                            <a:srgbClr val="F2F2F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7177" name="Oval 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24" y="1195"/>
                          <a:ext cx="5443" cy="5443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38100">
                          <a:solidFill>
                            <a:srgbClr val="F2F2F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</p:grpSp>
                  <p:grpSp>
                    <p:nvGrpSpPr>
                      <p:cNvPr id="7178" name="Group 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55" y="3114"/>
                        <a:ext cx="1698" cy="1698"/>
                        <a:chOff x="3177" y="7818"/>
                        <a:chExt cx="1698" cy="1698"/>
                      </a:xfrm>
                    </p:grpSpPr>
                    <p:grpSp>
                      <p:nvGrpSpPr>
                        <p:cNvPr id="7179" name="Group 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77" y="7818"/>
                          <a:ext cx="283" cy="1698"/>
                          <a:chOff x="1502" y="8101"/>
                          <a:chExt cx="283" cy="1698"/>
                        </a:xfrm>
                      </p:grpSpPr>
                      <p:sp>
                        <p:nvSpPr>
                          <p:cNvPr id="7180" name="AutoShape 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101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1" name="AutoShape 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384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2" name="AutoShap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667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3" name="AutoShap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950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4" name="AutoShap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233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5" name="AutoShap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516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7186" name="Group 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0" y="7818"/>
                          <a:ext cx="283" cy="1698"/>
                          <a:chOff x="1502" y="8101"/>
                          <a:chExt cx="283" cy="1698"/>
                        </a:xfrm>
                      </p:grpSpPr>
                      <p:sp>
                        <p:nvSpPr>
                          <p:cNvPr id="7187" name="AutoShap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101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8" name="AutoShap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384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89" name="AutoShap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667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0" name="AutoShape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950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1" name="AutoShape 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233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2" name="AutoShape 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516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7193" name="Group 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43" y="7818"/>
                          <a:ext cx="283" cy="1698"/>
                          <a:chOff x="1502" y="8101"/>
                          <a:chExt cx="283" cy="1698"/>
                        </a:xfrm>
                      </p:grpSpPr>
                      <p:sp>
                        <p:nvSpPr>
                          <p:cNvPr id="7194" name="AutoShape 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101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5" name="AutoShape 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384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6" name="AutoShape 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667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7" name="AutoShape 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950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8" name="AutoShape 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233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199" name="AutoShape 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516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7200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026" y="7818"/>
                          <a:ext cx="283" cy="1698"/>
                          <a:chOff x="1502" y="8101"/>
                          <a:chExt cx="283" cy="1698"/>
                        </a:xfrm>
                      </p:grpSpPr>
                      <p:sp>
                        <p:nvSpPr>
                          <p:cNvPr id="7201" name="AutoShape 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101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02" name="AutoShape 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384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03" name="AutoShape 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667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04" name="AutoShape 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950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05" name="AutoShape 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233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06" name="AutoShape 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516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7207" name="Group 3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09" y="7818"/>
                          <a:ext cx="283" cy="1698"/>
                          <a:chOff x="1502" y="8101"/>
                          <a:chExt cx="283" cy="1698"/>
                        </a:xfrm>
                      </p:grpSpPr>
                      <p:sp>
                        <p:nvSpPr>
                          <p:cNvPr id="7208" name="AutoShape 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101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09" name="AutoShape 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384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0" name="AutoShape 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667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1" name="AutoShap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950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2" name="AutoShape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233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3" name="AutoShape 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516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7214" name="Group 4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92" y="7818"/>
                          <a:ext cx="283" cy="1698"/>
                          <a:chOff x="1502" y="8101"/>
                          <a:chExt cx="283" cy="1698"/>
                        </a:xfrm>
                      </p:grpSpPr>
                      <p:sp>
                        <p:nvSpPr>
                          <p:cNvPr id="7215" name="AutoShape 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101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6" name="AutoShape 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384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7" name="AutoShape 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667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8" name="AutoShape 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8950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19" name="AutoShape 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233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7220" name="AutoShape 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2" y="9516"/>
                            <a:ext cx="283" cy="283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rgbClr val="000000"/>
                          </a:solidFill>
                          <a:ln w="38100">
                            <a:solidFill>
                              <a:srgbClr val="F2F2F2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221" name="Group 5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1796" y="3153"/>
                      <a:ext cx="1698" cy="1620"/>
                      <a:chOff x="3455" y="4812"/>
                      <a:chExt cx="1698" cy="1620"/>
                    </a:xfrm>
                  </p:grpSpPr>
                  <p:sp>
                    <p:nvSpPr>
                      <p:cNvPr id="7222" name="AutoShap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8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3" name="AutoShap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1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4" name="AutoShap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3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5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53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6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7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7" name="AutoShap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0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8" name="AutoShap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8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29" name="AutoShap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9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0" name="AutoShape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2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31" name="Group 6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5136" y="3153"/>
                      <a:ext cx="1698" cy="1620"/>
                      <a:chOff x="3455" y="4812"/>
                      <a:chExt cx="1698" cy="1620"/>
                    </a:xfrm>
                  </p:grpSpPr>
                  <p:sp>
                    <p:nvSpPr>
                      <p:cNvPr id="7232" name="AutoShap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8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3" name="AutoShape 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1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4" name="AutoShape 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3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5" name="AutoShape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53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6" name="AutoShap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7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7" name="AutoShap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0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8" name="AutoShap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8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39" name="AutoShape 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9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0" name="AutoShap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2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41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5" y="4812"/>
                      <a:ext cx="1698" cy="1620"/>
                      <a:chOff x="3455" y="4812"/>
                      <a:chExt cx="1698" cy="1620"/>
                    </a:xfrm>
                  </p:grpSpPr>
                  <p:sp>
                    <p:nvSpPr>
                      <p:cNvPr id="7242" name="AutoShape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8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3" name="AutoShap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1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4" name="AutoShape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3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5" name="AutoShape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53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6" name="AutoShap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7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7" name="AutoShap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0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8" name="AutoShape 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8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49" name="AutoShape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9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0" name="AutoShap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2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51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77" y="1494"/>
                      <a:ext cx="1698" cy="1620"/>
                      <a:chOff x="3455" y="4812"/>
                      <a:chExt cx="1698" cy="1620"/>
                    </a:xfrm>
                  </p:grpSpPr>
                  <p:sp>
                    <p:nvSpPr>
                      <p:cNvPr id="7252" name="AutoShape 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8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3" name="AutoShape 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1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4" name="AutoShape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3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5" name="AutoShape 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53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6" name="AutoShap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71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7" name="AutoShap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07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8" name="AutoShape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58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59" name="AutoShap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499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60" name="AutoShape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5" y="6252"/>
                        <a:ext cx="1698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61" name="Group 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75" y="4812"/>
                      <a:ext cx="1080" cy="1080"/>
                      <a:chOff x="2454" y="7418"/>
                      <a:chExt cx="1080" cy="1080"/>
                    </a:xfrm>
                  </p:grpSpPr>
                  <p:sp>
                    <p:nvSpPr>
                      <p:cNvPr id="7262" name="AutoShape 94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0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63" name="AutoShape 95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36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64" name="AutoShape 96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54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65" name="AutoShape 97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72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66" name="AutoShape 98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9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67" name="AutoShape 99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18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68" name="Group 1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97" y="2033"/>
                      <a:ext cx="1080" cy="1080"/>
                      <a:chOff x="2454" y="7418"/>
                      <a:chExt cx="1080" cy="1080"/>
                    </a:xfrm>
                  </p:grpSpPr>
                  <p:sp>
                    <p:nvSpPr>
                      <p:cNvPr id="7269" name="AutoShape 101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0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0" name="AutoShape 102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36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1" name="AutoShape 103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54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2" name="AutoShape 104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72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3" name="AutoShape 105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9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4" name="AutoShape 106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18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75" name="Group 1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49" y="2033"/>
                      <a:ext cx="1080" cy="1080"/>
                      <a:chOff x="2454" y="7418"/>
                      <a:chExt cx="1080" cy="1080"/>
                    </a:xfrm>
                  </p:grpSpPr>
                  <p:sp>
                    <p:nvSpPr>
                      <p:cNvPr id="7276" name="AutoShape 108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0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7" name="AutoShape 109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36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8" name="AutoShape 110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54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79" name="AutoShape 111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72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0" name="AutoShape 112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9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1" name="AutoShape 113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18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grpSp>
                  <p:nvGrpSpPr>
                    <p:cNvPr id="7282" name="Group 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75" y="4811"/>
                      <a:ext cx="1080" cy="1080"/>
                      <a:chOff x="2454" y="7418"/>
                      <a:chExt cx="1080" cy="1080"/>
                    </a:xfrm>
                  </p:grpSpPr>
                  <p:sp>
                    <p:nvSpPr>
                      <p:cNvPr id="7283" name="AutoShape 115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0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4" name="AutoShape 116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36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5" name="AutoShape 117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54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6" name="AutoShape 118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72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7" name="AutoShape 119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90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88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2184" y="7868"/>
                        <a:ext cx="1080" cy="180"/>
                      </a:xfrm>
                      <a:prstGeom prst="bevel">
                        <a:avLst>
                          <a:gd name="adj" fmla="val 12500"/>
                        </a:avLst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F2F2F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</p:grpSp>
              <p:sp>
                <p:nvSpPr>
                  <p:cNvPr id="728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502" y="3872"/>
                    <a:ext cx="1953" cy="180"/>
                  </a:xfrm>
                  <a:prstGeom prst="rect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7290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5175" y="3872"/>
                    <a:ext cx="1996" cy="180"/>
                  </a:xfrm>
                  <a:prstGeom prst="rect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7291" name="Rectangle 12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323" y="2031"/>
                    <a:ext cx="1953" cy="180"/>
                  </a:xfrm>
                  <a:prstGeom prst="rect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7292" name="Rectangle 124"/>
                  <p:cNvSpPr>
                    <a:spLocks noChangeArrowheads="1"/>
                  </p:cNvSpPr>
                  <p:nvPr/>
                </p:nvSpPr>
                <p:spPr bwMode="auto">
                  <a:xfrm rot="8083633">
                    <a:off x="4975" y="2410"/>
                    <a:ext cx="1570" cy="180"/>
                  </a:xfrm>
                  <a:prstGeom prst="rect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7293" name="Rectangle 125"/>
                  <p:cNvSpPr>
                    <a:spLocks noChangeArrowheads="1"/>
                  </p:cNvSpPr>
                  <p:nvPr/>
                </p:nvSpPr>
                <p:spPr bwMode="auto">
                  <a:xfrm rot="13560872">
                    <a:off x="2103" y="2410"/>
                    <a:ext cx="1570" cy="180"/>
                  </a:xfrm>
                  <a:prstGeom prst="rect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7294" name="Oval 126"/>
                <p:cNvSpPr>
                  <a:spLocks noChangeArrowheads="1"/>
                </p:cNvSpPr>
                <p:nvPr/>
              </p:nvSpPr>
              <p:spPr bwMode="auto">
                <a:xfrm>
                  <a:off x="4069" y="3734"/>
                  <a:ext cx="553" cy="532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7295" name="Oval 127"/>
                <p:cNvSpPr>
                  <a:spLocks noChangeArrowheads="1"/>
                </p:cNvSpPr>
                <p:nvPr/>
              </p:nvSpPr>
              <p:spPr bwMode="auto">
                <a:xfrm flipH="1">
                  <a:off x="4021" y="2871"/>
                  <a:ext cx="113" cy="113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7296" name="Oval 128"/>
                <p:cNvSpPr>
                  <a:spLocks noChangeArrowheads="1"/>
                </p:cNvSpPr>
                <p:nvPr/>
              </p:nvSpPr>
              <p:spPr bwMode="auto">
                <a:xfrm>
                  <a:off x="4870" y="2172"/>
                  <a:ext cx="113" cy="113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7297" name="Oval 129"/>
                <p:cNvSpPr>
                  <a:spLocks noChangeArrowheads="1"/>
                </p:cNvSpPr>
                <p:nvPr/>
              </p:nvSpPr>
              <p:spPr bwMode="auto">
                <a:xfrm>
                  <a:off x="3822" y="2504"/>
                  <a:ext cx="113" cy="113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7298" name="Oval 130"/>
                <p:cNvSpPr>
                  <a:spLocks noChangeArrowheads="1"/>
                </p:cNvSpPr>
                <p:nvPr/>
              </p:nvSpPr>
              <p:spPr bwMode="auto">
                <a:xfrm>
                  <a:off x="3625" y="2172"/>
                  <a:ext cx="113" cy="113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7299" name="Oval 131"/>
                <p:cNvSpPr>
                  <a:spLocks noChangeArrowheads="1"/>
                </p:cNvSpPr>
                <p:nvPr/>
              </p:nvSpPr>
              <p:spPr bwMode="auto">
                <a:xfrm>
                  <a:off x="4684" y="2504"/>
                  <a:ext cx="113" cy="113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7300" name="Oval 132"/>
                <p:cNvSpPr>
                  <a:spLocks noChangeArrowheads="1"/>
                </p:cNvSpPr>
                <p:nvPr/>
              </p:nvSpPr>
              <p:spPr bwMode="auto">
                <a:xfrm>
                  <a:off x="4474" y="2871"/>
                  <a:ext cx="113" cy="113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7301" name="Oval 133"/>
              <p:cNvSpPr>
                <a:spLocks noChangeArrowheads="1"/>
              </p:cNvSpPr>
              <p:nvPr/>
            </p:nvSpPr>
            <p:spPr bwMode="auto">
              <a:xfrm>
                <a:off x="3346" y="185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2" name="Oval 134"/>
              <p:cNvSpPr>
                <a:spLocks noChangeArrowheads="1"/>
              </p:cNvSpPr>
              <p:nvPr/>
            </p:nvSpPr>
            <p:spPr bwMode="auto">
              <a:xfrm>
                <a:off x="3323" y="345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3" name="Oval 135"/>
              <p:cNvSpPr>
                <a:spLocks noChangeArrowheads="1"/>
              </p:cNvSpPr>
              <p:nvPr/>
            </p:nvSpPr>
            <p:spPr bwMode="auto">
              <a:xfrm>
                <a:off x="3323" y="425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4" name="Oval 136"/>
              <p:cNvSpPr>
                <a:spLocks noChangeArrowheads="1"/>
              </p:cNvSpPr>
              <p:nvPr/>
            </p:nvSpPr>
            <p:spPr bwMode="auto">
              <a:xfrm>
                <a:off x="3323" y="4814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5" name="Oval 137"/>
              <p:cNvSpPr>
                <a:spLocks noChangeArrowheads="1"/>
              </p:cNvSpPr>
              <p:nvPr/>
            </p:nvSpPr>
            <p:spPr bwMode="auto">
              <a:xfrm>
                <a:off x="2956" y="54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6" name="Oval 138"/>
              <p:cNvSpPr>
                <a:spLocks noChangeArrowheads="1"/>
              </p:cNvSpPr>
              <p:nvPr/>
            </p:nvSpPr>
            <p:spPr bwMode="auto">
              <a:xfrm>
                <a:off x="4083" y="485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7" name="Oval 139"/>
              <p:cNvSpPr>
                <a:spLocks noChangeArrowheads="1"/>
              </p:cNvSpPr>
              <p:nvPr/>
            </p:nvSpPr>
            <p:spPr bwMode="auto">
              <a:xfrm>
                <a:off x="4488" y="485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8" name="Oval 140"/>
              <p:cNvSpPr>
                <a:spLocks noChangeArrowheads="1"/>
              </p:cNvSpPr>
              <p:nvPr/>
            </p:nvSpPr>
            <p:spPr bwMode="auto">
              <a:xfrm>
                <a:off x="3916" y="5174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09" name="Oval 141"/>
              <p:cNvSpPr>
                <a:spLocks noChangeArrowheads="1"/>
              </p:cNvSpPr>
              <p:nvPr/>
            </p:nvSpPr>
            <p:spPr bwMode="auto">
              <a:xfrm>
                <a:off x="4698" y="5174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0" name="Oval 142"/>
              <p:cNvSpPr>
                <a:spLocks noChangeArrowheads="1"/>
              </p:cNvSpPr>
              <p:nvPr/>
            </p:nvSpPr>
            <p:spPr bwMode="auto">
              <a:xfrm>
                <a:off x="3723" y="557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1" name="Oval 143"/>
              <p:cNvSpPr>
                <a:spLocks noChangeArrowheads="1"/>
              </p:cNvSpPr>
              <p:nvPr/>
            </p:nvSpPr>
            <p:spPr bwMode="auto">
              <a:xfrm>
                <a:off x="4884" y="557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2" name="Oval 144"/>
              <p:cNvSpPr>
                <a:spLocks noChangeArrowheads="1"/>
              </p:cNvSpPr>
              <p:nvPr/>
            </p:nvSpPr>
            <p:spPr bwMode="auto">
              <a:xfrm>
                <a:off x="4269" y="6007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3" name="Oval 145"/>
              <p:cNvSpPr>
                <a:spLocks noChangeArrowheads="1"/>
              </p:cNvSpPr>
              <p:nvPr/>
            </p:nvSpPr>
            <p:spPr bwMode="auto">
              <a:xfrm>
                <a:off x="5380" y="2036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4" name="Oval 146"/>
              <p:cNvSpPr>
                <a:spLocks noChangeArrowheads="1"/>
              </p:cNvSpPr>
              <p:nvPr/>
            </p:nvSpPr>
            <p:spPr bwMode="auto">
              <a:xfrm>
                <a:off x="5946" y="452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5" name="Oval 147"/>
              <p:cNvSpPr>
                <a:spLocks noChangeArrowheads="1"/>
              </p:cNvSpPr>
              <p:nvPr/>
            </p:nvSpPr>
            <p:spPr bwMode="auto">
              <a:xfrm>
                <a:off x="5946" y="3156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6" name="Oval 148"/>
              <p:cNvSpPr>
                <a:spLocks noChangeArrowheads="1"/>
              </p:cNvSpPr>
              <p:nvPr/>
            </p:nvSpPr>
            <p:spPr bwMode="auto">
              <a:xfrm>
                <a:off x="5230" y="345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7" name="Oval 149"/>
              <p:cNvSpPr>
                <a:spLocks noChangeArrowheads="1"/>
              </p:cNvSpPr>
              <p:nvPr/>
            </p:nvSpPr>
            <p:spPr bwMode="auto">
              <a:xfrm>
                <a:off x="5230" y="4298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8" name="Oval 150"/>
              <p:cNvSpPr>
                <a:spLocks noChangeArrowheads="1"/>
              </p:cNvSpPr>
              <p:nvPr/>
            </p:nvSpPr>
            <p:spPr bwMode="auto">
              <a:xfrm>
                <a:off x="5616" y="54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19" name="Oval 151"/>
              <p:cNvSpPr>
                <a:spLocks noChangeArrowheads="1"/>
              </p:cNvSpPr>
              <p:nvPr/>
            </p:nvSpPr>
            <p:spPr bwMode="auto">
              <a:xfrm>
                <a:off x="5230" y="4814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7320" name="Oval 152"/>
            <p:cNvSpPr>
              <a:spLocks noChangeArrowheads="1"/>
            </p:cNvSpPr>
            <p:nvPr/>
          </p:nvSpPr>
          <p:spPr bwMode="auto">
            <a:xfrm>
              <a:off x="3819" y="532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21" name="Oval 153"/>
            <p:cNvSpPr>
              <a:spLocks noChangeArrowheads="1"/>
            </p:cNvSpPr>
            <p:nvPr/>
          </p:nvSpPr>
          <p:spPr bwMode="auto">
            <a:xfrm>
              <a:off x="3670" y="568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2" name="Oval 154"/>
            <p:cNvSpPr>
              <a:spLocks noChangeArrowheads="1"/>
            </p:cNvSpPr>
            <p:nvPr/>
          </p:nvSpPr>
          <p:spPr bwMode="auto">
            <a:xfrm>
              <a:off x="4075" y="640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3" name="Oval 155"/>
            <p:cNvSpPr>
              <a:spLocks noChangeArrowheads="1"/>
            </p:cNvSpPr>
            <p:nvPr/>
          </p:nvSpPr>
          <p:spPr bwMode="auto">
            <a:xfrm>
              <a:off x="4776" y="602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4" name="Oval 156"/>
            <p:cNvSpPr>
              <a:spLocks noChangeArrowheads="1"/>
            </p:cNvSpPr>
            <p:nvPr/>
          </p:nvSpPr>
          <p:spPr bwMode="auto">
            <a:xfrm>
              <a:off x="3479" y="602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5" name="Oval 157"/>
            <p:cNvSpPr>
              <a:spLocks noChangeArrowheads="1"/>
            </p:cNvSpPr>
            <p:nvPr/>
          </p:nvSpPr>
          <p:spPr bwMode="auto">
            <a:xfrm>
              <a:off x="4563" y="5653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6" name="Oval 158"/>
            <p:cNvSpPr>
              <a:spLocks noChangeArrowheads="1"/>
            </p:cNvSpPr>
            <p:nvPr/>
          </p:nvSpPr>
          <p:spPr bwMode="auto">
            <a:xfrm>
              <a:off x="4387" y="5313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7" name="Oval 159"/>
            <p:cNvSpPr>
              <a:spLocks noChangeArrowheads="1"/>
            </p:cNvSpPr>
            <p:nvPr/>
          </p:nvSpPr>
          <p:spPr bwMode="auto">
            <a:xfrm>
              <a:off x="4563" y="2961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8" name="Oval 160"/>
            <p:cNvSpPr>
              <a:spLocks noChangeArrowheads="1"/>
            </p:cNvSpPr>
            <p:nvPr/>
          </p:nvSpPr>
          <p:spPr bwMode="auto">
            <a:xfrm>
              <a:off x="4342" y="3304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29" name="Oval 161"/>
            <p:cNvSpPr>
              <a:spLocks noChangeArrowheads="1"/>
            </p:cNvSpPr>
            <p:nvPr/>
          </p:nvSpPr>
          <p:spPr bwMode="auto">
            <a:xfrm>
              <a:off x="3868" y="3304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0" name="Oval 162"/>
            <p:cNvSpPr>
              <a:spLocks noChangeArrowheads="1"/>
            </p:cNvSpPr>
            <p:nvPr/>
          </p:nvSpPr>
          <p:spPr bwMode="auto">
            <a:xfrm>
              <a:off x="3650" y="2961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1" name="Oval 163"/>
            <p:cNvSpPr>
              <a:spLocks noChangeArrowheads="1"/>
            </p:cNvSpPr>
            <p:nvPr/>
          </p:nvSpPr>
          <p:spPr bwMode="auto">
            <a:xfrm>
              <a:off x="3418" y="2524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2" name="Oval 164"/>
            <p:cNvSpPr>
              <a:spLocks noChangeArrowheads="1"/>
            </p:cNvSpPr>
            <p:nvPr/>
          </p:nvSpPr>
          <p:spPr bwMode="auto">
            <a:xfrm>
              <a:off x="3135" y="2241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3" name="Oval 165"/>
            <p:cNvSpPr>
              <a:spLocks noChangeArrowheads="1"/>
            </p:cNvSpPr>
            <p:nvPr/>
          </p:nvSpPr>
          <p:spPr bwMode="auto">
            <a:xfrm>
              <a:off x="3080" y="3941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4" name="Oval 166"/>
            <p:cNvSpPr>
              <a:spLocks noChangeArrowheads="1"/>
            </p:cNvSpPr>
            <p:nvPr/>
          </p:nvSpPr>
          <p:spPr bwMode="auto">
            <a:xfrm>
              <a:off x="3103" y="4736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5" name="Oval 167"/>
            <p:cNvSpPr>
              <a:spLocks noChangeArrowheads="1"/>
            </p:cNvSpPr>
            <p:nvPr/>
          </p:nvSpPr>
          <p:spPr bwMode="auto">
            <a:xfrm>
              <a:off x="3103" y="532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6" name="Oval 168"/>
            <p:cNvSpPr>
              <a:spLocks noChangeArrowheads="1"/>
            </p:cNvSpPr>
            <p:nvPr/>
          </p:nvSpPr>
          <p:spPr bwMode="auto">
            <a:xfrm>
              <a:off x="2775" y="5879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7" name="Oval 169"/>
            <p:cNvSpPr>
              <a:spLocks noChangeArrowheads="1"/>
            </p:cNvSpPr>
            <p:nvPr/>
          </p:nvSpPr>
          <p:spPr bwMode="auto">
            <a:xfrm>
              <a:off x="5137" y="5322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8" name="Oval 170"/>
            <p:cNvSpPr>
              <a:spLocks noChangeArrowheads="1"/>
            </p:cNvSpPr>
            <p:nvPr/>
          </p:nvSpPr>
          <p:spPr bwMode="auto">
            <a:xfrm>
              <a:off x="5791" y="4966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39" name="Oval 171"/>
            <p:cNvSpPr>
              <a:spLocks noChangeArrowheads="1"/>
            </p:cNvSpPr>
            <p:nvPr/>
          </p:nvSpPr>
          <p:spPr bwMode="auto">
            <a:xfrm>
              <a:off x="5157" y="4736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40" name="Oval 172"/>
            <p:cNvSpPr>
              <a:spLocks noChangeArrowheads="1"/>
            </p:cNvSpPr>
            <p:nvPr/>
          </p:nvSpPr>
          <p:spPr bwMode="auto">
            <a:xfrm>
              <a:off x="5157" y="3941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41" name="Oval 173"/>
            <p:cNvSpPr>
              <a:spLocks noChangeArrowheads="1"/>
            </p:cNvSpPr>
            <p:nvPr/>
          </p:nvSpPr>
          <p:spPr bwMode="auto">
            <a:xfrm>
              <a:off x="5791" y="3658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42" name="Oval 174"/>
            <p:cNvSpPr>
              <a:spLocks noChangeArrowheads="1"/>
            </p:cNvSpPr>
            <p:nvPr/>
          </p:nvSpPr>
          <p:spPr bwMode="auto">
            <a:xfrm>
              <a:off x="5193" y="2524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43" name="Oval 175"/>
            <p:cNvSpPr>
              <a:spLocks noChangeArrowheads="1"/>
            </p:cNvSpPr>
            <p:nvPr/>
          </p:nvSpPr>
          <p:spPr bwMode="auto">
            <a:xfrm>
              <a:off x="4776" y="2524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44" name="Oval 176"/>
            <p:cNvSpPr>
              <a:spLocks noChangeArrowheads="1"/>
            </p:cNvSpPr>
            <p:nvPr/>
          </p:nvSpPr>
          <p:spPr bwMode="auto">
            <a:xfrm>
              <a:off x="5450" y="5879"/>
              <a:ext cx="283" cy="28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8596" y="1142984"/>
            <a:ext cx="4929222" cy="5429288"/>
            <a:chOff x="1148" y="1065"/>
            <a:chExt cx="6280" cy="7223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148" y="1065"/>
              <a:ext cx="6280" cy="7223"/>
              <a:chOff x="1148" y="1065"/>
              <a:chExt cx="6280" cy="7223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443" y="1634"/>
                <a:ext cx="5669" cy="5669"/>
                <a:chOff x="1443" y="1634"/>
                <a:chExt cx="5669" cy="5669"/>
              </a:xfrm>
            </p:grpSpPr>
            <p:grpSp>
              <p:nvGrpSpPr>
                <p:cNvPr id="1030" name="Group 6"/>
                <p:cNvGrpSpPr>
                  <a:grpSpLocks/>
                </p:cNvGrpSpPr>
                <p:nvPr/>
              </p:nvGrpSpPr>
              <p:grpSpPr bwMode="auto">
                <a:xfrm>
                  <a:off x="1443" y="1634"/>
                  <a:ext cx="5669" cy="5669"/>
                  <a:chOff x="1516" y="1079"/>
                  <a:chExt cx="5669" cy="5669"/>
                </a:xfrm>
              </p:grpSpPr>
              <p:grpSp>
                <p:nvGrpSpPr>
                  <p:cNvPr id="1031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516" y="1079"/>
                    <a:ext cx="5669" cy="5669"/>
                    <a:chOff x="1502" y="1144"/>
                    <a:chExt cx="5669" cy="5669"/>
                  </a:xfrm>
                </p:grpSpPr>
                <p:grpSp>
                  <p:nvGrpSpPr>
                    <p:cNvPr id="1032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2" y="1144"/>
                      <a:ext cx="5669" cy="5669"/>
                      <a:chOff x="1502" y="1144"/>
                      <a:chExt cx="5669" cy="5669"/>
                    </a:xfrm>
                  </p:grpSpPr>
                  <p:grpSp>
                    <p:nvGrpSpPr>
                      <p:cNvPr id="1033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2" y="1144"/>
                        <a:ext cx="5669" cy="5669"/>
                        <a:chOff x="1502" y="1144"/>
                        <a:chExt cx="5669" cy="5669"/>
                      </a:xfrm>
                    </p:grpSpPr>
                    <p:grpSp>
                      <p:nvGrpSpPr>
                        <p:cNvPr id="1034" name="Group 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02" y="1144"/>
                          <a:ext cx="5669" cy="5669"/>
                          <a:chOff x="1502" y="1144"/>
                          <a:chExt cx="5669" cy="5669"/>
                        </a:xfrm>
                      </p:grpSpPr>
                      <p:grpSp>
                        <p:nvGrpSpPr>
                          <p:cNvPr id="1035" name="Group 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502" y="1144"/>
                            <a:ext cx="5669" cy="5669"/>
                            <a:chOff x="1502" y="1084"/>
                            <a:chExt cx="5669" cy="5669"/>
                          </a:xfrm>
                        </p:grpSpPr>
                        <p:sp>
                          <p:nvSpPr>
                            <p:cNvPr id="1036" name="Oval 12" descr="Широкий диагональный 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02" y="1084"/>
                              <a:ext cx="5669" cy="5669"/>
                            </a:xfrm>
                            <a:prstGeom prst="ellipse">
                              <a:avLst/>
                            </a:prstGeom>
                            <a:pattFill prst="wdDnDiag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037" name="Oval 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624" y="1195"/>
                              <a:ext cx="5443" cy="544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1038" name="Group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55" y="3114"/>
                            <a:ext cx="1698" cy="1698"/>
                            <a:chOff x="3177" y="7818"/>
                            <a:chExt cx="1698" cy="1698"/>
                          </a:xfrm>
                        </p:grpSpPr>
                        <p:grpSp>
                          <p:nvGrpSpPr>
                            <p:cNvPr id="1039" name="Group 1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77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40" name="AutoShape 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1" name="AutoShape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2" name="AutoShape 1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3" name="AutoShap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4" name="AutoShape 2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5" name="AutoShape 2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046" name="Group 2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60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47" name="AutoShape 2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8" name="AutoShape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9" name="AutoShape 2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0" name="AutoShape 2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1" name="AutoShape 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2" name="AutoShape 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053" name="Group 2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743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54" name="AutoShape 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5" name="AutoShape 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6" name="AutoShape 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7" name="AutoShape 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8" name="AutoShape 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9" name="AutoShape 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060" name="Group 3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26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61" name="AutoShape 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2" name="AutoShape 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3" name="AutoShape 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4" name="AutoShape 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5" name="AutoShape 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6" name="AutoShape 42" descr="Широкий диагональный 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solidFill>
                                <a:srgbClr val="FFFF00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067" name="Group 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09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68" name="AutoShape 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9" name="AutoShape 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0" name="AutoShape 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1" name="AutoShape 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2" name="AutoShape 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3" name="AutoShape 4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074" name="Group 5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92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75" name="AutoShape 5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6" name="AutoShape 5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7" name="AutoShape 5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8" name="AutoShape 5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9" name="AutoShape 5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80" name="AutoShape 5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1081" name="Group 5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796" y="3153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082" name="AutoShape 5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3" name="AutoShape 5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4" name="AutoShape 6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5" name="AutoShape 6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6" name="AutoShape 6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7" name="AutoShape 6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8" name="AutoShape 6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9" name="AutoShape 6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0" name="AutoShape 6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91" name="Group 6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5136" y="3153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092" name="AutoShape 6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3" name="AutoShape 6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4" name="AutoShape 7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5" name="AutoShape 7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6" name="AutoShape 7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7" name="AutoShape 7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8" name="AutoShape 7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9" name="AutoShape 7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0" name="AutoShape 7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01" name="Group 7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55" y="4812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102" name="AutoShape 7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3" name="AutoShape 7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4" name="AutoShape 8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5" name="AutoShape 8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6" name="AutoShape 8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7" name="AutoShape 8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8" name="AutoShape 8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9" name="AutoShape 8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0" name="AutoShape 8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chemeClr val="accent4">
                              <a:lumMod val="75000"/>
                            </a:schemeClr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11" name="Group 8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77" y="1494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112" name="AutoShape 8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3" name="AutoShape 8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4" name="AutoShape 9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5" name="AutoShape 9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6" name="AutoShape 9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7" name="AutoShape 9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8" name="AutoShape 9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9" name="AutoShape 9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0" name="AutoShape 9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21" name="Group 9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175" y="4812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22" name="AutoShape 9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3" name="AutoShape 9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4" name="AutoShape 10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5" name="AutoShape 10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6" name="AutoShape 10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7" name="AutoShape 10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28" name="Group 10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97" y="2033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29" name="AutoShape 10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0" name="AutoShape 10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1" name="AutoShape 107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2" name="AutoShape 10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3" name="AutoShape 10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4" name="AutoShape 11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35" name="Group 1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149" y="2033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36" name="AutoShape 11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7" name="AutoShape 11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8" name="AutoShape 11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9" name="AutoShape 11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0" name="AutoShape 11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1" name="AutoShape 117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42" name="Group 1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5" y="4811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43" name="AutoShape 11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4" name="AutoShape 12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5" name="AutoShape 12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6" name="AutoShape 12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7" name="AutoShape 12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8" name="AutoShape 12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</p:grpSp>
                  <p:sp>
                    <p:nvSpPr>
                      <p:cNvPr id="1149" name="Rectangle 1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02" y="3872"/>
                        <a:ext cx="1953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0" name="Rectangle 1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75" y="3872"/>
                        <a:ext cx="1996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1" name="Rectangle 127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3323" y="2031"/>
                        <a:ext cx="1953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2" name="Rectangle 128"/>
                      <p:cNvSpPr>
                        <a:spLocks noChangeArrowheads="1"/>
                      </p:cNvSpPr>
                      <p:nvPr/>
                    </p:nvSpPr>
                    <p:spPr bwMode="auto">
                      <a:xfrm rot="8083633">
                        <a:off x="4975" y="2410"/>
                        <a:ext cx="1570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3" name="Rectangle 129"/>
                      <p:cNvSpPr>
                        <a:spLocks noChangeArrowheads="1"/>
                      </p:cNvSpPr>
                      <p:nvPr/>
                    </p:nvSpPr>
                    <p:spPr bwMode="auto">
                      <a:xfrm rot="13560872">
                        <a:off x="2103" y="2410"/>
                        <a:ext cx="1570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sp>
                  <p:nvSpPr>
                    <p:cNvPr id="1154" name="Oval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69" y="3734"/>
                      <a:ext cx="553" cy="53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5" name="Oval 13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021" y="2871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6" name="Oval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70" y="2172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7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2" y="2504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8" name="Oval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25" y="2172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9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4" y="2504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60" name="Oval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4" y="2871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161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3346" y="1855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2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345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3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425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4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481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5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2956" y="5405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6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4083" y="485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7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4488" y="485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8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916" y="517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9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698" y="517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0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3723" y="557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1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884" y="557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2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269" y="6007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3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5380" y="2036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4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5946" y="452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5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5946" y="3156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6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5230" y="345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7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5230" y="429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8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5405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9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5230" y="481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1180" name="Oval 156"/>
                <p:cNvSpPr>
                  <a:spLocks noChangeArrowheads="1"/>
                </p:cNvSpPr>
                <p:nvPr/>
              </p:nvSpPr>
              <p:spPr bwMode="auto">
                <a:xfrm>
                  <a:off x="3819" y="53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81" name="Oval 157"/>
                <p:cNvSpPr>
                  <a:spLocks noChangeArrowheads="1"/>
                </p:cNvSpPr>
                <p:nvPr/>
              </p:nvSpPr>
              <p:spPr bwMode="auto">
                <a:xfrm>
                  <a:off x="3670" y="5682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2" name="Oval 158"/>
                <p:cNvSpPr>
                  <a:spLocks noChangeArrowheads="1"/>
                </p:cNvSpPr>
                <p:nvPr/>
              </p:nvSpPr>
              <p:spPr bwMode="auto">
                <a:xfrm>
                  <a:off x="4075" y="640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3" name="Oval 159"/>
                <p:cNvSpPr>
                  <a:spLocks noChangeArrowheads="1"/>
                </p:cNvSpPr>
                <p:nvPr/>
              </p:nvSpPr>
              <p:spPr bwMode="auto">
                <a:xfrm>
                  <a:off x="4776" y="60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4" name="Oval 160"/>
                <p:cNvSpPr>
                  <a:spLocks noChangeArrowheads="1"/>
                </p:cNvSpPr>
                <p:nvPr/>
              </p:nvSpPr>
              <p:spPr bwMode="auto">
                <a:xfrm>
                  <a:off x="3479" y="60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5" name="Oval 161"/>
                <p:cNvSpPr>
                  <a:spLocks noChangeArrowheads="1"/>
                </p:cNvSpPr>
                <p:nvPr/>
              </p:nvSpPr>
              <p:spPr bwMode="auto">
                <a:xfrm>
                  <a:off x="4563" y="5653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6" name="Oval 162"/>
                <p:cNvSpPr>
                  <a:spLocks noChangeArrowheads="1"/>
                </p:cNvSpPr>
                <p:nvPr/>
              </p:nvSpPr>
              <p:spPr bwMode="auto">
                <a:xfrm>
                  <a:off x="4387" y="5313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7" name="Oval 163"/>
                <p:cNvSpPr>
                  <a:spLocks noChangeArrowheads="1"/>
                </p:cNvSpPr>
                <p:nvPr/>
              </p:nvSpPr>
              <p:spPr bwMode="auto">
                <a:xfrm>
                  <a:off x="4563" y="2961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8" name="Oval 164"/>
                <p:cNvSpPr>
                  <a:spLocks noChangeArrowheads="1"/>
                </p:cNvSpPr>
                <p:nvPr/>
              </p:nvSpPr>
              <p:spPr bwMode="auto">
                <a:xfrm>
                  <a:off x="4342" y="3304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9" name="Oval 165"/>
                <p:cNvSpPr>
                  <a:spLocks noChangeArrowheads="1"/>
                </p:cNvSpPr>
                <p:nvPr/>
              </p:nvSpPr>
              <p:spPr bwMode="auto">
                <a:xfrm>
                  <a:off x="3868" y="3304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0" name="Oval 166"/>
                <p:cNvSpPr>
                  <a:spLocks noChangeArrowheads="1"/>
                </p:cNvSpPr>
                <p:nvPr/>
              </p:nvSpPr>
              <p:spPr bwMode="auto">
                <a:xfrm>
                  <a:off x="3650" y="2961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1" name="Oval 167"/>
                <p:cNvSpPr>
                  <a:spLocks noChangeArrowheads="1"/>
                </p:cNvSpPr>
                <p:nvPr/>
              </p:nvSpPr>
              <p:spPr bwMode="auto">
                <a:xfrm>
                  <a:off x="3418" y="2524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2" name="Oval 168"/>
                <p:cNvSpPr>
                  <a:spLocks noChangeArrowheads="1"/>
                </p:cNvSpPr>
                <p:nvPr/>
              </p:nvSpPr>
              <p:spPr bwMode="auto">
                <a:xfrm>
                  <a:off x="3135" y="2241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3" name="Oval 169"/>
                <p:cNvSpPr>
                  <a:spLocks noChangeArrowheads="1"/>
                </p:cNvSpPr>
                <p:nvPr/>
              </p:nvSpPr>
              <p:spPr bwMode="auto">
                <a:xfrm>
                  <a:off x="3080" y="3941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4" name="Oval 170"/>
                <p:cNvSpPr>
                  <a:spLocks noChangeArrowheads="1"/>
                </p:cNvSpPr>
                <p:nvPr/>
              </p:nvSpPr>
              <p:spPr bwMode="auto">
                <a:xfrm>
                  <a:off x="3103" y="4736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5" name="Oval 171"/>
                <p:cNvSpPr>
                  <a:spLocks noChangeArrowheads="1"/>
                </p:cNvSpPr>
                <p:nvPr/>
              </p:nvSpPr>
              <p:spPr bwMode="auto">
                <a:xfrm>
                  <a:off x="3103" y="53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6" name="Oval 172"/>
                <p:cNvSpPr>
                  <a:spLocks noChangeArrowheads="1"/>
                </p:cNvSpPr>
                <p:nvPr/>
              </p:nvSpPr>
              <p:spPr bwMode="auto">
                <a:xfrm>
                  <a:off x="2775" y="5879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7" name="Oval 173"/>
                <p:cNvSpPr>
                  <a:spLocks noChangeArrowheads="1"/>
                </p:cNvSpPr>
                <p:nvPr/>
              </p:nvSpPr>
              <p:spPr bwMode="auto">
                <a:xfrm>
                  <a:off x="5137" y="53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8" name="Oval 174"/>
                <p:cNvSpPr>
                  <a:spLocks noChangeArrowheads="1"/>
                </p:cNvSpPr>
                <p:nvPr/>
              </p:nvSpPr>
              <p:spPr bwMode="auto">
                <a:xfrm>
                  <a:off x="5791" y="4966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9" name="Oval 175"/>
                <p:cNvSpPr>
                  <a:spLocks noChangeArrowheads="1"/>
                </p:cNvSpPr>
                <p:nvPr/>
              </p:nvSpPr>
              <p:spPr bwMode="auto">
                <a:xfrm>
                  <a:off x="5157" y="4736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0" name="Oval 176"/>
                <p:cNvSpPr>
                  <a:spLocks noChangeArrowheads="1"/>
                </p:cNvSpPr>
                <p:nvPr/>
              </p:nvSpPr>
              <p:spPr bwMode="auto">
                <a:xfrm>
                  <a:off x="5157" y="3941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1" name="Oval 177"/>
                <p:cNvSpPr>
                  <a:spLocks noChangeArrowheads="1"/>
                </p:cNvSpPr>
                <p:nvPr/>
              </p:nvSpPr>
              <p:spPr bwMode="auto">
                <a:xfrm>
                  <a:off x="5791" y="3658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2" name="Oval 178"/>
                <p:cNvSpPr>
                  <a:spLocks noChangeArrowheads="1"/>
                </p:cNvSpPr>
                <p:nvPr/>
              </p:nvSpPr>
              <p:spPr bwMode="auto">
                <a:xfrm>
                  <a:off x="5193" y="2524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3" name="Oval 179"/>
                <p:cNvSpPr>
                  <a:spLocks noChangeArrowheads="1"/>
                </p:cNvSpPr>
                <p:nvPr/>
              </p:nvSpPr>
              <p:spPr bwMode="auto">
                <a:xfrm>
                  <a:off x="4776" y="2524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4" name="Oval 180"/>
                <p:cNvSpPr>
                  <a:spLocks noChangeArrowheads="1"/>
                </p:cNvSpPr>
                <p:nvPr/>
              </p:nvSpPr>
              <p:spPr bwMode="auto">
                <a:xfrm>
                  <a:off x="5450" y="5879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1205" name="Text Box 181"/>
              <p:cNvSpPr txBox="1">
                <a:spLocks noChangeArrowheads="1"/>
              </p:cNvSpPr>
              <p:nvPr/>
            </p:nvSpPr>
            <p:spPr bwMode="auto">
              <a:xfrm>
                <a:off x="1148" y="1313"/>
                <a:ext cx="555" cy="18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18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19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17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06" name="AutoShape 182"/>
              <p:cNvCxnSpPr>
                <a:cxnSpLocks noChangeShapeType="1"/>
              </p:cNvCxnSpPr>
              <p:nvPr/>
            </p:nvCxnSpPr>
            <p:spPr bwMode="auto">
              <a:xfrm>
                <a:off x="1566" y="1553"/>
                <a:ext cx="1707" cy="8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07" name="AutoShape 183"/>
              <p:cNvCxnSpPr>
                <a:cxnSpLocks noChangeShapeType="1"/>
              </p:cNvCxnSpPr>
              <p:nvPr/>
            </p:nvCxnSpPr>
            <p:spPr bwMode="auto">
              <a:xfrm>
                <a:off x="1565" y="2093"/>
                <a:ext cx="1948" cy="5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08" name="AutoShape 184"/>
              <p:cNvCxnSpPr>
                <a:cxnSpLocks noChangeShapeType="1"/>
              </p:cNvCxnSpPr>
              <p:nvPr/>
            </p:nvCxnSpPr>
            <p:spPr bwMode="auto">
              <a:xfrm>
                <a:off x="1565" y="2333"/>
                <a:ext cx="1174" cy="5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09" name="AutoShape 185"/>
              <p:cNvCxnSpPr>
                <a:cxnSpLocks noChangeShapeType="1"/>
              </p:cNvCxnSpPr>
              <p:nvPr/>
            </p:nvCxnSpPr>
            <p:spPr bwMode="auto">
              <a:xfrm>
                <a:off x="1566" y="2591"/>
                <a:ext cx="1650" cy="148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0" name="AutoShape 186"/>
              <p:cNvCxnSpPr>
                <a:cxnSpLocks noChangeShapeType="1"/>
              </p:cNvCxnSpPr>
              <p:nvPr/>
            </p:nvCxnSpPr>
            <p:spPr bwMode="auto">
              <a:xfrm>
                <a:off x="1565" y="2890"/>
                <a:ext cx="284" cy="15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1" name="AutoShape 187"/>
              <p:cNvCxnSpPr>
                <a:cxnSpLocks noChangeShapeType="1"/>
              </p:cNvCxnSpPr>
              <p:nvPr/>
            </p:nvCxnSpPr>
            <p:spPr bwMode="auto">
              <a:xfrm>
                <a:off x="1566" y="2591"/>
                <a:ext cx="1672" cy="23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12" name="Text Box 188"/>
              <p:cNvSpPr txBox="1">
                <a:spLocks noChangeArrowheads="1"/>
              </p:cNvSpPr>
              <p:nvPr/>
            </p:nvSpPr>
            <p:spPr bwMode="auto">
              <a:xfrm>
                <a:off x="3036" y="1065"/>
                <a:ext cx="4199" cy="4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20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2   21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22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9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23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24   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25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13" name="AutoShape 189"/>
              <p:cNvCxnSpPr>
                <a:cxnSpLocks noChangeShapeType="1"/>
              </p:cNvCxnSpPr>
              <p:nvPr/>
            </p:nvCxnSpPr>
            <p:spPr bwMode="auto">
              <a:xfrm>
                <a:off x="3479" y="1403"/>
                <a:ext cx="340" cy="17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4" name="AutoShape 190"/>
              <p:cNvCxnSpPr>
                <a:cxnSpLocks noChangeShapeType="1"/>
              </p:cNvCxnSpPr>
              <p:nvPr/>
            </p:nvCxnSpPr>
            <p:spPr bwMode="auto">
              <a:xfrm>
                <a:off x="3762" y="1403"/>
                <a:ext cx="248" cy="20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5" name="AutoShape 191"/>
              <p:cNvCxnSpPr>
                <a:cxnSpLocks noChangeShapeType="1"/>
              </p:cNvCxnSpPr>
              <p:nvPr/>
            </p:nvCxnSpPr>
            <p:spPr bwMode="auto">
              <a:xfrm>
                <a:off x="4075" y="1403"/>
                <a:ext cx="170" cy="76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6" name="AutoShape 192"/>
              <p:cNvCxnSpPr>
                <a:cxnSpLocks noChangeShapeType="1"/>
              </p:cNvCxnSpPr>
              <p:nvPr/>
            </p:nvCxnSpPr>
            <p:spPr bwMode="auto">
              <a:xfrm>
                <a:off x="4387" y="1403"/>
                <a:ext cx="83" cy="20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7" name="AutoShape 193"/>
              <p:cNvCxnSpPr>
                <a:cxnSpLocks noChangeShapeType="1"/>
              </p:cNvCxnSpPr>
              <p:nvPr/>
            </p:nvCxnSpPr>
            <p:spPr bwMode="auto">
              <a:xfrm flipH="1">
                <a:off x="4670" y="1403"/>
                <a:ext cx="106" cy="17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8" name="AutoShape 194"/>
              <p:cNvCxnSpPr>
                <a:cxnSpLocks noChangeShapeType="1"/>
              </p:cNvCxnSpPr>
              <p:nvPr/>
            </p:nvCxnSpPr>
            <p:spPr bwMode="auto">
              <a:xfrm flipH="1">
                <a:off x="4924" y="1403"/>
                <a:ext cx="269" cy="12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9" name="AutoShape 195"/>
              <p:cNvCxnSpPr>
                <a:cxnSpLocks noChangeShapeType="1"/>
              </p:cNvCxnSpPr>
              <p:nvPr/>
            </p:nvCxnSpPr>
            <p:spPr bwMode="auto">
              <a:xfrm flipH="1">
                <a:off x="5307" y="1403"/>
                <a:ext cx="304" cy="12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0" name="AutoShape 196"/>
              <p:cNvCxnSpPr>
                <a:cxnSpLocks noChangeShapeType="1"/>
              </p:cNvCxnSpPr>
              <p:nvPr/>
            </p:nvCxnSpPr>
            <p:spPr bwMode="auto">
              <a:xfrm flipH="1">
                <a:off x="5656" y="1403"/>
                <a:ext cx="418" cy="15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1" name="AutoShape 197"/>
              <p:cNvCxnSpPr>
                <a:cxnSpLocks noChangeShapeType="1"/>
              </p:cNvCxnSpPr>
              <p:nvPr/>
            </p:nvCxnSpPr>
            <p:spPr bwMode="auto">
              <a:xfrm flipH="1">
                <a:off x="5307" y="1403"/>
                <a:ext cx="1429" cy="26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2" name="AutoShape 198"/>
              <p:cNvCxnSpPr>
                <a:cxnSpLocks noChangeShapeType="1"/>
              </p:cNvCxnSpPr>
              <p:nvPr/>
            </p:nvCxnSpPr>
            <p:spPr bwMode="auto">
              <a:xfrm flipH="1">
                <a:off x="5307" y="1403"/>
                <a:ext cx="1429" cy="3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23" name="Text Box 199"/>
              <p:cNvSpPr txBox="1">
                <a:spLocks noChangeArrowheads="1"/>
              </p:cNvSpPr>
              <p:nvPr/>
            </p:nvSpPr>
            <p:spPr bwMode="auto">
              <a:xfrm>
                <a:off x="6866" y="1634"/>
                <a:ext cx="562" cy="15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26</a:t>
                </a: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lang="en-US" sz="1100" b="1" dirty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24" name="AutoShape 200"/>
              <p:cNvCxnSpPr>
                <a:cxnSpLocks noChangeShapeType="1"/>
              </p:cNvCxnSpPr>
              <p:nvPr/>
            </p:nvCxnSpPr>
            <p:spPr bwMode="auto">
              <a:xfrm flipH="1">
                <a:off x="5933" y="1853"/>
                <a:ext cx="1027" cy="19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5" name="AutoShape 201"/>
              <p:cNvCxnSpPr>
                <a:cxnSpLocks noChangeShapeType="1"/>
              </p:cNvCxnSpPr>
              <p:nvPr/>
            </p:nvCxnSpPr>
            <p:spPr bwMode="auto">
              <a:xfrm flipH="1">
                <a:off x="5836" y="2410"/>
                <a:ext cx="1124" cy="20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6" name="AutoShape 202"/>
              <p:cNvCxnSpPr>
                <a:cxnSpLocks noChangeShapeType="1"/>
              </p:cNvCxnSpPr>
              <p:nvPr/>
            </p:nvCxnSpPr>
            <p:spPr bwMode="auto">
              <a:xfrm flipH="1">
                <a:off x="5933" y="2961"/>
                <a:ext cx="1125" cy="21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27" name="Text Box 203"/>
              <p:cNvSpPr txBox="1">
                <a:spLocks noChangeArrowheads="1"/>
              </p:cNvSpPr>
              <p:nvPr/>
            </p:nvSpPr>
            <p:spPr bwMode="auto">
              <a:xfrm>
                <a:off x="6866" y="5965"/>
                <a:ext cx="562" cy="23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13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14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28" name="AutoShape 204"/>
              <p:cNvCxnSpPr>
                <a:cxnSpLocks noChangeShapeType="1"/>
              </p:cNvCxnSpPr>
              <p:nvPr/>
            </p:nvCxnSpPr>
            <p:spPr bwMode="auto">
              <a:xfrm>
                <a:off x="5270" y="5482"/>
                <a:ext cx="1690" cy="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9" name="AutoShape 205"/>
              <p:cNvCxnSpPr>
                <a:cxnSpLocks noChangeShapeType="1"/>
              </p:cNvCxnSpPr>
              <p:nvPr/>
            </p:nvCxnSpPr>
            <p:spPr bwMode="auto">
              <a:xfrm>
                <a:off x="5611" y="6022"/>
                <a:ext cx="1349" cy="6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0" name="AutoShape 206"/>
              <p:cNvCxnSpPr>
                <a:cxnSpLocks noChangeShapeType="1"/>
              </p:cNvCxnSpPr>
              <p:nvPr/>
            </p:nvCxnSpPr>
            <p:spPr bwMode="auto">
              <a:xfrm>
                <a:off x="4924" y="6162"/>
                <a:ext cx="2036" cy="9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31" name="Text Box 207"/>
              <p:cNvSpPr txBox="1">
                <a:spLocks noChangeArrowheads="1"/>
              </p:cNvSpPr>
              <p:nvPr/>
            </p:nvSpPr>
            <p:spPr bwMode="auto">
              <a:xfrm>
                <a:off x="1215" y="7500"/>
                <a:ext cx="5423" cy="50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11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28   4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16        5                 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12   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27      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32" name="AutoShape 208"/>
              <p:cNvCxnSpPr>
                <a:cxnSpLocks noChangeShapeType="1"/>
              </p:cNvCxnSpPr>
              <p:nvPr/>
            </p:nvCxnSpPr>
            <p:spPr bwMode="auto">
              <a:xfrm flipV="1">
                <a:off x="1443" y="5413"/>
                <a:ext cx="1730" cy="21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3" name="AutoShape 209"/>
              <p:cNvCxnSpPr>
                <a:cxnSpLocks noChangeShapeType="1"/>
              </p:cNvCxnSpPr>
              <p:nvPr/>
            </p:nvCxnSpPr>
            <p:spPr bwMode="auto">
              <a:xfrm flipV="1">
                <a:off x="1890" y="6022"/>
                <a:ext cx="993" cy="15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4" name="AutoShape 210"/>
              <p:cNvCxnSpPr>
                <a:cxnSpLocks noChangeShapeType="1"/>
              </p:cNvCxnSpPr>
              <p:nvPr/>
            </p:nvCxnSpPr>
            <p:spPr bwMode="auto">
              <a:xfrm flipV="1">
                <a:off x="2190" y="5413"/>
                <a:ext cx="1743" cy="21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5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3135" y="5482"/>
                <a:ext cx="1393" cy="21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6" name="AutoShape 212"/>
              <p:cNvCxnSpPr>
                <a:cxnSpLocks noChangeShapeType="1"/>
              </p:cNvCxnSpPr>
              <p:nvPr/>
            </p:nvCxnSpPr>
            <p:spPr bwMode="auto">
              <a:xfrm flipH="1" flipV="1">
                <a:off x="4245" y="6562"/>
                <a:ext cx="225" cy="10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7" name="AutoShape 213"/>
              <p:cNvCxnSpPr>
                <a:cxnSpLocks noChangeShapeType="1"/>
              </p:cNvCxnSpPr>
              <p:nvPr/>
            </p:nvCxnSpPr>
            <p:spPr bwMode="auto">
              <a:xfrm flipH="1" flipV="1">
                <a:off x="3819" y="5842"/>
                <a:ext cx="1374" cy="16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8" name="AutoShape 214"/>
              <p:cNvCxnSpPr>
                <a:cxnSpLocks noChangeShapeType="1"/>
              </p:cNvCxnSpPr>
              <p:nvPr/>
            </p:nvCxnSpPr>
            <p:spPr bwMode="auto">
              <a:xfrm flipH="1" flipV="1">
                <a:off x="4670" y="5842"/>
                <a:ext cx="523" cy="16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239" name="AutoShape 215"/>
            <p:cNvCxnSpPr>
              <a:cxnSpLocks noChangeShapeType="1"/>
            </p:cNvCxnSpPr>
            <p:nvPr/>
          </p:nvCxnSpPr>
          <p:spPr bwMode="auto">
            <a:xfrm flipH="1">
              <a:off x="2698" y="6162"/>
              <a:ext cx="952" cy="1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20" name="Прямоугольник 219"/>
          <p:cNvSpPr/>
          <p:nvPr/>
        </p:nvSpPr>
        <p:spPr>
          <a:xfrm>
            <a:off x="5572132" y="642918"/>
            <a:ext cx="3357586" cy="20313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Позиции: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1-16: штатные вертикальные экспериментальные каналы (ВЭК)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rPr>
              <a:t>17, 18,21,24,26: горизонтальные экспериментальные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rPr>
              <a:t>каналы (ГЭК)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19,25: дополнительные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экспериментальные каналы (ДЭК)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20,22,27,28: местоположение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безканальных сборок (БКС)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221" name="AutoShape 42" descr="Широкий диагональный 2"/>
          <p:cNvSpPr>
            <a:spLocks noChangeArrowheads="1"/>
          </p:cNvSpPr>
          <p:nvPr/>
        </p:nvSpPr>
        <p:spPr bwMode="auto">
          <a:xfrm>
            <a:off x="285720" y="6429396"/>
            <a:ext cx="222129" cy="212722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2" name="AutoShape 86" descr="Светлый диагональный 2"/>
          <p:cNvSpPr>
            <a:spLocks noChangeArrowheads="1"/>
          </p:cNvSpPr>
          <p:nvPr/>
        </p:nvSpPr>
        <p:spPr bwMode="auto">
          <a:xfrm>
            <a:off x="1857356" y="6429396"/>
            <a:ext cx="1332774" cy="1353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3" name="TextBox 222"/>
          <p:cNvSpPr txBox="1"/>
          <p:nvPr/>
        </p:nvSpPr>
        <p:spPr>
          <a:xfrm>
            <a:off x="642910" y="6429396"/>
            <a:ext cx="613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ТВС</a:t>
            </a:r>
            <a:endParaRPr lang="ru-RU" sz="1200" b="1" dirty="0"/>
          </a:p>
        </p:txBody>
      </p:sp>
      <p:sp>
        <p:nvSpPr>
          <p:cNvPr id="224" name="TextBox 223"/>
          <p:cNvSpPr txBox="1"/>
          <p:nvPr/>
        </p:nvSpPr>
        <p:spPr>
          <a:xfrm>
            <a:off x="3428992" y="6357958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Блок отражателя</a:t>
            </a:r>
            <a:endParaRPr lang="ru-RU" sz="1200" b="1" dirty="0"/>
          </a:p>
        </p:txBody>
      </p:sp>
      <p:sp>
        <p:nvSpPr>
          <p:cNvPr id="225" name="TextBox 224"/>
          <p:cNvSpPr txBox="1"/>
          <p:nvPr/>
        </p:nvSpPr>
        <p:spPr>
          <a:xfrm>
            <a:off x="642910" y="500042"/>
            <a:ext cx="450738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Картограмма активной зоны реактора СМ-2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500694" y="2786058"/>
            <a:ext cx="3500462" cy="41857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каналы с автономным охлаждением имеют выход через крышку реактора в реакторный зал, через промежуточное надреакторное помещение,  отделенное от зала бетонной защитой с отверстиями под пробки. Каналы в верхней части имеют герметичное уплотнение, позволяющее автономно    извлекать устройства из каналов с помощью дистанционно-управляемого крана. Сборки могут быть помещены на выдержку в хранилище с водой  или могут перебираться в защитной камере. Время перегрузки занимает от  20 до 40 минут. Защита реакторного зала позволяет производить перегрузки в процессе работы реактора при активности на сборках до 10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кюри.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проведении внутриреакторных испытаний  СМ-2 обладает следующими преимуществами: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I) интенсивные потоки нейтронного и гамма-излучения с различным спектральным составом;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высокие тепловыделения от гамма-излучения, что позволяет проводить испытания на конструкционных материалах без подогрева.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715142" y="-71461"/>
            <a:ext cx="1285881" cy="314327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нейтронных потоков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штатным каналам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сборкам реактора СМ-2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Рисунок 7"/>
          <p:cNvGraphicFramePr>
            <a:graphicFrameLocks noGrp="1"/>
          </p:cNvGraphicFramePr>
          <p:nvPr>
            <p:ph type="pic" idx="1"/>
          </p:nvPr>
        </p:nvGraphicFramePr>
        <p:xfrm>
          <a:off x="285721" y="642920"/>
          <a:ext cx="4929222" cy="56435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68879"/>
                <a:gridCol w="2252462"/>
                <a:gridCol w="1307881"/>
              </a:tblGrid>
              <a:tr h="537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№ канала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или сборки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Плотность потока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нейтронов 1/см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Заполнение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канала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7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 (центр)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(периферия)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3,7*10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4,1*10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3,1*10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2,3*10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3,7*10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3,7*10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3,7*10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6,5*10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4,6*10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4,6*10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4,6*10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3,8*10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1,3*10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1,1*10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3,7*10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8,4*10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5,3*10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БКС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2,4*10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ДЭК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1,8*10</a:t>
                      </a:r>
                      <a:r>
                        <a:rPr lang="ru-RU" sz="12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643570" y="2214554"/>
            <a:ext cx="3357586" cy="42862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поток  тепловых нейтронов измерялся при стационарной мощности реактора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50 МВт.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 центральном канале измерения потока нейтронов проводились на его периферии и в центре.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-заполнение канала влияет на значение нейтронного потока и определяет температурный режим облучательного устройства, помещенного в экспериментальный канал.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-БКС- Без канальная сборка-устройство (объём), заполненное теплоносителем, в которое  может устанавливаться экспериментальный канал.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ДЭК- Дополнительный (но не штатный), экспериментальный канал.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8596" y="1142984"/>
            <a:ext cx="4929222" cy="5429288"/>
            <a:chOff x="1148" y="1065"/>
            <a:chExt cx="6280" cy="722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48" y="1065"/>
              <a:ext cx="6280" cy="7223"/>
              <a:chOff x="1148" y="1065"/>
              <a:chExt cx="6280" cy="722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443" y="1634"/>
                <a:ext cx="5669" cy="5669"/>
                <a:chOff x="1443" y="1634"/>
                <a:chExt cx="5669" cy="5669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1443" y="1634"/>
                  <a:ext cx="5669" cy="5669"/>
                  <a:chOff x="1516" y="1079"/>
                  <a:chExt cx="5669" cy="5669"/>
                </a:xfrm>
              </p:grpSpPr>
              <p:grpSp>
                <p:nvGrpSpPr>
                  <p:cNvPr id="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516" y="1079"/>
                    <a:ext cx="5669" cy="5669"/>
                    <a:chOff x="1502" y="1144"/>
                    <a:chExt cx="5669" cy="5669"/>
                  </a:xfrm>
                </p:grpSpPr>
                <p:grpSp>
                  <p:nvGrpSpPr>
                    <p:cNvPr id="7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2" y="1144"/>
                      <a:ext cx="5669" cy="5669"/>
                      <a:chOff x="1502" y="1144"/>
                      <a:chExt cx="5669" cy="5669"/>
                    </a:xfrm>
                  </p:grpSpPr>
                  <p:grpSp>
                    <p:nvGrpSpPr>
                      <p:cNvPr id="8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2" y="1144"/>
                        <a:ext cx="5669" cy="5669"/>
                        <a:chOff x="1502" y="1144"/>
                        <a:chExt cx="5669" cy="5669"/>
                      </a:xfrm>
                    </p:grpSpPr>
                    <p:grpSp>
                      <p:nvGrpSpPr>
                        <p:cNvPr id="9" name="Group 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02" y="1144"/>
                          <a:ext cx="5669" cy="5669"/>
                          <a:chOff x="1502" y="1144"/>
                          <a:chExt cx="5669" cy="5669"/>
                        </a:xfrm>
                      </p:grpSpPr>
                      <p:grpSp>
                        <p:nvGrpSpPr>
                          <p:cNvPr id="10" name="Group 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502" y="1144"/>
                            <a:ext cx="5669" cy="5669"/>
                            <a:chOff x="1502" y="1084"/>
                            <a:chExt cx="5669" cy="5669"/>
                          </a:xfrm>
                        </p:grpSpPr>
                        <p:sp>
                          <p:nvSpPr>
                            <p:cNvPr id="1036" name="Oval 12" descr="Широкий диагональный 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02" y="1084"/>
                              <a:ext cx="5669" cy="5669"/>
                            </a:xfrm>
                            <a:prstGeom prst="ellipse">
                              <a:avLst/>
                            </a:prstGeom>
                            <a:pattFill prst="wdDnDiag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037" name="Oval 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624" y="1195"/>
                              <a:ext cx="5443" cy="544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11" name="Group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55" y="3114"/>
                            <a:ext cx="1698" cy="1698"/>
                            <a:chOff x="3177" y="7818"/>
                            <a:chExt cx="1698" cy="1698"/>
                          </a:xfrm>
                        </p:grpSpPr>
                        <p:grpSp>
                          <p:nvGrpSpPr>
                            <p:cNvPr id="12" name="Group 1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77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40" name="AutoShape 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1" name="AutoShape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2" name="AutoShape 1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3" name="AutoShap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4" name="AutoShape 2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5" name="AutoShape 2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3" name="Group 2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60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47" name="AutoShape 2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8" name="AutoShape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49" name="AutoShape 2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0" name="AutoShape 2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1" name="AutoShape 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2" name="AutoShape 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4" name="Group 2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743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54" name="AutoShape 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5" name="AutoShape 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6" name="AutoShape 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7" name="AutoShape 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8" name="AutoShape 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59" name="AutoShape 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5" name="Group 3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026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61" name="AutoShape 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2" name="AutoShape 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3" name="AutoShape 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4" name="AutoShape 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5" name="AutoShape 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6" name="AutoShape 42" descr="Широкий диагональный 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solidFill>
                                <a:srgbClr val="FFFF00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6" name="Group 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09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68" name="AutoShape 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69" name="AutoShape 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0" name="AutoShape 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1" name="AutoShape 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2" name="AutoShape 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3" name="AutoShape 4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grpSp>
                          <p:nvGrpSpPr>
                            <p:cNvPr id="17" name="Group 5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92" y="7818"/>
                              <a:ext cx="283" cy="1698"/>
                              <a:chOff x="1502" y="8101"/>
                              <a:chExt cx="283" cy="1698"/>
                            </a:xfrm>
                          </p:grpSpPr>
                          <p:sp>
                            <p:nvSpPr>
                              <p:cNvPr id="1075" name="AutoShape 5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101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6" name="AutoShape 5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384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7" name="AutoShape 5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667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8" name="AutoShape 5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8950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79" name="AutoShape 5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233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1080" name="AutoShape 5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02" y="9516"/>
                                <a:ext cx="283" cy="283"/>
                              </a:xfrm>
                              <a:prstGeom prst="bevel">
                                <a:avLst>
                                  <a:gd name="adj" fmla="val 12500"/>
                                </a:avLst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18" name="Group 5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796" y="3153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082" name="AutoShape 5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3" name="AutoShape 5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4" name="AutoShape 6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5" name="AutoShape 6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6" name="AutoShape 6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7" name="AutoShape 6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8" name="AutoShape 6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9" name="AutoShape 6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0" name="AutoShape 6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9" name="Group 6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5136" y="3153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092" name="AutoShape 6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3" name="AutoShape 6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4" name="AutoShape 7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5" name="AutoShape 7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6" name="AutoShape 7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7" name="AutoShape 7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8" name="AutoShape 7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9" name="AutoShape 7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0" name="AutoShape 7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20" name="Group 7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55" y="4812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102" name="AutoShape 7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3" name="AutoShape 7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4" name="AutoShape 8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5" name="AutoShape 8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6" name="AutoShape 8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7" name="AutoShape 8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8" name="AutoShape 8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9" name="AutoShape 8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0" name="AutoShape 8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solidFill>
                            <a:schemeClr val="accent4">
                              <a:lumMod val="75000"/>
                            </a:schemeClr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21" name="Group 8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77" y="1494"/>
                          <a:ext cx="1698" cy="1620"/>
                          <a:chOff x="3455" y="4812"/>
                          <a:chExt cx="1698" cy="1620"/>
                        </a:xfrm>
                      </p:grpSpPr>
                      <p:sp>
                        <p:nvSpPr>
                          <p:cNvPr id="1112" name="AutoShape 8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8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3" name="AutoShape 8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1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4" name="AutoShape 9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3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5" name="AutoShape 9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53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6" name="AutoShape 9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71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7" name="AutoShape 9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07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8" name="AutoShape 9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58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9" name="AutoShape 9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499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0" name="AutoShape 9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5" y="6252"/>
                            <a:ext cx="1698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22" name="Group 9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175" y="4812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22" name="AutoShape 9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3" name="AutoShape 9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4" name="AutoShape 10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5" name="AutoShape 10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6" name="AutoShape 10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7" name="AutoShape 10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23" name="Group 10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97" y="2033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29" name="AutoShape 10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0" name="AutoShape 10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1" name="AutoShape 107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2" name="AutoShape 108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3" name="AutoShape 10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4" name="AutoShape 11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24" name="Group 1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149" y="2033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36" name="AutoShape 11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7" name="AutoShape 11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8" name="AutoShape 11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9" name="AutoShape 115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0" name="AutoShape 116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1" name="AutoShape 117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25" name="Group 1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5" y="4811"/>
                          <a:ext cx="1080" cy="1080"/>
                          <a:chOff x="2454" y="7418"/>
                          <a:chExt cx="1080" cy="1080"/>
                        </a:xfrm>
                      </p:grpSpPr>
                      <p:sp>
                        <p:nvSpPr>
                          <p:cNvPr id="1143" name="AutoShape 119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0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4" name="AutoShape 120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36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5" name="AutoShape 121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54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6" name="AutoShape 122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72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7" name="AutoShape 123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90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8" name="AutoShape 124" descr="Светлый диагональный 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6200000">
                            <a:off x="2184" y="7868"/>
                            <a:ext cx="1080" cy="180"/>
                          </a:xfrm>
                          <a:prstGeom prst="bevel">
                            <a:avLst>
                              <a:gd name="adj" fmla="val 12500"/>
                            </a:avLst>
                          </a:prstGeom>
                          <a:pattFill prst="ltUpDiag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</p:grpSp>
                  <p:sp>
                    <p:nvSpPr>
                      <p:cNvPr id="1149" name="Rectangle 1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02" y="3872"/>
                        <a:ext cx="1953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0" name="Rectangle 1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75" y="3872"/>
                        <a:ext cx="1996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1" name="Rectangle 127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3323" y="2031"/>
                        <a:ext cx="1953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2" name="Rectangle 128"/>
                      <p:cNvSpPr>
                        <a:spLocks noChangeArrowheads="1"/>
                      </p:cNvSpPr>
                      <p:nvPr/>
                    </p:nvSpPr>
                    <p:spPr bwMode="auto">
                      <a:xfrm rot="8083633">
                        <a:off x="4975" y="2410"/>
                        <a:ext cx="1570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153" name="Rectangle 129"/>
                      <p:cNvSpPr>
                        <a:spLocks noChangeArrowheads="1"/>
                      </p:cNvSpPr>
                      <p:nvPr/>
                    </p:nvSpPr>
                    <p:spPr bwMode="auto">
                      <a:xfrm rot="13560872">
                        <a:off x="2103" y="2410"/>
                        <a:ext cx="1570" cy="18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sp>
                  <p:nvSpPr>
                    <p:cNvPr id="1154" name="Oval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69" y="3734"/>
                      <a:ext cx="553" cy="53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5" name="Oval 13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021" y="2871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6" name="Oval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70" y="2172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7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2" y="2504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8" name="Oval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25" y="2172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59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4" y="2504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60" name="Oval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4" y="2871"/>
                      <a:ext cx="113" cy="113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161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3346" y="1855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2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345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3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425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4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481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5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2956" y="5405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6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4083" y="485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7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4488" y="485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8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916" y="517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69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698" y="517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0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3723" y="557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1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884" y="557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2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269" y="6007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3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5380" y="2036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4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5946" y="452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5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5946" y="3156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6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5230" y="345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7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5230" y="4298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8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5405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179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5230" y="4814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1180" name="Oval 156"/>
                <p:cNvSpPr>
                  <a:spLocks noChangeArrowheads="1"/>
                </p:cNvSpPr>
                <p:nvPr/>
              </p:nvSpPr>
              <p:spPr bwMode="auto">
                <a:xfrm>
                  <a:off x="3819" y="5322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81" name="Oval 157"/>
                <p:cNvSpPr>
                  <a:spLocks noChangeArrowheads="1"/>
                </p:cNvSpPr>
                <p:nvPr/>
              </p:nvSpPr>
              <p:spPr bwMode="auto">
                <a:xfrm>
                  <a:off x="3670" y="5682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2" name="Oval 158"/>
                <p:cNvSpPr>
                  <a:spLocks noChangeArrowheads="1"/>
                </p:cNvSpPr>
                <p:nvPr/>
              </p:nvSpPr>
              <p:spPr bwMode="auto">
                <a:xfrm>
                  <a:off x="4075" y="6402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3" name="Oval 159"/>
                <p:cNvSpPr>
                  <a:spLocks noChangeArrowheads="1"/>
                </p:cNvSpPr>
                <p:nvPr/>
              </p:nvSpPr>
              <p:spPr bwMode="auto">
                <a:xfrm>
                  <a:off x="4776" y="60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4" name="Oval 160"/>
                <p:cNvSpPr>
                  <a:spLocks noChangeArrowheads="1"/>
                </p:cNvSpPr>
                <p:nvPr/>
              </p:nvSpPr>
              <p:spPr bwMode="auto">
                <a:xfrm>
                  <a:off x="3479" y="6022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5" name="Oval 161"/>
                <p:cNvSpPr>
                  <a:spLocks noChangeArrowheads="1"/>
                </p:cNvSpPr>
                <p:nvPr/>
              </p:nvSpPr>
              <p:spPr bwMode="auto">
                <a:xfrm>
                  <a:off x="4563" y="5653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6" name="Oval 162"/>
                <p:cNvSpPr>
                  <a:spLocks noChangeArrowheads="1"/>
                </p:cNvSpPr>
                <p:nvPr/>
              </p:nvSpPr>
              <p:spPr bwMode="auto">
                <a:xfrm>
                  <a:off x="4387" y="5313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7" name="Oval 163"/>
                <p:cNvSpPr>
                  <a:spLocks noChangeArrowheads="1"/>
                </p:cNvSpPr>
                <p:nvPr/>
              </p:nvSpPr>
              <p:spPr bwMode="auto">
                <a:xfrm>
                  <a:off x="4563" y="2961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8" name="Oval 164"/>
                <p:cNvSpPr>
                  <a:spLocks noChangeArrowheads="1"/>
                </p:cNvSpPr>
                <p:nvPr/>
              </p:nvSpPr>
              <p:spPr bwMode="auto">
                <a:xfrm>
                  <a:off x="4342" y="3304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89" name="Oval 165"/>
                <p:cNvSpPr>
                  <a:spLocks noChangeArrowheads="1"/>
                </p:cNvSpPr>
                <p:nvPr/>
              </p:nvSpPr>
              <p:spPr bwMode="auto">
                <a:xfrm>
                  <a:off x="3868" y="3304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0" name="Oval 166"/>
                <p:cNvSpPr>
                  <a:spLocks noChangeArrowheads="1"/>
                </p:cNvSpPr>
                <p:nvPr/>
              </p:nvSpPr>
              <p:spPr bwMode="auto">
                <a:xfrm>
                  <a:off x="3650" y="2961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1" name="Oval 167"/>
                <p:cNvSpPr>
                  <a:spLocks noChangeArrowheads="1"/>
                </p:cNvSpPr>
                <p:nvPr/>
              </p:nvSpPr>
              <p:spPr bwMode="auto">
                <a:xfrm>
                  <a:off x="3418" y="2524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2" name="Oval 168"/>
                <p:cNvSpPr>
                  <a:spLocks noChangeArrowheads="1"/>
                </p:cNvSpPr>
                <p:nvPr/>
              </p:nvSpPr>
              <p:spPr bwMode="auto">
                <a:xfrm>
                  <a:off x="3135" y="2241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3" name="Oval 169"/>
                <p:cNvSpPr>
                  <a:spLocks noChangeArrowheads="1"/>
                </p:cNvSpPr>
                <p:nvPr/>
              </p:nvSpPr>
              <p:spPr bwMode="auto">
                <a:xfrm>
                  <a:off x="3080" y="3941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4" name="Oval 170"/>
                <p:cNvSpPr>
                  <a:spLocks noChangeArrowheads="1"/>
                </p:cNvSpPr>
                <p:nvPr/>
              </p:nvSpPr>
              <p:spPr bwMode="auto">
                <a:xfrm>
                  <a:off x="3103" y="4736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5" name="Oval 171"/>
                <p:cNvSpPr>
                  <a:spLocks noChangeArrowheads="1"/>
                </p:cNvSpPr>
                <p:nvPr/>
              </p:nvSpPr>
              <p:spPr bwMode="auto">
                <a:xfrm>
                  <a:off x="3103" y="5322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6" name="Oval 172"/>
                <p:cNvSpPr>
                  <a:spLocks noChangeArrowheads="1"/>
                </p:cNvSpPr>
                <p:nvPr/>
              </p:nvSpPr>
              <p:spPr bwMode="auto">
                <a:xfrm>
                  <a:off x="2775" y="5879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7" name="Oval 173"/>
                <p:cNvSpPr>
                  <a:spLocks noChangeArrowheads="1"/>
                </p:cNvSpPr>
                <p:nvPr/>
              </p:nvSpPr>
              <p:spPr bwMode="auto">
                <a:xfrm>
                  <a:off x="5137" y="5322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8" name="Oval 174"/>
                <p:cNvSpPr>
                  <a:spLocks noChangeArrowheads="1"/>
                </p:cNvSpPr>
                <p:nvPr/>
              </p:nvSpPr>
              <p:spPr bwMode="auto">
                <a:xfrm>
                  <a:off x="5791" y="4966"/>
                  <a:ext cx="283" cy="28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99" name="Oval 175"/>
                <p:cNvSpPr>
                  <a:spLocks noChangeArrowheads="1"/>
                </p:cNvSpPr>
                <p:nvPr/>
              </p:nvSpPr>
              <p:spPr bwMode="auto">
                <a:xfrm>
                  <a:off x="5157" y="4736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0" name="Oval 176"/>
                <p:cNvSpPr>
                  <a:spLocks noChangeArrowheads="1"/>
                </p:cNvSpPr>
                <p:nvPr/>
              </p:nvSpPr>
              <p:spPr bwMode="auto">
                <a:xfrm>
                  <a:off x="5157" y="3941"/>
                  <a:ext cx="283" cy="28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1" name="Oval 177"/>
                <p:cNvSpPr>
                  <a:spLocks noChangeArrowheads="1"/>
                </p:cNvSpPr>
                <p:nvPr/>
              </p:nvSpPr>
              <p:spPr bwMode="auto">
                <a:xfrm>
                  <a:off x="5791" y="3658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2" name="Oval 178"/>
                <p:cNvSpPr>
                  <a:spLocks noChangeArrowheads="1"/>
                </p:cNvSpPr>
                <p:nvPr/>
              </p:nvSpPr>
              <p:spPr bwMode="auto">
                <a:xfrm>
                  <a:off x="5193" y="2524"/>
                  <a:ext cx="283" cy="283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3" name="Oval 179"/>
                <p:cNvSpPr>
                  <a:spLocks noChangeArrowheads="1"/>
                </p:cNvSpPr>
                <p:nvPr/>
              </p:nvSpPr>
              <p:spPr bwMode="auto">
                <a:xfrm>
                  <a:off x="4776" y="2524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204" name="Oval 180"/>
                <p:cNvSpPr>
                  <a:spLocks noChangeArrowheads="1"/>
                </p:cNvSpPr>
                <p:nvPr/>
              </p:nvSpPr>
              <p:spPr bwMode="auto">
                <a:xfrm>
                  <a:off x="5450" y="5879"/>
                  <a:ext cx="283" cy="2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1205" name="Text Box 181"/>
              <p:cNvSpPr txBox="1">
                <a:spLocks noChangeArrowheads="1"/>
              </p:cNvSpPr>
              <p:nvPr/>
            </p:nvSpPr>
            <p:spPr bwMode="auto">
              <a:xfrm>
                <a:off x="1148" y="1313"/>
                <a:ext cx="555" cy="18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18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19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17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06" name="AutoShape 182"/>
              <p:cNvCxnSpPr>
                <a:cxnSpLocks noChangeShapeType="1"/>
              </p:cNvCxnSpPr>
              <p:nvPr/>
            </p:nvCxnSpPr>
            <p:spPr bwMode="auto">
              <a:xfrm>
                <a:off x="1566" y="1553"/>
                <a:ext cx="1707" cy="8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07" name="AutoShape 183"/>
              <p:cNvCxnSpPr>
                <a:cxnSpLocks noChangeShapeType="1"/>
              </p:cNvCxnSpPr>
              <p:nvPr/>
            </p:nvCxnSpPr>
            <p:spPr bwMode="auto">
              <a:xfrm>
                <a:off x="1565" y="2093"/>
                <a:ext cx="1948" cy="5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08" name="AutoShape 184"/>
              <p:cNvCxnSpPr>
                <a:cxnSpLocks noChangeShapeType="1"/>
              </p:cNvCxnSpPr>
              <p:nvPr/>
            </p:nvCxnSpPr>
            <p:spPr bwMode="auto">
              <a:xfrm>
                <a:off x="1565" y="2333"/>
                <a:ext cx="1174" cy="5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09" name="AutoShape 185"/>
              <p:cNvCxnSpPr>
                <a:cxnSpLocks noChangeShapeType="1"/>
              </p:cNvCxnSpPr>
              <p:nvPr/>
            </p:nvCxnSpPr>
            <p:spPr bwMode="auto">
              <a:xfrm>
                <a:off x="1566" y="2591"/>
                <a:ext cx="1650" cy="148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0" name="AutoShape 186"/>
              <p:cNvCxnSpPr>
                <a:cxnSpLocks noChangeShapeType="1"/>
              </p:cNvCxnSpPr>
              <p:nvPr/>
            </p:nvCxnSpPr>
            <p:spPr bwMode="auto">
              <a:xfrm>
                <a:off x="1565" y="2890"/>
                <a:ext cx="284" cy="15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1" name="AutoShape 187"/>
              <p:cNvCxnSpPr>
                <a:cxnSpLocks noChangeShapeType="1"/>
              </p:cNvCxnSpPr>
              <p:nvPr/>
            </p:nvCxnSpPr>
            <p:spPr bwMode="auto">
              <a:xfrm>
                <a:off x="1566" y="2591"/>
                <a:ext cx="1672" cy="23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12" name="Text Box 188"/>
              <p:cNvSpPr txBox="1">
                <a:spLocks noChangeArrowheads="1"/>
              </p:cNvSpPr>
              <p:nvPr/>
            </p:nvSpPr>
            <p:spPr bwMode="auto">
              <a:xfrm>
                <a:off x="3036" y="1065"/>
                <a:ext cx="4199" cy="4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20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2   21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22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9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23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24   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25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13" name="AutoShape 189"/>
              <p:cNvCxnSpPr>
                <a:cxnSpLocks noChangeShapeType="1"/>
              </p:cNvCxnSpPr>
              <p:nvPr/>
            </p:nvCxnSpPr>
            <p:spPr bwMode="auto">
              <a:xfrm>
                <a:off x="3479" y="1403"/>
                <a:ext cx="340" cy="17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4" name="AutoShape 190"/>
              <p:cNvCxnSpPr>
                <a:cxnSpLocks noChangeShapeType="1"/>
              </p:cNvCxnSpPr>
              <p:nvPr/>
            </p:nvCxnSpPr>
            <p:spPr bwMode="auto">
              <a:xfrm>
                <a:off x="3762" y="1403"/>
                <a:ext cx="248" cy="20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5" name="AutoShape 191"/>
              <p:cNvCxnSpPr>
                <a:cxnSpLocks noChangeShapeType="1"/>
              </p:cNvCxnSpPr>
              <p:nvPr/>
            </p:nvCxnSpPr>
            <p:spPr bwMode="auto">
              <a:xfrm>
                <a:off x="4075" y="1403"/>
                <a:ext cx="170" cy="76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6" name="AutoShape 192"/>
              <p:cNvCxnSpPr>
                <a:cxnSpLocks noChangeShapeType="1"/>
              </p:cNvCxnSpPr>
              <p:nvPr/>
            </p:nvCxnSpPr>
            <p:spPr bwMode="auto">
              <a:xfrm>
                <a:off x="4387" y="1403"/>
                <a:ext cx="83" cy="20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7" name="AutoShape 193"/>
              <p:cNvCxnSpPr>
                <a:cxnSpLocks noChangeShapeType="1"/>
              </p:cNvCxnSpPr>
              <p:nvPr/>
            </p:nvCxnSpPr>
            <p:spPr bwMode="auto">
              <a:xfrm flipH="1">
                <a:off x="4670" y="1403"/>
                <a:ext cx="106" cy="17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8" name="AutoShape 194"/>
              <p:cNvCxnSpPr>
                <a:cxnSpLocks noChangeShapeType="1"/>
              </p:cNvCxnSpPr>
              <p:nvPr/>
            </p:nvCxnSpPr>
            <p:spPr bwMode="auto">
              <a:xfrm flipH="1">
                <a:off x="4924" y="1403"/>
                <a:ext cx="269" cy="12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9" name="AutoShape 195"/>
              <p:cNvCxnSpPr>
                <a:cxnSpLocks noChangeShapeType="1"/>
              </p:cNvCxnSpPr>
              <p:nvPr/>
            </p:nvCxnSpPr>
            <p:spPr bwMode="auto">
              <a:xfrm flipH="1">
                <a:off x="5307" y="1403"/>
                <a:ext cx="304" cy="12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0" name="AutoShape 196"/>
              <p:cNvCxnSpPr>
                <a:cxnSpLocks noChangeShapeType="1"/>
              </p:cNvCxnSpPr>
              <p:nvPr/>
            </p:nvCxnSpPr>
            <p:spPr bwMode="auto">
              <a:xfrm flipH="1">
                <a:off x="5656" y="1403"/>
                <a:ext cx="418" cy="15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1" name="AutoShape 197"/>
              <p:cNvCxnSpPr>
                <a:cxnSpLocks noChangeShapeType="1"/>
              </p:cNvCxnSpPr>
              <p:nvPr/>
            </p:nvCxnSpPr>
            <p:spPr bwMode="auto">
              <a:xfrm flipH="1">
                <a:off x="5307" y="1403"/>
                <a:ext cx="1429" cy="26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2" name="AutoShape 198"/>
              <p:cNvCxnSpPr>
                <a:cxnSpLocks noChangeShapeType="1"/>
              </p:cNvCxnSpPr>
              <p:nvPr/>
            </p:nvCxnSpPr>
            <p:spPr bwMode="auto">
              <a:xfrm flipH="1">
                <a:off x="5307" y="1403"/>
                <a:ext cx="1429" cy="3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23" name="Text Box 199"/>
              <p:cNvSpPr txBox="1">
                <a:spLocks noChangeArrowheads="1"/>
              </p:cNvSpPr>
              <p:nvPr/>
            </p:nvSpPr>
            <p:spPr bwMode="auto">
              <a:xfrm>
                <a:off x="6866" y="1634"/>
                <a:ext cx="562" cy="15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26</a:t>
                </a: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lang="en-US" sz="1100" b="1" dirty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24" name="AutoShape 200"/>
              <p:cNvCxnSpPr>
                <a:cxnSpLocks noChangeShapeType="1"/>
              </p:cNvCxnSpPr>
              <p:nvPr/>
            </p:nvCxnSpPr>
            <p:spPr bwMode="auto">
              <a:xfrm flipH="1">
                <a:off x="5933" y="1853"/>
                <a:ext cx="1027" cy="19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5" name="AutoShape 201"/>
              <p:cNvCxnSpPr>
                <a:cxnSpLocks noChangeShapeType="1"/>
              </p:cNvCxnSpPr>
              <p:nvPr/>
            </p:nvCxnSpPr>
            <p:spPr bwMode="auto">
              <a:xfrm flipH="1">
                <a:off x="5836" y="2410"/>
                <a:ext cx="1124" cy="20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6" name="AutoShape 202"/>
              <p:cNvCxnSpPr>
                <a:cxnSpLocks noChangeShapeType="1"/>
              </p:cNvCxnSpPr>
              <p:nvPr/>
            </p:nvCxnSpPr>
            <p:spPr bwMode="auto">
              <a:xfrm flipH="1">
                <a:off x="5933" y="2961"/>
                <a:ext cx="1125" cy="21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27" name="Text Box 203"/>
              <p:cNvSpPr txBox="1">
                <a:spLocks noChangeArrowheads="1"/>
              </p:cNvSpPr>
              <p:nvPr/>
            </p:nvSpPr>
            <p:spPr bwMode="auto">
              <a:xfrm>
                <a:off x="6866" y="5965"/>
                <a:ext cx="562" cy="23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13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14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28" name="AutoShape 204"/>
              <p:cNvCxnSpPr>
                <a:cxnSpLocks noChangeShapeType="1"/>
              </p:cNvCxnSpPr>
              <p:nvPr/>
            </p:nvCxnSpPr>
            <p:spPr bwMode="auto">
              <a:xfrm>
                <a:off x="5270" y="5482"/>
                <a:ext cx="1690" cy="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9" name="AutoShape 205"/>
              <p:cNvCxnSpPr>
                <a:cxnSpLocks noChangeShapeType="1"/>
              </p:cNvCxnSpPr>
              <p:nvPr/>
            </p:nvCxnSpPr>
            <p:spPr bwMode="auto">
              <a:xfrm>
                <a:off x="5611" y="6022"/>
                <a:ext cx="1349" cy="6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0" name="AutoShape 206"/>
              <p:cNvCxnSpPr>
                <a:cxnSpLocks noChangeShapeType="1"/>
              </p:cNvCxnSpPr>
              <p:nvPr/>
            </p:nvCxnSpPr>
            <p:spPr bwMode="auto">
              <a:xfrm>
                <a:off x="4924" y="6162"/>
                <a:ext cx="2036" cy="9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231" name="Text Box 207"/>
              <p:cNvSpPr txBox="1">
                <a:spLocks noChangeArrowheads="1"/>
              </p:cNvSpPr>
              <p:nvPr/>
            </p:nvSpPr>
            <p:spPr bwMode="auto">
              <a:xfrm>
                <a:off x="1215" y="7500"/>
                <a:ext cx="5423" cy="50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11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28   4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16        5                 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12     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 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27      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232" name="AutoShape 208"/>
              <p:cNvCxnSpPr>
                <a:cxnSpLocks noChangeShapeType="1"/>
              </p:cNvCxnSpPr>
              <p:nvPr/>
            </p:nvCxnSpPr>
            <p:spPr bwMode="auto">
              <a:xfrm flipV="1">
                <a:off x="1443" y="5413"/>
                <a:ext cx="1730" cy="21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3" name="AutoShape 209"/>
              <p:cNvCxnSpPr>
                <a:cxnSpLocks noChangeShapeType="1"/>
              </p:cNvCxnSpPr>
              <p:nvPr/>
            </p:nvCxnSpPr>
            <p:spPr bwMode="auto">
              <a:xfrm flipV="1">
                <a:off x="1890" y="6022"/>
                <a:ext cx="993" cy="15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4" name="AutoShape 210"/>
              <p:cNvCxnSpPr>
                <a:cxnSpLocks noChangeShapeType="1"/>
              </p:cNvCxnSpPr>
              <p:nvPr/>
            </p:nvCxnSpPr>
            <p:spPr bwMode="auto">
              <a:xfrm flipV="1">
                <a:off x="2190" y="5413"/>
                <a:ext cx="1743" cy="21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5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3135" y="5482"/>
                <a:ext cx="1393" cy="21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6" name="AutoShape 212"/>
              <p:cNvCxnSpPr>
                <a:cxnSpLocks noChangeShapeType="1"/>
              </p:cNvCxnSpPr>
              <p:nvPr/>
            </p:nvCxnSpPr>
            <p:spPr bwMode="auto">
              <a:xfrm flipH="1" flipV="1">
                <a:off x="4245" y="6562"/>
                <a:ext cx="225" cy="10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7" name="AutoShape 213"/>
              <p:cNvCxnSpPr>
                <a:cxnSpLocks noChangeShapeType="1"/>
              </p:cNvCxnSpPr>
              <p:nvPr/>
            </p:nvCxnSpPr>
            <p:spPr bwMode="auto">
              <a:xfrm flipH="1" flipV="1">
                <a:off x="3819" y="5842"/>
                <a:ext cx="1374" cy="16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8" name="AutoShape 214"/>
              <p:cNvCxnSpPr>
                <a:cxnSpLocks noChangeShapeType="1"/>
              </p:cNvCxnSpPr>
              <p:nvPr/>
            </p:nvCxnSpPr>
            <p:spPr bwMode="auto">
              <a:xfrm flipH="1" flipV="1">
                <a:off x="4670" y="5842"/>
                <a:ext cx="523" cy="16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239" name="AutoShape 215"/>
            <p:cNvCxnSpPr>
              <a:cxnSpLocks noChangeShapeType="1"/>
            </p:cNvCxnSpPr>
            <p:nvPr/>
          </p:nvCxnSpPr>
          <p:spPr bwMode="auto">
            <a:xfrm flipH="1">
              <a:off x="2698" y="6162"/>
              <a:ext cx="952" cy="1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21" name="AutoShape 42" descr="Широкий диагональный 2"/>
          <p:cNvSpPr>
            <a:spLocks noChangeArrowheads="1"/>
          </p:cNvSpPr>
          <p:nvPr/>
        </p:nvSpPr>
        <p:spPr bwMode="auto">
          <a:xfrm>
            <a:off x="285720" y="6429396"/>
            <a:ext cx="222129" cy="212722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2" name="AutoShape 86" descr="Светлый диагональный 2"/>
          <p:cNvSpPr>
            <a:spLocks noChangeArrowheads="1"/>
          </p:cNvSpPr>
          <p:nvPr/>
        </p:nvSpPr>
        <p:spPr bwMode="auto">
          <a:xfrm>
            <a:off x="1857356" y="6429396"/>
            <a:ext cx="1332774" cy="1353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3" name="TextBox 222"/>
          <p:cNvSpPr txBox="1"/>
          <p:nvPr/>
        </p:nvSpPr>
        <p:spPr>
          <a:xfrm>
            <a:off x="642910" y="6429396"/>
            <a:ext cx="613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ТВС</a:t>
            </a:r>
            <a:endParaRPr lang="ru-RU" sz="1200" b="1" dirty="0"/>
          </a:p>
        </p:txBody>
      </p:sp>
      <p:sp>
        <p:nvSpPr>
          <p:cNvPr id="224" name="TextBox 223"/>
          <p:cNvSpPr txBox="1"/>
          <p:nvPr/>
        </p:nvSpPr>
        <p:spPr>
          <a:xfrm>
            <a:off x="3428992" y="6357958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Блок отражателя</a:t>
            </a:r>
            <a:endParaRPr lang="ru-RU" sz="1200" b="1" dirty="0"/>
          </a:p>
        </p:txBody>
      </p:sp>
      <p:sp>
        <p:nvSpPr>
          <p:cNvPr id="225" name="TextBox 224"/>
          <p:cNvSpPr txBox="1"/>
          <p:nvPr/>
        </p:nvSpPr>
        <p:spPr>
          <a:xfrm>
            <a:off x="142844" y="571480"/>
            <a:ext cx="521494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Заполнение и назначение штатных каналов СМ-2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643570" y="714356"/>
            <a:ext cx="3286116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Заполнены водой (1,6,8,9,10,11,14,15):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три канала используются для получения трансурановых элементов ( центральный и два канала  в отражателе);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два низкотемпературных канала с водяным охлаждение используются для материаловедческих работ. Контур предусматривает охлаждение   водой при температуре 30 °С при давлении 5 МПа 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два высокотемпературных канала охлаждаются  водой под давлением 35 МПа с расходом 80 т/ч и температурой воды на входе  400 °С, они используются для испытания твэлов; </a:t>
            </a:r>
          </a:p>
        </p:txBody>
      </p:sp>
      <p:sp>
        <p:nvSpPr>
          <p:cNvPr id="226" name="Прямоугольник 225"/>
          <p:cNvSpPr/>
          <p:nvPr/>
        </p:nvSpPr>
        <p:spPr>
          <a:xfrm>
            <a:off x="5643570" y="3534013"/>
            <a:ext cx="3357554" cy="2862322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Заполнены газом или иной средой (2,3,4,5,7,12,13,16):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пять каналов с газовым охлаждением  для изучения делящихся материалов; охлаждение может осуществляться гелием при давлении 3-5 МПа и расходе 350 кг/ч.;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один канал может охлаждаться жидким гелием или водородом для изучения повреждаемости материалов при низких температурах;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канал с газовым охлаждением для испытаний при температурах до 2000 К;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канал с жидкометаллическим теплоносителем  для изучения поведения теплоносителей при температурах до 1000 К.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157163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Особенностью реактора СМ-2 является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высокий уровень удельного энерговыделения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его активной зоне и отражателе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(среднее 1,6 МВт/л, максимальное  4,8 МВт/л).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38576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Спектр нейтронов  в активной зоне  жесткий,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интенсивности  высоки.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Наблюдается всплеск потока тепловых нейтронов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центре реактора и в отражателе.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Поток быстрых и промежуточных нейтронов максимален и почти постоянен в активной зоне и падает в центральной и зоне отражателя.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Поток быстрых нейтронов уменьшается  по высоте активной зоны 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Тепловыделение в материалах, связанное с поглощением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гамма-квантов, постоянно в замедляющей полости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активной зоне и уменьшается в зоне отражателя.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Тепловыделения по высоте  уменьшаются по логарифмическому закону.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714356"/>
            <a:ext cx="5214974" cy="106984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ТВЭЛ реактора СМ-2</a:t>
            </a:r>
            <a:endParaRPr lang="ru-RU" dirty="0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785786" y="2071678"/>
            <a:ext cx="5143536" cy="2214578"/>
            <a:chOff x="1523" y="7533"/>
            <a:chExt cx="5490" cy="1434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1523" y="7890"/>
              <a:ext cx="5490" cy="1077"/>
              <a:chOff x="1575" y="7725"/>
              <a:chExt cx="5490" cy="1077"/>
            </a:xfrm>
          </p:grpSpPr>
          <p:grpSp>
            <p:nvGrpSpPr>
              <p:cNvPr id="16388" name="Group 4"/>
              <p:cNvGrpSpPr>
                <a:grpSpLocks/>
              </p:cNvGrpSpPr>
              <p:nvPr/>
            </p:nvGrpSpPr>
            <p:grpSpPr bwMode="auto">
              <a:xfrm>
                <a:off x="1575" y="7725"/>
                <a:ext cx="5490" cy="1077"/>
                <a:chOff x="1575" y="7725"/>
                <a:chExt cx="5490" cy="1077"/>
              </a:xfrm>
            </p:grpSpPr>
            <p:sp>
              <p:nvSpPr>
                <p:cNvPr id="16389" name="AutoShape 5"/>
                <p:cNvSpPr>
                  <a:spLocks noChangeArrowheads="1"/>
                </p:cNvSpPr>
                <p:nvPr/>
              </p:nvSpPr>
              <p:spPr bwMode="auto">
                <a:xfrm>
                  <a:off x="1695" y="7725"/>
                  <a:ext cx="1575" cy="107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6390" name="AutoShape 6" descr="Широки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1980" y="7935"/>
                  <a:ext cx="1020" cy="6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6391" name="AutoShape 7"/>
                <p:cNvSpPr>
                  <a:spLocks noChangeArrowheads="1"/>
                </p:cNvSpPr>
                <p:nvPr/>
              </p:nvSpPr>
              <p:spPr bwMode="auto">
                <a:xfrm>
                  <a:off x="3975" y="7725"/>
                  <a:ext cx="2955" cy="103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6392" name="Rectangle 8"/>
                <p:cNvSpPr>
                  <a:spLocks noChangeArrowheads="1"/>
                </p:cNvSpPr>
                <p:nvPr/>
              </p:nvSpPr>
              <p:spPr bwMode="auto">
                <a:xfrm>
                  <a:off x="1575" y="8175"/>
                  <a:ext cx="5490" cy="1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cxnSp>
              <p:nvCxnSpPr>
                <p:cNvPr id="16393" name="AutoShape 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95" y="8175"/>
                  <a:ext cx="157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6394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95" y="8325"/>
                  <a:ext cx="157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6395" name="AutoShape 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75" y="8325"/>
                  <a:ext cx="2955" cy="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6396" name="AutoShape 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75" y="8175"/>
                  <a:ext cx="295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</p:grp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4365" y="7815"/>
                <a:ext cx="435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L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6398" name="AutoShape 14"/>
              <p:cNvCxnSpPr>
                <a:cxnSpLocks noChangeShapeType="1"/>
              </p:cNvCxnSpPr>
              <p:nvPr/>
            </p:nvCxnSpPr>
            <p:spPr bwMode="auto">
              <a:xfrm>
                <a:off x="4800" y="7725"/>
                <a:ext cx="0" cy="10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399" name="AutoShape 15"/>
              <p:cNvCxnSpPr>
                <a:cxnSpLocks noChangeShapeType="1"/>
              </p:cNvCxnSpPr>
              <p:nvPr/>
            </p:nvCxnSpPr>
            <p:spPr bwMode="auto">
              <a:xfrm>
                <a:off x="5040" y="7725"/>
                <a:ext cx="0" cy="10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400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3975" y="8011"/>
                <a:ext cx="39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01" name="AutoShape 17"/>
              <p:cNvCxnSpPr>
                <a:cxnSpLocks noChangeShapeType="1"/>
              </p:cNvCxnSpPr>
              <p:nvPr/>
            </p:nvCxnSpPr>
            <p:spPr bwMode="auto">
              <a:xfrm flipV="1">
                <a:off x="5730" y="7725"/>
                <a:ext cx="0" cy="4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02" name="AutoShape 18"/>
              <p:cNvCxnSpPr>
                <a:cxnSpLocks noChangeShapeType="1"/>
              </p:cNvCxnSpPr>
              <p:nvPr/>
            </p:nvCxnSpPr>
            <p:spPr bwMode="auto">
              <a:xfrm>
                <a:off x="5730" y="8424"/>
                <a:ext cx="0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03" name="AutoShape 19"/>
              <p:cNvCxnSpPr>
                <a:cxnSpLocks noChangeShapeType="1"/>
              </p:cNvCxnSpPr>
              <p:nvPr/>
            </p:nvCxnSpPr>
            <p:spPr bwMode="auto">
              <a:xfrm>
                <a:off x="4725" y="8010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404" name="Text Box 20"/>
              <p:cNvSpPr txBox="1">
                <a:spLocks noChangeArrowheads="1"/>
              </p:cNvSpPr>
              <p:nvPr/>
            </p:nvSpPr>
            <p:spPr bwMode="auto">
              <a:xfrm>
                <a:off x="5536" y="8124"/>
                <a:ext cx="382" cy="3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H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2948" y="8417"/>
              <a:ext cx="227" cy="2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406" name="AutoShape 22"/>
            <p:cNvCxnSpPr>
              <a:cxnSpLocks noChangeShapeType="1"/>
            </p:cNvCxnSpPr>
            <p:nvPr/>
          </p:nvCxnSpPr>
          <p:spPr bwMode="auto">
            <a:xfrm flipH="1">
              <a:off x="3233" y="8589"/>
              <a:ext cx="32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7" name="AutoShape 23"/>
            <p:cNvCxnSpPr>
              <a:cxnSpLocks noChangeShapeType="1"/>
            </p:cNvCxnSpPr>
            <p:nvPr/>
          </p:nvCxnSpPr>
          <p:spPr bwMode="auto">
            <a:xfrm>
              <a:off x="2633" y="8590"/>
              <a:ext cx="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8" name="AutoShape 24"/>
            <p:cNvCxnSpPr>
              <a:cxnSpLocks noChangeShapeType="1"/>
            </p:cNvCxnSpPr>
            <p:nvPr/>
          </p:nvCxnSpPr>
          <p:spPr bwMode="auto">
            <a:xfrm flipH="1">
              <a:off x="1642" y="7673"/>
              <a:ext cx="71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9" name="AutoShape 25"/>
            <p:cNvCxnSpPr>
              <a:cxnSpLocks noChangeShapeType="1"/>
            </p:cNvCxnSpPr>
            <p:nvPr/>
          </p:nvCxnSpPr>
          <p:spPr bwMode="auto">
            <a:xfrm>
              <a:off x="2580" y="7673"/>
              <a:ext cx="653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2303" y="7533"/>
              <a:ext cx="227" cy="2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928661" y="4857760"/>
          <a:ext cx="5000661" cy="11378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0781"/>
                <a:gridCol w="466026"/>
                <a:gridCol w="466026"/>
                <a:gridCol w="423377"/>
                <a:gridCol w="466026"/>
                <a:gridCol w="607151"/>
                <a:gridCol w="398564"/>
                <a:gridCol w="474555"/>
                <a:gridCol w="724238"/>
                <a:gridCol w="683917"/>
              </a:tblGrid>
              <a:tr h="5069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N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Δ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мм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δ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мм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мм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H</a:t>
                      </a:r>
                      <a:endParaRPr lang="ru-RU" sz="12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мм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q</a:t>
                      </a:r>
                      <a:r>
                        <a:rPr lang="en-US" sz="1200" baseline="-25000" dirty="0"/>
                        <a:t>v</a:t>
                      </a:r>
                      <a:endParaRPr lang="ru-RU" sz="12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Мвт/л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W</a:t>
                      </a:r>
                      <a:endParaRPr lang="ru-RU" sz="12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м/с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N</a:t>
                      </a:r>
                      <a:endParaRPr lang="ru-RU" sz="12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Мвт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Ф</a:t>
                      </a:r>
                      <a:endParaRPr lang="ru-RU" sz="12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Тн/см</a:t>
                      </a:r>
                      <a:r>
                        <a:rPr lang="ru-RU" sz="1200" baseline="30000" dirty="0"/>
                        <a:t>2</a:t>
                      </a:r>
                      <a:r>
                        <a:rPr lang="ru-RU" sz="1200" dirty="0"/>
                        <a:t>с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q</a:t>
                      </a:r>
                      <a:r>
                        <a:rPr lang="en-US" sz="1200" baseline="-25000" dirty="0"/>
                        <a:t>F</a:t>
                      </a:r>
                      <a:endParaRPr lang="ru-RU" sz="12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Мвт/м</a:t>
                      </a:r>
                      <a:r>
                        <a:rPr lang="ru-RU" sz="1200" baseline="30000" dirty="0"/>
                        <a:t>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0,15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280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33,4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3-5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50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3*10</a:t>
                      </a:r>
                      <a:r>
                        <a:rPr lang="ru-RU" sz="1200" baseline="30000" dirty="0"/>
                        <a:t>15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0,15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350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33,4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5-10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100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3*10</a:t>
                      </a:r>
                      <a:r>
                        <a:rPr lang="ru-RU" sz="1200" baseline="30000" dirty="0"/>
                        <a:t>16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0,45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40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10</a:t>
                      </a:r>
                      <a:r>
                        <a:rPr lang="ru-RU" sz="1200" baseline="30000" dirty="0"/>
                        <a:t>17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58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143636" y="857232"/>
            <a:ext cx="2714644" cy="57554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Реактор СМ-2 имеет небольшую активную зону (0.42*0.42*0.25 м), окруженную отражателем из окиси бериллия. Активная зона, образованная из 28 кассет сечением 70*70 мм с пластинчатыми твэлами дисперсионного типа и высокоразвитой поверхностью охлаждения, установлена в корпусе реактора и работает при давлении 50 атм. Твэлы, содержащие уран 90% обогащения, покрыты никелевыми оболочками.  В каждой кассете устанавливается 54 трёхслойных пластинчатых элемента толщиной 0,8 мм( сердечник толщиной 0,5 мм и оболочки по 0,15 мм).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1677</TotalTime>
  <Words>1213</Words>
  <Application>Microsoft Office PowerPoint</Application>
  <PresentationFormat>Экран (4:3)</PresentationFormat>
  <Paragraphs>255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Лекция 7.   Цель.   Познакомить слушателей с техническими характеристиками исследовательского реактора CМ-2,  устройством активной зоны и его возможностями для проведения реакторных испытаний. Рассмотреть картограмму активной зоны и распределения потоков излучений по экспериментальным каналам.        </vt:lpstr>
      <vt:lpstr>Реактор СМ-2 предназначен для проведения  научно-исследовательских работ,  связанных с использованием интенсивных потоков  быстрых и тепловых нейтронов.</vt:lpstr>
      <vt:lpstr>Исследовательский корпусной реактор на промежуточных нейтронах СМ-2</vt:lpstr>
      <vt:lpstr>Фронтальный разрез и схематический вид сверху АЗ реактора СМ-2</vt:lpstr>
      <vt:lpstr>Слайд 5</vt:lpstr>
      <vt:lpstr>Распределение нейтронных потоков  по штатным каналам  и сборкам реактора СМ-2</vt:lpstr>
      <vt:lpstr>Слайд 7</vt:lpstr>
      <vt:lpstr>Особенностью реактора СМ-2 является  высокий уровень удельного энерговыделения  в его активной зоне и отражателе  (среднее 1,6 МВт/л, максимальное  4,8 МВт/л).</vt:lpstr>
      <vt:lpstr>ТВЭЛ реактора СМ-2</vt:lpstr>
      <vt:lpstr>Фантастические проекты повышения плотности нейтронного потока.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137</cp:revision>
  <dcterms:created xsi:type="dcterms:W3CDTF">2008-01-13T06:03:11Z</dcterms:created>
  <dcterms:modified xsi:type="dcterms:W3CDTF">2008-02-17T08:55:51Z</dcterms:modified>
</cp:coreProperties>
</file>