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7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B83CA-1B2D-4309-BE7A-78ECA99C7CA8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EAEFA-460A-4776-9834-84C607086B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своим параметрам ТВС ИВВ-2м может быть отнесена к лучшим современным тепловыделяющим сборкам. Вот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что значит высокие технологии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!!!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EAEFA-460A-4776-9834-84C607086B4A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8A78E3E-6F92-4D10-A310-CB3638CC5A3B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C1764D8-A560-454F-9F20-A87B88BB56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E3E-6F92-4D10-A310-CB3638CC5A3B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4D8-A560-454F-9F20-A87B88BB56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E3E-6F92-4D10-A310-CB3638CC5A3B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4D8-A560-454F-9F20-A87B88BB56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E3E-6F92-4D10-A310-CB3638CC5A3B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4D8-A560-454F-9F20-A87B88BB56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E3E-6F92-4D10-A310-CB3638CC5A3B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4D8-A560-454F-9F20-A87B88BB56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E3E-6F92-4D10-A310-CB3638CC5A3B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4D8-A560-454F-9F20-A87B88BB56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A78E3E-6F92-4D10-A310-CB3638CC5A3B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1764D8-A560-454F-9F20-A87B88BB568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8A78E3E-6F92-4D10-A310-CB3638CC5A3B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C1764D8-A560-454F-9F20-A87B88BB56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E3E-6F92-4D10-A310-CB3638CC5A3B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4D8-A560-454F-9F20-A87B88BB56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E3E-6F92-4D10-A310-CB3638CC5A3B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4D8-A560-454F-9F20-A87B88BB56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8E3E-6F92-4D10-A310-CB3638CC5A3B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64D8-A560-454F-9F20-A87B88BB56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8A78E3E-6F92-4D10-A310-CB3638CC5A3B}" type="datetimeFigureOut">
              <a:rPr lang="ru-RU" smtClean="0"/>
              <a:pPr/>
              <a:t>15.02.2008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1764D8-A560-454F-9F20-A87B88BB56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386794" cy="36433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Познакомить слушателей с техническими характеристиками исследовательского реактора ИВВ-2, результатами его модернизации, устройством активной зоны и его возможностями, и приспособленностью для проведения реакторных испытаний. Рассмотреть картограмму активной зоны и распределения потоков излучений по экспериментальным каналам.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929066"/>
            <a:ext cx="9144000" cy="2928934"/>
          </a:xfr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r>
              <a:rPr lang="ru-RU" sz="96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1.  Исследовательский реактор ИВВ-2- пример максимально возможного использования оборудования типового проекта 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ИРТ-2000.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2. Модернизация исследовательского ядерного реактора ИВВ-2. 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3. Картограмма, исследовательские каналы, распределения потоков излучений.</a:t>
            </a:r>
          </a:p>
          <a:p>
            <a:r>
              <a:rPr lang="ru-RU" sz="2900" dirty="0" smtClean="0"/>
              <a:t> </a:t>
            </a:r>
          </a:p>
          <a:p>
            <a:endParaRPr lang="ru-RU" b="1" dirty="0" smtClean="0"/>
          </a:p>
          <a:p>
            <a:pPr algn="ctr"/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7772400" cy="1428761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реактора ИВВ-2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071678"/>
            <a:ext cx="7772400" cy="457203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ТВС  (начало-конец  кампании)	                       - 36-42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секций-	                                                                             6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ТВС в одной секции -	                                                             6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Полная загрузка урана-235 -	                                                         6,5 кг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Обогащение горючего изотопом урана 235-                                            90 %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Номинальная мощность реактора, МВТ-	                                           10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 теплоносителя I-ого контура, м3/ ч -	                                   1100-1200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 теплоносителя через ТВС, м3/ ч -	                                        13-15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 теплоносителя 2-ого контура, м3/ ч-                                        550-950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Плотность потока тепловых/быстрых ( Е&gt; I МэВ) нейтронов: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 активной зоне (ТВС), 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/см</a:t>
            </a:r>
            <a:r>
              <a:rPr lang="ru-RU" sz="1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с-                                                     5*I0</a:t>
            </a:r>
            <a:r>
              <a:rPr lang="ru-RU" sz="1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I4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/I*I0</a:t>
            </a:r>
            <a:r>
              <a:rPr lang="ru-RU" sz="1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-водяная полость секции с ТВС-                                                    3*I0</a:t>
            </a:r>
            <a:r>
              <a:rPr lang="ru-RU" sz="1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I4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/5*I0</a:t>
            </a:r>
            <a:r>
              <a:rPr lang="ru-RU" sz="1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-водяная полость центральной"ловушки"-                              4*I0</a:t>
            </a:r>
            <a:r>
              <a:rPr lang="ru-RU" sz="1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I4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/I.2*I0</a:t>
            </a:r>
            <a:r>
              <a:rPr lang="ru-RU" sz="1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I3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-бериллиевый блок (I ряд отражателя), 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/см</a:t>
            </a:r>
            <a:r>
              <a:rPr lang="ru-RU" sz="1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с-                       2* I0</a:t>
            </a:r>
            <a:r>
              <a:rPr lang="ru-RU" sz="1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I4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/3* I0</a:t>
            </a:r>
            <a:r>
              <a:rPr lang="ru-RU" sz="1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15435" cy="2571768"/>
          </a:xfrm>
          <a:solidFill>
            <a:schemeClr val="accent2">
              <a:lumMod val="75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Водо-водяной исследовательский ядерный реактор бассейнового типа ИВВ-2 мощностью 5000 кВт был создан на базе серийного реактора ИРТ-2000,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исходя из принципа максимально возможного использования оборудования, изготавливаемого 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реакторов данного типа.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3143248"/>
            <a:ext cx="8715436" cy="350046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Физический пуск этого реактора, предназначенного для широкого круга исследовательских работ в области ядерной физики, физики твердого тела, радиохимии, производства изотопов, радиационного материаловедения и д.р. состоялся в г. Заречный Свердловской области в 1966 году.</a:t>
            </a:r>
          </a:p>
          <a:p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   Десятилетний опыт эксплуатации реактора ИВВ-2 показал принципиальную возможность его использования для многоцелевых инженерных исследований имеющих важное значение для решения практический задач современного реакторостроения.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214422"/>
            <a:ext cx="8786873" cy="564357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Модернизация реактора предусматривала:  </a:t>
            </a:r>
          </a:p>
          <a:p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-замену штатных тепловыделяющих сборок на ТВС трубчатого типа, </a:t>
            </a:r>
          </a:p>
          <a:p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-усовершенствование системы управления путем применения малогабаритных сервоприводов, устанавливаемых непосредственно над каналами стержней СУЗ (система управления и защиты), </a:t>
            </a:r>
          </a:p>
          <a:p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-увеличение расходов теплоносителя и охлаждающей воды, развитие теплопередающей поверхности теплообменника, увеличение интенсификации  теплообмена.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Проведенная реконструкция позволяет повысить </a:t>
            </a:r>
            <a:r>
              <a:rPr lang="ru-RU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мощность реакторной установки до 20 МВт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и расширить её экспериментальные возможности путем набора активных зон из 36, 52 и 58 тепловыделяющих сборок с организацией нейтронных "ловушек" диаметром до 130 мм, с обеспечением в них </a:t>
            </a:r>
            <a:r>
              <a:rPr lang="ru-RU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плотности нейтронных потоков (5,5-6,5) I0</a:t>
            </a:r>
            <a:r>
              <a:rPr lang="ru-RU" sz="1800" b="1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/см</a:t>
            </a:r>
            <a:r>
              <a:rPr lang="ru-RU" sz="1800" b="1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В    реакторе  осуществлена  идея  размещения в бассейне теплообменника со встроенным в него осевым насосом первого контура. </a:t>
            </a:r>
            <a:r>
              <a:rPr lang="ru-RU" sz="1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Принятая схема движения теплоносителя сверху в низ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позволила отказаться от ряда конструктивных усложнений бассейновых реакторов, работающих по схеме снизу-вверх, освободила комплекс    технологических помещений и не внесла (как показал опыт эксплуатации) трудностей принципиального порядка.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500043"/>
            <a:ext cx="8786874" cy="571504"/>
          </a:xfrm>
          <a:solidFill>
            <a:schemeClr val="accent2">
              <a:lumMod val="75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1977 году реактор был пущен после модернизации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715436" cy="2143140"/>
          </a:xfrm>
          <a:solidFill>
            <a:schemeClr val="accent2">
              <a:lumMod val="75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Комплекс исследований связанный с анализом вопросов физики </a:t>
            </a: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многоловушечных</a:t>
            </a: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систем, позволил   остановиться на основной конфигурации зоны из шести подкритических секций, нейтронная связь между которыми может осуществляться через бериллиевые, графитовые блоки или водяные зазоры.</a:t>
            </a: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928934"/>
            <a:ext cx="8715436" cy="378621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Наибольший запас реактивности и меньшая  неравномерность  поля энерговыделения соответствуют бериллиевой связке   секций. </a:t>
            </a:r>
          </a:p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Активная зона набирается из стандартных по форме и размерам элементов (как ТВС, так и блоков отражателя), представляющих собой шестигранные призмы, размещаемые   с минимально допустимым зазором в треугольной решетке с шагом 64 мм.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Конструктивное   решение реактора и блочная структура активной зоны и отражателя позволяют создавать различные компоновки зоны, изменять количество секций, их размеры и размещение    на опорной  решетке, а также изменять размеры экспериментальных устройств, их нейтронно-физические и теплотехнические характеристики.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642918"/>
            <a:ext cx="8382000" cy="1357322"/>
          </a:xfrm>
          <a:solidFill>
            <a:schemeClr val="accent2">
              <a:lumMod val="75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Активная зона набирается из стандартных по форме и размерам элементов (как ТВС, так и блоков отражателя), представляющих собой шестигранные призмы, размещаемые   с минимально допустимым зазором в треугольной решетке с шагом 64 мм.   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42844" y="2000240"/>
            <a:ext cx="4041648" cy="457200"/>
          </a:xfrm>
          <a:noFill/>
          <a:ln>
            <a:noFill/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1977 года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286248" y="2000240"/>
            <a:ext cx="4470403" cy="457200"/>
          </a:xfrm>
          <a:noFill/>
          <a:ln>
            <a:noFill/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1977 года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142844" y="2714620"/>
            <a:ext cx="3643338" cy="3886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Активная зона набиралась в 2 ряда из шестигранных ТВС с 42-мя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оребренными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твэлами диаметром 7,2 мм с обогащением по урану-235  90% (на основе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интер-металлида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урана UAI</a:t>
            </a:r>
            <a:r>
              <a:rPr lang="ru-RU" sz="19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) , в алюминиевой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очехловке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из материала CAB-I. 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Тепловыделяющая сборка  с внутренней  полостью диаметром 30 мм имеет среднюю мощность 80 кВт, максимальную ~ 360 кВт при расходе теплоносителя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I5м3 /ч.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000496" y="2714620"/>
            <a:ext cx="5000660" cy="40229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ТВС типа ИВВ-2м изготовлена на основе </a:t>
            </a: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5 трубчатых твэлов шестигранного профиля.    В центре  ТВС имеется водяная полость диаметром ~ 30 мм. 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Топливом является композиция дисперсионного типа из диоксида урана в алюминиевой матрице. Номинальная загрузка   урана-235   ( обогащение  ~  90 % )   в   ТВС    равна   225  г.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Новая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тeплoвыдeляющaя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сбopкa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сpaвнeнию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со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стepжневoй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имеет более высокое 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в 1,3 раза)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удельное содержание топлива, более развитую </a:t>
            </a:r>
            <a:r>
              <a:rPr lang="ru-RU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в 1,5 раза)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поверхность теплосъема, меньшую неравномерность энерговыделения.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43932" cy="857256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Картограмма и состав активной зоны реактора ИВВ-2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892943" y="1785926"/>
            <a:ext cx="7358114" cy="4500594"/>
            <a:chOff x="2153" y="2264"/>
            <a:chExt cx="5110" cy="2825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2153" y="2264"/>
              <a:ext cx="5110" cy="2825"/>
              <a:chOff x="2263" y="2264"/>
              <a:chExt cx="5110" cy="2825"/>
            </a:xfrm>
          </p:grpSpPr>
          <p:grpSp>
            <p:nvGrpSpPr>
              <p:cNvPr id="1028" name="Group 4"/>
              <p:cNvGrpSpPr>
                <a:grpSpLocks/>
              </p:cNvGrpSpPr>
              <p:nvPr/>
            </p:nvGrpSpPr>
            <p:grpSpPr bwMode="auto">
              <a:xfrm>
                <a:off x="2263" y="2264"/>
                <a:ext cx="5110" cy="2825"/>
                <a:chOff x="2263" y="2264"/>
                <a:chExt cx="5110" cy="2825"/>
              </a:xfrm>
            </p:grpSpPr>
            <p:sp>
              <p:nvSpPr>
                <p:cNvPr id="1029" name="Freeform 5"/>
                <p:cNvSpPr>
                  <a:spLocks/>
                </p:cNvSpPr>
                <p:nvPr/>
              </p:nvSpPr>
              <p:spPr bwMode="auto">
                <a:xfrm>
                  <a:off x="2263" y="2264"/>
                  <a:ext cx="5110" cy="2825"/>
                </a:xfrm>
                <a:custGeom>
                  <a:avLst/>
                  <a:gdLst/>
                  <a:ahLst/>
                  <a:cxnLst>
                    <a:cxn ang="0">
                      <a:pos x="3" y="1562"/>
                    </a:cxn>
                    <a:cxn ang="0">
                      <a:pos x="10" y="1374"/>
                    </a:cxn>
                    <a:cxn ang="0">
                      <a:pos x="762" y="0"/>
                    </a:cxn>
                    <a:cxn ang="0">
                      <a:pos x="5110" y="0"/>
                    </a:cxn>
                    <a:cxn ang="0">
                      <a:pos x="5110" y="2825"/>
                    </a:cxn>
                    <a:cxn ang="0">
                      <a:pos x="747" y="2825"/>
                    </a:cxn>
                    <a:cxn ang="0">
                      <a:pos x="3" y="1562"/>
                    </a:cxn>
                  </a:cxnLst>
                  <a:rect l="0" t="0" r="r" b="b"/>
                  <a:pathLst>
                    <a:path w="5110" h="2825">
                      <a:moveTo>
                        <a:pt x="3" y="1562"/>
                      </a:moveTo>
                      <a:cubicBezTo>
                        <a:pt x="0" y="1500"/>
                        <a:pt x="10" y="1437"/>
                        <a:pt x="10" y="1374"/>
                      </a:cubicBezTo>
                      <a:lnTo>
                        <a:pt x="762" y="0"/>
                      </a:lnTo>
                      <a:lnTo>
                        <a:pt x="5110" y="0"/>
                      </a:lnTo>
                      <a:lnTo>
                        <a:pt x="5110" y="2825"/>
                      </a:lnTo>
                      <a:lnTo>
                        <a:pt x="747" y="2825"/>
                      </a:lnTo>
                      <a:lnTo>
                        <a:pt x="3" y="156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grpSp>
              <p:nvGrpSpPr>
                <p:cNvPr id="1030" name="Group 6"/>
                <p:cNvGrpSpPr>
                  <a:grpSpLocks/>
                </p:cNvGrpSpPr>
                <p:nvPr/>
              </p:nvGrpSpPr>
              <p:grpSpPr bwMode="auto">
                <a:xfrm>
                  <a:off x="2530" y="2374"/>
                  <a:ext cx="2867" cy="2618"/>
                  <a:chOff x="2242" y="2036"/>
                  <a:chExt cx="2867" cy="2618"/>
                </a:xfrm>
              </p:grpSpPr>
              <p:cxnSp>
                <p:nvCxnSpPr>
                  <p:cNvPr id="1031" name="AutoShape 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521" y="3400"/>
                    <a:ext cx="588" cy="1019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grpSp>
                <p:nvGrpSpPr>
                  <p:cNvPr id="1032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242" y="2036"/>
                    <a:ext cx="2867" cy="2618"/>
                    <a:chOff x="2242" y="2036"/>
                    <a:chExt cx="2867" cy="2618"/>
                  </a:xfrm>
                </p:grpSpPr>
                <p:cxnSp>
                  <p:nvCxnSpPr>
                    <p:cNvPr id="1033" name="AutoShape 9"/>
                    <p:cNvCxnSpPr>
                      <a:cxnSpLocks noChangeShapeType="1"/>
                    </p:cNvCxnSpPr>
                    <p:nvPr/>
                  </p:nvCxnSpPr>
                  <p:spPr bwMode="auto">
                    <a:xfrm flipH="1" flipV="1">
                      <a:off x="4538" y="2255"/>
                      <a:ext cx="571" cy="1032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34" name="AutoShape 10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2242" y="2258"/>
                      <a:ext cx="579" cy="1029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35" name="AutoShape 1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242" y="3405"/>
                      <a:ext cx="566" cy="1014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grpSp>
                  <p:nvGrpSpPr>
                    <p:cNvPr id="1036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42" y="2036"/>
                      <a:ext cx="2867" cy="2618"/>
                      <a:chOff x="2242" y="2029"/>
                      <a:chExt cx="2867" cy="2618"/>
                    </a:xfrm>
                  </p:grpSpPr>
                  <p:grpSp>
                    <p:nvGrpSpPr>
                      <p:cNvPr id="1037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242" y="2029"/>
                        <a:ext cx="2867" cy="2618"/>
                        <a:chOff x="904" y="1012"/>
                        <a:chExt cx="2867" cy="2618"/>
                      </a:xfrm>
                    </p:grpSpPr>
                    <p:grpSp>
                      <p:nvGrpSpPr>
                        <p:cNvPr id="1038" name="Group 14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1497" y="1015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039" name="AutoShape 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40" name="AutoShape 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41" name="AutoShape 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42" name="AutoShape 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43" name="AutoShape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44" name="AutoShape 2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045" name="Group 21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904" y="2053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046" name="AutoShape 2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47" name="AutoShape 2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48" name="AutoShape 2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49" name="AutoShape 2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50" name="AutoShape 2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51" name="AutoShape 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052" name="Group 28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1470" y="3059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053" name="AutoShape 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54" name="AutoShape 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55" name="AutoShape 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56" name="AutoShape 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57" name="AutoShape 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58" name="AutoShape 3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059" name="Group 35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1203" y="1531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060" name="AutoShape 3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61" name="AutoShape 3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62" name="AutoShape 3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63" name="AutoShape 3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64" name="AutoShape 4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65" name="AutoShape 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066" name="Group 42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2637" y="1012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067" name="AutoShape 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68" name="AutoShape 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69" name="AutoShape 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70" name="AutoShape 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71" name="AutoShape 4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72" name="AutoShape 4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073" name="Group 49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2916" y="2557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074" name="AutoShape 5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75" name="AutoShape 5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76" name="AutoShape 5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77" name="AutoShape 5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78" name="AutoShape 5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79" name="AutoShape 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080" name="Group 56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3204" y="2045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081" name="AutoShape 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2" name="AutoShape 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3" name="AutoShape 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4" name="AutoShape 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5" name="AutoShape 6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6" name="AutoShape 6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087" name="Group 63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2060" y="1013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088" name="AutoShape 6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89" name="AutoShape 6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0" name="AutoShape 6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1" name="AutoShape 6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2" name="AutoShape 6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3" name="AutoShape 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094" name="Group 70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2047" y="3059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095" name="AutoShape 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6" name="AutoShape 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7" name="AutoShape 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8" name="AutoShape 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099" name="AutoShape 7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0" name="AutoShape 7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101" name="Group 77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2615" y="3063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102" name="AutoShape 7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3" name="AutoShape 7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4" name="AutoShape 8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5" name="AutoShape 8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6" name="AutoShape 8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07" name="AutoShape 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108" name="Group 84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2924" y="1529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109" name="AutoShape 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0" name="AutoShape 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1" name="AutoShape 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2" name="AutoShape 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3" name="AutoShape 8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4" name="AutoShape 9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115" name="Group 91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1193" y="2558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116" name="AutoShape 9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7" name="AutoShape 9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8" name="AutoShape 9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19" name="AutoShape 9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0" name="AutoShape 9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1" name="AutoShape 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122" name="Group 98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5400000">
                          <a:off x="2063" y="2044"/>
                          <a:ext cx="567" cy="567"/>
                          <a:chOff x="2718" y="2186"/>
                          <a:chExt cx="2265" cy="2612"/>
                        </a:xfrm>
                      </p:grpSpPr>
                      <p:sp>
                        <p:nvSpPr>
                          <p:cNvPr id="1123" name="AutoShape 99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34" y="260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4" name="AutoShape 100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4" y="2651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5" name="AutoShape 101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718" y="3478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6" name="AutoShape 102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3923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7" name="AutoShape 103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" y="3526"/>
                            <a:ext cx="904" cy="875"/>
                          </a:xfrm>
                          <a:prstGeom prst="hexagon">
                            <a:avLst>
                              <a:gd name="adj" fmla="val 25829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28" name="AutoShape 104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394" y="2186"/>
                            <a:ext cx="904" cy="875"/>
                          </a:xfrm>
                          <a:prstGeom prst="hexagon">
                            <a:avLst>
                              <a:gd name="adj" fmla="val 25140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129" name="Group 10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773" y="1531"/>
                          <a:ext cx="567" cy="567"/>
                          <a:chOff x="4311" y="3061"/>
                          <a:chExt cx="2041" cy="2024"/>
                        </a:xfrm>
                      </p:grpSpPr>
                      <p:grpSp>
                        <p:nvGrpSpPr>
                          <p:cNvPr id="1130" name="Group 10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4320" y="3052"/>
                            <a:ext cx="2024" cy="2041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1131" name="AutoShape 10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32" name="AutoShape 10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33" name="AutoShape 10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34" name="AutoShape 11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35" name="AutoShape 11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36" name="AutoShape 11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sp>
                        <p:nvSpPr>
                          <p:cNvPr id="1137" name="Oval 11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82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8" name="Oval 11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39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39" name="Oval 11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94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40" name="Oval 1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870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41" name="Oval 1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554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42" name="Oval 11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47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143" name="Group 11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41" y="1533"/>
                          <a:ext cx="567" cy="567"/>
                          <a:chOff x="4311" y="3061"/>
                          <a:chExt cx="2041" cy="2024"/>
                        </a:xfrm>
                      </p:grpSpPr>
                      <p:grpSp>
                        <p:nvGrpSpPr>
                          <p:cNvPr id="1144" name="Group 12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4320" y="3052"/>
                            <a:ext cx="2024" cy="2041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1145" name="AutoShape 12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46" name="AutoShape 12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47" name="AutoShape 12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48" name="AutoShape 12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49" name="AutoShape 12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50" name="AutoShape 12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sp>
                        <p:nvSpPr>
                          <p:cNvPr id="1151" name="Oval 12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82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52" name="Oval 12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39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53" name="Oval 1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94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54" name="Oval 1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870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55" name="Oval 13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554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56" name="Oval 1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47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157" name="Group 13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83" y="2049"/>
                          <a:ext cx="567" cy="567"/>
                          <a:chOff x="4311" y="3061"/>
                          <a:chExt cx="2041" cy="2024"/>
                        </a:xfrm>
                      </p:grpSpPr>
                      <p:grpSp>
                        <p:nvGrpSpPr>
                          <p:cNvPr id="1158" name="Group 13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4320" y="3052"/>
                            <a:ext cx="2024" cy="2041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1159" name="AutoShape 13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60" name="AutoShape 13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61" name="AutoShape 13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62" name="AutoShape 13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63" name="AutoShape 13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64" name="AutoShape 14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sp>
                        <p:nvSpPr>
                          <p:cNvPr id="1165" name="Oval 14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82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66" name="Oval 14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39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67" name="Oval 14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94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68" name="Oval 1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870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69" name="Oval 14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554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70" name="Oval 14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47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171" name="Group 14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629" y="2045"/>
                          <a:ext cx="567" cy="567"/>
                          <a:chOff x="4311" y="3061"/>
                          <a:chExt cx="2041" cy="2024"/>
                        </a:xfrm>
                      </p:grpSpPr>
                      <p:grpSp>
                        <p:nvGrpSpPr>
                          <p:cNvPr id="1172" name="Group 14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4320" y="3052"/>
                            <a:ext cx="2024" cy="2041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1173" name="AutoShape 14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74" name="AutoShape 15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75" name="AutoShape 15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76" name="AutoShape 15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77" name="AutoShape 15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78" name="AutoShape 15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sp>
                        <p:nvSpPr>
                          <p:cNvPr id="1179" name="Oval 15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82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80" name="Oval 15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39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81" name="Oval 15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94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82" name="Oval 15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870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83" name="Oval 1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554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84" name="Oval 1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47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185" name="Group 16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760" y="2560"/>
                          <a:ext cx="567" cy="567"/>
                          <a:chOff x="4311" y="3061"/>
                          <a:chExt cx="2041" cy="2024"/>
                        </a:xfrm>
                      </p:grpSpPr>
                      <p:grpSp>
                        <p:nvGrpSpPr>
                          <p:cNvPr id="1186" name="Group 16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4320" y="3052"/>
                            <a:ext cx="2024" cy="2041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1187" name="AutoShape 16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88" name="AutoShape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89" name="AutoShape 16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90" name="AutoShape 16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91" name="AutoShape 16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192" name="AutoShape 16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sp>
                        <p:nvSpPr>
                          <p:cNvPr id="1193" name="Oval 16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82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94" name="Oval 17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39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95" name="Oval 171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94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96" name="Oval 17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870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97" name="Oval 17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554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198" name="Oval 17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47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199" name="Group 17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39" y="2564"/>
                          <a:ext cx="567" cy="567"/>
                          <a:chOff x="4311" y="3061"/>
                          <a:chExt cx="2041" cy="2024"/>
                        </a:xfrm>
                      </p:grpSpPr>
                      <p:grpSp>
                        <p:nvGrpSpPr>
                          <p:cNvPr id="1200" name="Group 17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4320" y="3052"/>
                            <a:ext cx="2024" cy="2041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1201" name="AutoShape 17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202" name="AutoShape 17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203" name="AutoShape 17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204" name="AutoShape 18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205" name="AutoShape 18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1206" name="AutoShape 18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sp>
                        <p:nvSpPr>
                          <p:cNvPr id="1207" name="Oval 18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82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08" name="Oval 18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39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09" name="Oval 18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494" y="4544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10" name="Oval 18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870" y="3923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11" name="Oval 18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554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12" name="Oval 188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847" y="3345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sp>
                      <p:nvSpPr>
                        <p:cNvPr id="1213" name="Oval 1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203" y="2181"/>
                          <a:ext cx="283" cy="283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1214" name="AutoShape 190" descr="Мелкая клетка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1939" y="2062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pattFill prst="smCheck">
                          <a:fgClr>
                            <a:srgbClr val="000000"/>
                          </a:fgClr>
                          <a:bgClr>
                            <a:srgbClr val="FFFFFF"/>
                          </a:bgClr>
                        </a:patt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1215" name="AutoShape 191" descr="Мелкая клетка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1939" y="2412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pattFill prst="smCheck">
                          <a:fgClr>
                            <a:srgbClr val="000000"/>
                          </a:fgClr>
                          <a:bgClr>
                            <a:srgbClr val="FFFFFF"/>
                          </a:bgClr>
                        </a:patt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1216" name="AutoShape 192" descr="Мелкая клетка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2217" y="2586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pattFill prst="smCheck">
                          <a:fgClr>
                            <a:srgbClr val="000000"/>
                          </a:fgClr>
                          <a:bgClr>
                            <a:srgbClr val="FFFFFF"/>
                          </a:bgClr>
                        </a:patt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1217" name="AutoShape 193" descr="Мелкая клетка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2516" y="2406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pattFill prst="smCheck">
                          <a:fgClr>
                            <a:srgbClr val="000000"/>
                          </a:fgClr>
                          <a:bgClr>
                            <a:srgbClr val="FFFFFF"/>
                          </a:bgClr>
                        </a:patt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1218" name="AutoShape 194" descr="Мелкая клетка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2521" y="2062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pattFill prst="smCheck">
                          <a:fgClr>
                            <a:srgbClr val="000000"/>
                          </a:fgClr>
                          <a:bgClr>
                            <a:srgbClr val="FFFFFF"/>
                          </a:bgClr>
                        </a:patt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1219" name="AutoShape 195" descr="Мелкая клетка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2222" y="1886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pattFill prst="smCheck">
                          <a:fgClr>
                            <a:srgbClr val="000000"/>
                          </a:fgClr>
                          <a:bgClr>
                            <a:srgbClr val="FFFFFF"/>
                          </a:bgClr>
                        </a:patt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grpSp>
                      <p:nvGrpSpPr>
                        <p:cNvPr id="1220" name="Group 19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367" y="2388"/>
                          <a:ext cx="1346" cy="905"/>
                          <a:chOff x="1367" y="2388"/>
                          <a:chExt cx="1346" cy="905"/>
                        </a:xfrm>
                      </p:grpSpPr>
                      <p:sp>
                        <p:nvSpPr>
                          <p:cNvPr id="1221" name="AutoShape 197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919" y="3081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22" name="AutoShape 198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505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23" name="AutoShape 199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217" y="291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24" name="AutoShape 200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119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25" name="AutoShape 201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306" y="3073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26" name="AutoShape 202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729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27" name="AutoShape 203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639" y="291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28" name="AutoShape 204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549" y="2744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29" name="AutoShape 205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643" y="257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30" name="AutoShape 206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452" y="2593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31" name="AutoShape 207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349" y="2406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232" name="Group 208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7011591">
                          <a:off x="1402" y="1338"/>
                          <a:ext cx="1346" cy="905"/>
                          <a:chOff x="1367" y="2388"/>
                          <a:chExt cx="1346" cy="905"/>
                        </a:xfrm>
                      </p:grpSpPr>
                      <p:sp>
                        <p:nvSpPr>
                          <p:cNvPr id="1233" name="AutoShape 209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919" y="3081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34" name="AutoShape 210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505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35" name="AutoShape 211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217" y="291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36" name="AutoShape 212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119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37" name="AutoShape 213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306" y="3073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38" name="AutoShape 214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729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39" name="AutoShape 215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639" y="291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40" name="AutoShape 216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549" y="2744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41" name="AutoShape 217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643" y="257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42" name="AutoShape 218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452" y="2593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43" name="AutoShape 219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349" y="2406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  <p:grpSp>
                      <p:nvGrpSpPr>
                        <p:cNvPr id="1244" name="Group 220"/>
                        <p:cNvGrpSpPr>
                          <a:grpSpLocks/>
                        </p:cNvGrpSpPr>
                        <p:nvPr/>
                      </p:nvGrpSpPr>
                      <p:grpSpPr bwMode="auto">
                        <a:xfrm rot="14345479">
                          <a:off x="2248" y="1853"/>
                          <a:ext cx="1346" cy="905"/>
                          <a:chOff x="1367" y="2388"/>
                          <a:chExt cx="1346" cy="905"/>
                        </a:xfrm>
                      </p:grpSpPr>
                      <p:sp>
                        <p:nvSpPr>
                          <p:cNvPr id="1245" name="AutoShape 221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919" y="3081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46" name="AutoShape 222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505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47" name="AutoShape 223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217" y="291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48" name="AutoShape 224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119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49" name="AutoShape 225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306" y="3073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50" name="AutoShape 226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729" y="308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51" name="AutoShape 227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639" y="291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52" name="AutoShape 228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549" y="2744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53" name="AutoShape 229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643" y="2575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54" name="AutoShape 230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452" y="2593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1255" name="AutoShape 231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349" y="2406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</p:grpSp>
                  </p:grpSp>
                  <p:sp>
                    <p:nvSpPr>
                      <p:cNvPr id="1256" name="AutoShape 232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4416" y="4106"/>
                        <a:ext cx="226" cy="190"/>
                      </a:xfrm>
                      <a:prstGeom prst="hexagon">
                        <a:avLst>
                          <a:gd name="adj" fmla="val 29737"/>
                          <a:gd name="vf" fmla="val 115470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257" name="AutoShape 233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4711" y="3579"/>
                        <a:ext cx="226" cy="190"/>
                      </a:xfrm>
                      <a:prstGeom prst="hexagon">
                        <a:avLst>
                          <a:gd name="adj" fmla="val 29737"/>
                          <a:gd name="vf" fmla="val 115470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258" name="AutoShape 234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4703" y="2913"/>
                        <a:ext cx="226" cy="190"/>
                      </a:xfrm>
                      <a:prstGeom prst="hexagon">
                        <a:avLst>
                          <a:gd name="adj" fmla="val 29737"/>
                          <a:gd name="vf" fmla="val 115470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259" name="AutoShape 235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4435" y="2376"/>
                        <a:ext cx="226" cy="190"/>
                      </a:xfrm>
                      <a:prstGeom prst="hexagon">
                        <a:avLst>
                          <a:gd name="adj" fmla="val 29737"/>
                          <a:gd name="vf" fmla="val 115470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260" name="AutoShape 236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711" y="2388"/>
                        <a:ext cx="226" cy="190"/>
                      </a:xfrm>
                      <a:prstGeom prst="hexagon">
                        <a:avLst>
                          <a:gd name="adj" fmla="val 29737"/>
                          <a:gd name="vf" fmla="val 115470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261" name="AutoShape 237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415" y="2903"/>
                        <a:ext cx="226" cy="190"/>
                      </a:xfrm>
                      <a:prstGeom prst="hexagon">
                        <a:avLst>
                          <a:gd name="adj" fmla="val 29737"/>
                          <a:gd name="vf" fmla="val 115470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262" name="AutoShape 238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410" y="3599"/>
                        <a:ext cx="226" cy="190"/>
                      </a:xfrm>
                      <a:prstGeom prst="hexagon">
                        <a:avLst>
                          <a:gd name="adj" fmla="val 29737"/>
                          <a:gd name="vf" fmla="val 115470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1263" name="AutoShape 239"/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687" y="4090"/>
                        <a:ext cx="226" cy="190"/>
                      </a:xfrm>
                      <a:prstGeom prst="hexagon">
                        <a:avLst>
                          <a:gd name="adj" fmla="val 29737"/>
                          <a:gd name="vf" fmla="val 115470"/>
                        </a:avLst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</p:grpSp>
                <p:cxnSp>
                  <p:nvCxnSpPr>
                    <p:cNvPr id="1264" name="AutoShape 24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808" y="4419"/>
                      <a:ext cx="1704" cy="2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265" name="AutoShape 241"/>
                    <p:cNvCxnSpPr>
                      <a:cxnSpLocks noChangeShapeType="1"/>
                    </p:cNvCxnSpPr>
                    <p:nvPr/>
                  </p:nvCxnSpPr>
                  <p:spPr bwMode="auto">
                    <a:xfrm flipH="1" flipV="1">
                      <a:off x="2828" y="2255"/>
                      <a:ext cx="1710" cy="3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266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8" y="4472"/>
                      <a:ext cx="1684" cy="168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267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9" y="2036"/>
                      <a:ext cx="1684" cy="168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cxnSp>
                  <p:nvCxnSpPr>
                    <p:cNvPr id="1268" name="AutoShape 244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2242" y="3287"/>
                      <a:ext cx="1" cy="118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269" name="AutoShape 24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109" y="3265"/>
                      <a:ext cx="0" cy="14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</p:grpSp>
          </p:grpSp>
          <p:sp>
            <p:nvSpPr>
              <p:cNvPr id="1270" name="Oval 246"/>
              <p:cNvSpPr>
                <a:spLocks noChangeArrowheads="1"/>
              </p:cNvSpPr>
              <p:nvPr/>
            </p:nvSpPr>
            <p:spPr bwMode="auto">
              <a:xfrm>
                <a:off x="6034" y="4095"/>
                <a:ext cx="454" cy="45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1271" name="Text Box 247"/>
            <p:cNvSpPr txBox="1">
              <a:spLocks noChangeArrowheads="1"/>
            </p:cNvSpPr>
            <p:nvPr/>
          </p:nvSpPr>
          <p:spPr bwMode="auto">
            <a:xfrm>
              <a:off x="5543" y="2693"/>
              <a:ext cx="612" cy="2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Графит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272" name="AutoShape 248"/>
            <p:cNvCxnSpPr>
              <a:cxnSpLocks noChangeShapeType="1"/>
            </p:cNvCxnSpPr>
            <p:nvPr/>
          </p:nvCxnSpPr>
          <p:spPr bwMode="auto">
            <a:xfrm flipH="1">
              <a:off x="4721" y="2885"/>
              <a:ext cx="822" cy="2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273" name="Text Box 249"/>
            <p:cNvSpPr txBox="1">
              <a:spLocks noChangeArrowheads="1"/>
            </p:cNvSpPr>
            <p:nvPr/>
          </p:nvSpPr>
          <p:spPr bwMode="auto">
            <a:xfrm>
              <a:off x="5601" y="3171"/>
              <a:ext cx="739" cy="2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Бериллий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274" name="AutoShape 250"/>
            <p:cNvCxnSpPr>
              <a:cxnSpLocks noChangeShapeType="1"/>
            </p:cNvCxnSpPr>
            <p:nvPr/>
          </p:nvCxnSpPr>
          <p:spPr bwMode="auto">
            <a:xfrm flipH="1">
              <a:off x="4742" y="3266"/>
              <a:ext cx="859" cy="2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275" name="Text Box 251"/>
            <p:cNvSpPr txBox="1">
              <a:spLocks noChangeArrowheads="1"/>
            </p:cNvSpPr>
            <p:nvPr/>
          </p:nvSpPr>
          <p:spPr bwMode="auto">
            <a:xfrm>
              <a:off x="5565" y="3652"/>
              <a:ext cx="405" cy="2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ТВС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276" name="AutoShape 252"/>
            <p:cNvCxnSpPr>
              <a:cxnSpLocks noChangeShapeType="1"/>
            </p:cNvCxnSpPr>
            <p:nvPr/>
          </p:nvCxnSpPr>
          <p:spPr bwMode="auto">
            <a:xfrm flipH="1" flipV="1">
              <a:off x="4569" y="3543"/>
              <a:ext cx="996" cy="3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277" name="Text Box 253"/>
            <p:cNvSpPr txBox="1">
              <a:spLocks noChangeArrowheads="1"/>
            </p:cNvSpPr>
            <p:nvPr/>
          </p:nvSpPr>
          <p:spPr bwMode="auto">
            <a:xfrm>
              <a:off x="5089" y="4217"/>
              <a:ext cx="450" cy="2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ВЭК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278" name="AutoShape 254"/>
            <p:cNvCxnSpPr>
              <a:cxnSpLocks noChangeShapeType="1"/>
              <a:stCxn id="1277" idx="3"/>
            </p:cNvCxnSpPr>
            <p:nvPr/>
          </p:nvCxnSpPr>
          <p:spPr bwMode="auto">
            <a:xfrm flipV="1">
              <a:off x="5539" y="4322"/>
              <a:ext cx="569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279" name="AutoShape 255"/>
            <p:cNvCxnSpPr>
              <a:cxnSpLocks noChangeShapeType="1"/>
            </p:cNvCxnSpPr>
            <p:nvPr/>
          </p:nvCxnSpPr>
          <p:spPr bwMode="auto">
            <a:xfrm flipH="1" flipV="1">
              <a:off x="3855" y="3728"/>
              <a:ext cx="1234" cy="7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280" name="AutoShape 256"/>
            <p:cNvCxnSpPr>
              <a:cxnSpLocks noChangeShapeType="1"/>
            </p:cNvCxnSpPr>
            <p:nvPr/>
          </p:nvCxnSpPr>
          <p:spPr bwMode="auto">
            <a:xfrm rot="10800000">
              <a:off x="3553" y="4243"/>
              <a:ext cx="1555" cy="1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281" name="AutoShape 257"/>
            <p:cNvCxnSpPr>
              <a:cxnSpLocks noChangeShapeType="1"/>
            </p:cNvCxnSpPr>
            <p:nvPr/>
          </p:nvCxnSpPr>
          <p:spPr bwMode="auto">
            <a:xfrm>
              <a:off x="4709" y="2593"/>
              <a:ext cx="2278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282" name="AutoShape 258"/>
            <p:cNvCxnSpPr>
              <a:cxnSpLocks noChangeShapeType="1"/>
            </p:cNvCxnSpPr>
            <p:nvPr/>
          </p:nvCxnSpPr>
          <p:spPr bwMode="auto">
            <a:xfrm>
              <a:off x="6987" y="2596"/>
              <a:ext cx="26" cy="216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283" name="AutoShape 259"/>
            <p:cNvCxnSpPr>
              <a:cxnSpLocks noChangeShapeType="1"/>
            </p:cNvCxnSpPr>
            <p:nvPr/>
          </p:nvCxnSpPr>
          <p:spPr bwMode="auto">
            <a:xfrm flipH="1">
              <a:off x="4699" y="4764"/>
              <a:ext cx="2314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424006"/>
          </a:xfrm>
          <a:solidFill>
            <a:schemeClr val="accent2">
              <a:lumMod val="75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Технологический и организационный циклы реактора ИВВ-2.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2844" y="2249425"/>
            <a:ext cx="4286280" cy="4394286"/>
          </a:xfrm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Texнологический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цикл 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эксплуатации предусматривает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последовательный переход от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зоны 36 кассет к зоне в 42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сеты по годовой   схеме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36-42-36-42 с остановками для планово-предупредительных ремонтов, догрузки и перегрузки топлива. Остановка на догрузку или перегрузку осуществляется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запасе реактивности ~1 % с последующим расчетом загрузки, обеспечивающей кампанию реактора  в течение 80 - 90 суток.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394286"/>
          </a:xfrm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Организационный цикл 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эксплуатации  базируется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круглосуточной непрерывной работе, включая и выходные дни.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временной эффективности (с коэффициентом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мощностного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использования 70 %, отнесенного к общему годовому фонду времени) реактор ИВВ-2 практически не имеет аналогов среди родственных аппаратов в РФ.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1"/>
            <a:ext cx="8858312" cy="500065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sz="2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Схема расположения экспериментальных каналов реактора ИВВ-2.</a:t>
            </a:r>
            <a:endParaRPr lang="ru-RU" sz="2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1214422"/>
            <a:ext cx="7772400" cy="5357850"/>
          </a:xfr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endParaRPr lang="ru-RU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785515" y="1428736"/>
            <a:ext cx="5812260" cy="3786213"/>
            <a:chOff x="2057" y="6332"/>
            <a:chExt cx="5520" cy="3503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2324" y="6332"/>
              <a:ext cx="5253" cy="3503"/>
              <a:chOff x="2324" y="6332"/>
              <a:chExt cx="5253" cy="3503"/>
            </a:xfrm>
          </p:grpSpPr>
          <p:sp>
            <p:nvSpPr>
              <p:cNvPr id="2052" name="AutoShape 4" descr="Шпалера"/>
              <p:cNvSpPr>
                <a:spLocks noChangeArrowheads="1"/>
              </p:cNvSpPr>
              <p:nvPr/>
            </p:nvSpPr>
            <p:spPr bwMode="auto">
              <a:xfrm>
                <a:off x="2492" y="6445"/>
                <a:ext cx="5085" cy="3390"/>
              </a:xfrm>
              <a:prstGeom prst="bracketPair">
                <a:avLst>
                  <a:gd name="adj" fmla="val 50000"/>
                </a:avLst>
              </a:prstGeom>
              <a:pattFill prst="trellis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053" name="AutoShape 5" descr="5%"/>
              <p:cNvSpPr>
                <a:spLocks noChangeArrowheads="1"/>
              </p:cNvSpPr>
              <p:nvPr/>
            </p:nvSpPr>
            <p:spPr bwMode="auto">
              <a:xfrm>
                <a:off x="2935" y="6897"/>
                <a:ext cx="4190" cy="2500"/>
              </a:xfrm>
              <a:prstGeom prst="bracketPair">
                <a:avLst>
                  <a:gd name="adj" fmla="val 50000"/>
                </a:avLst>
              </a:prstGeom>
              <a:pattFill prst="pct5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grpSp>
            <p:nvGrpSpPr>
              <p:cNvPr id="2054" name="Group 6"/>
              <p:cNvGrpSpPr>
                <a:grpSpLocks/>
              </p:cNvGrpSpPr>
              <p:nvPr/>
            </p:nvGrpSpPr>
            <p:grpSpPr bwMode="auto">
              <a:xfrm>
                <a:off x="3626" y="8818"/>
                <a:ext cx="793" cy="1017"/>
                <a:chOff x="3631" y="6332"/>
                <a:chExt cx="793" cy="1017"/>
              </a:xfrm>
            </p:grpSpPr>
            <p:sp>
              <p:nvSpPr>
                <p:cNvPr id="2055" name="Rectangle 7" descr="Контурные ромбики"/>
                <p:cNvSpPr>
                  <a:spLocks noChangeArrowheads="1"/>
                </p:cNvSpPr>
                <p:nvPr/>
              </p:nvSpPr>
              <p:spPr bwMode="auto">
                <a:xfrm>
                  <a:off x="3631" y="6332"/>
                  <a:ext cx="202" cy="1017"/>
                </a:xfrm>
                <a:prstGeom prst="rect">
                  <a:avLst/>
                </a:prstGeom>
                <a:pattFill prst="openDmnd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056" name="Rectangle 8" descr="Контурные ромбики"/>
                <p:cNvSpPr>
                  <a:spLocks noChangeArrowheads="1"/>
                </p:cNvSpPr>
                <p:nvPr/>
              </p:nvSpPr>
              <p:spPr bwMode="auto">
                <a:xfrm>
                  <a:off x="4222" y="6332"/>
                  <a:ext cx="202" cy="1017"/>
                </a:xfrm>
                <a:prstGeom prst="rect">
                  <a:avLst/>
                </a:prstGeom>
                <a:pattFill prst="openDmnd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3840" y="6332"/>
                  <a:ext cx="368" cy="10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2559" y="8818"/>
                <a:ext cx="3161" cy="1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grpSp>
            <p:nvGrpSpPr>
              <p:cNvPr id="2059" name="Group 11"/>
              <p:cNvGrpSpPr>
                <a:grpSpLocks/>
              </p:cNvGrpSpPr>
              <p:nvPr/>
            </p:nvGrpSpPr>
            <p:grpSpPr bwMode="auto">
              <a:xfrm>
                <a:off x="3315" y="7484"/>
                <a:ext cx="2180" cy="1323"/>
                <a:chOff x="3200" y="7484"/>
                <a:chExt cx="2180" cy="1323"/>
              </a:xfrm>
            </p:grpSpPr>
            <p:grpSp>
              <p:nvGrpSpPr>
                <p:cNvPr id="2060" name="Group 12"/>
                <p:cNvGrpSpPr>
                  <a:grpSpLocks/>
                </p:cNvGrpSpPr>
                <p:nvPr/>
              </p:nvGrpSpPr>
              <p:grpSpPr bwMode="auto">
                <a:xfrm>
                  <a:off x="3200" y="7484"/>
                  <a:ext cx="2180" cy="1323"/>
                  <a:chOff x="2263" y="2264"/>
                  <a:chExt cx="5110" cy="2825"/>
                </a:xfrm>
              </p:grpSpPr>
              <p:sp>
                <p:nvSpPr>
                  <p:cNvPr id="2061" name="Freeform 13"/>
                  <p:cNvSpPr>
                    <a:spLocks/>
                  </p:cNvSpPr>
                  <p:nvPr/>
                </p:nvSpPr>
                <p:spPr bwMode="auto">
                  <a:xfrm>
                    <a:off x="2263" y="2264"/>
                    <a:ext cx="5110" cy="2825"/>
                  </a:xfrm>
                  <a:custGeom>
                    <a:avLst/>
                    <a:gdLst/>
                    <a:ahLst/>
                    <a:cxnLst>
                      <a:cxn ang="0">
                        <a:pos x="3" y="1562"/>
                      </a:cxn>
                      <a:cxn ang="0">
                        <a:pos x="10" y="1374"/>
                      </a:cxn>
                      <a:cxn ang="0">
                        <a:pos x="762" y="0"/>
                      </a:cxn>
                      <a:cxn ang="0">
                        <a:pos x="5110" y="0"/>
                      </a:cxn>
                      <a:cxn ang="0">
                        <a:pos x="5110" y="2825"/>
                      </a:cxn>
                      <a:cxn ang="0">
                        <a:pos x="747" y="2825"/>
                      </a:cxn>
                      <a:cxn ang="0">
                        <a:pos x="3" y="1562"/>
                      </a:cxn>
                    </a:cxnLst>
                    <a:rect l="0" t="0" r="r" b="b"/>
                    <a:pathLst>
                      <a:path w="5110" h="2825">
                        <a:moveTo>
                          <a:pt x="3" y="1562"/>
                        </a:moveTo>
                        <a:cubicBezTo>
                          <a:pt x="0" y="1500"/>
                          <a:pt x="10" y="1437"/>
                          <a:pt x="10" y="1374"/>
                        </a:cubicBezTo>
                        <a:lnTo>
                          <a:pt x="762" y="0"/>
                        </a:lnTo>
                        <a:lnTo>
                          <a:pt x="5110" y="0"/>
                        </a:lnTo>
                        <a:lnTo>
                          <a:pt x="5110" y="2825"/>
                        </a:lnTo>
                        <a:lnTo>
                          <a:pt x="747" y="2825"/>
                        </a:lnTo>
                        <a:lnTo>
                          <a:pt x="3" y="156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grpSp>
                <p:nvGrpSpPr>
                  <p:cNvPr id="2062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2530" y="2374"/>
                    <a:ext cx="2867" cy="2618"/>
                    <a:chOff x="2242" y="2036"/>
                    <a:chExt cx="2867" cy="2618"/>
                  </a:xfrm>
                </p:grpSpPr>
                <p:cxnSp>
                  <p:nvCxnSpPr>
                    <p:cNvPr id="2063" name="AutoShape 15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4521" y="3400"/>
                      <a:ext cx="588" cy="1019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grpSp>
                  <p:nvGrpSpPr>
                    <p:cNvPr id="2064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42" y="2036"/>
                      <a:ext cx="2867" cy="2618"/>
                      <a:chOff x="2242" y="2036"/>
                      <a:chExt cx="2867" cy="2618"/>
                    </a:xfrm>
                  </p:grpSpPr>
                  <p:cxnSp>
                    <p:nvCxnSpPr>
                      <p:cNvPr id="2065" name="AutoShape 1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 flipV="1">
                        <a:off x="4538" y="2255"/>
                        <a:ext cx="571" cy="1032"/>
                      </a:xfrm>
                      <a:prstGeom prst="straightConnector1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2066" name="AutoShape 1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2242" y="2258"/>
                        <a:ext cx="579" cy="1029"/>
                      </a:xfrm>
                      <a:prstGeom prst="straightConnector1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2067" name="AutoShape 1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242" y="3405"/>
                        <a:ext cx="566" cy="1014"/>
                      </a:xfrm>
                      <a:prstGeom prst="straightConnector1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grpSp>
                    <p:nvGrpSpPr>
                      <p:cNvPr id="2068" name="Group 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242" y="2036"/>
                        <a:ext cx="2867" cy="2618"/>
                        <a:chOff x="2242" y="2029"/>
                        <a:chExt cx="2867" cy="2618"/>
                      </a:xfrm>
                    </p:grpSpPr>
                    <p:grpSp>
                      <p:nvGrpSpPr>
                        <p:cNvPr id="2069" name="Group 2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242" y="2029"/>
                          <a:ext cx="2867" cy="2618"/>
                          <a:chOff x="904" y="1012"/>
                          <a:chExt cx="2867" cy="2618"/>
                        </a:xfrm>
                      </p:grpSpPr>
                      <p:grpSp>
                        <p:nvGrpSpPr>
                          <p:cNvPr id="2070" name="Group 2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1497" y="1015"/>
                            <a:ext cx="567" cy="567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2071" name="AutoShape 2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72" name="AutoShape 2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73" name="AutoShape 2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74" name="AutoShape 2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75" name="AutoShape 2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76" name="AutoShape 2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077" name="Group 2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904" y="2053"/>
                            <a:ext cx="567" cy="567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2078" name="AutoShape 3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79" name="AutoShape 3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80" name="AutoShape 3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81" name="AutoShape 3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82" name="AutoShape 3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83" name="AutoShape 3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084" name="Group 3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1470" y="3059"/>
                            <a:ext cx="567" cy="567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2085" name="AutoShape 3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86" name="AutoShape 3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87" name="AutoShape 3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88" name="AutoShape 4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89" name="AutoShape 4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90" name="AutoShape 4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091" name="Group 4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1203" y="1531"/>
                            <a:ext cx="567" cy="567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2092" name="AutoShape 4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93" name="AutoShape 4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94" name="AutoShape 4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95" name="AutoShape 4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96" name="AutoShape 4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097" name="AutoShape 4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098" name="Group 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2637" y="1012"/>
                            <a:ext cx="567" cy="567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2099" name="AutoShape 5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00" name="AutoShape 5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01" name="AutoShape 5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02" name="AutoShape 5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03" name="AutoShape 5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04" name="AutoShape 5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105" name="Group 5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2916" y="2557"/>
                            <a:ext cx="567" cy="567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2106" name="AutoShape 5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07" name="AutoShape 5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08" name="AutoShape 6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09" name="AutoShape 6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10" name="AutoShape 6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11" name="AutoShape 6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112" name="Group 6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3204" y="2045"/>
                            <a:ext cx="567" cy="567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2113" name="AutoShape 6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14" name="AutoShape 6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15" name="AutoShape 6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16" name="AutoShape 6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17" name="AutoShape 6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18" name="AutoShape 7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119" name="Group 7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2060" y="1013"/>
                            <a:ext cx="567" cy="567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2120" name="AutoShape 7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21" name="AutoShape 7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22" name="AutoShape 7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23" name="AutoShape 7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24" name="AutoShape 7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25" name="AutoShape 7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126" name="Group 7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2047" y="3059"/>
                            <a:ext cx="567" cy="567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2127" name="AutoShape 7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28" name="AutoShape 8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29" name="AutoShape 8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30" name="AutoShape 8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31" name="AutoShape 8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32" name="AutoShape 8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133" name="Group 8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2615" y="3063"/>
                            <a:ext cx="567" cy="567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2134" name="AutoShape 8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35" name="AutoShape 8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36" name="AutoShape 8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37" name="AutoShape 8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38" name="AutoShape 9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39" name="AutoShape 9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140" name="Group 9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2924" y="1529"/>
                            <a:ext cx="567" cy="567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2141" name="AutoShape 9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42" name="AutoShape 9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43" name="AutoShape 9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44" name="AutoShape 9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45" name="AutoShape 9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46" name="AutoShape 9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147" name="Group 9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1193" y="2558"/>
                            <a:ext cx="567" cy="567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2148" name="AutoShape 10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49" name="AutoShape 10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50" name="AutoShape 10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51" name="AutoShape 10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52" name="AutoShape 10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53" name="AutoShape 10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154" name="Group 10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5400000">
                            <a:off x="2063" y="2044"/>
                            <a:ext cx="567" cy="567"/>
                            <a:chOff x="2718" y="2186"/>
                            <a:chExt cx="2265" cy="2612"/>
                          </a:xfrm>
                        </p:grpSpPr>
                        <p:sp>
                          <p:nvSpPr>
                            <p:cNvPr id="2155" name="AutoShape 107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34" y="260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56" name="AutoShape 108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4" y="2651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57" name="AutoShape 109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18" y="3478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58" name="AutoShape 110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3923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59" name="AutoShape 111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079" y="3526"/>
                              <a:ext cx="904" cy="875"/>
                            </a:xfrm>
                            <a:prstGeom prst="hexagon">
                              <a:avLst>
                                <a:gd name="adj" fmla="val 25829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60" name="AutoShape 112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94" y="2186"/>
                              <a:ext cx="904" cy="875"/>
                            </a:xfrm>
                            <a:prstGeom prst="hexagon">
                              <a:avLst>
                                <a:gd name="adj" fmla="val 25140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161" name="Group 11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773" y="1531"/>
                            <a:ext cx="567" cy="567"/>
                            <a:chOff x="4311" y="3061"/>
                            <a:chExt cx="2041" cy="2024"/>
                          </a:xfrm>
                        </p:grpSpPr>
                        <p:grpSp>
                          <p:nvGrpSpPr>
                            <p:cNvPr id="2162" name="Group 11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rot="5400000">
                              <a:off x="4320" y="3052"/>
                              <a:ext cx="2024" cy="2041"/>
                              <a:chOff x="2718" y="2186"/>
                              <a:chExt cx="2265" cy="2612"/>
                            </a:xfrm>
                          </p:grpSpPr>
                          <p:sp>
                            <p:nvSpPr>
                              <p:cNvPr id="2163" name="AutoShape 11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34" y="2603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164" name="AutoShape 11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074" y="2651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165" name="AutoShape 11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18" y="3478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166" name="AutoShape 11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94" y="3923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167" name="AutoShape 11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079" y="3526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168" name="AutoShape 12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94" y="2186"/>
                                <a:ext cx="904" cy="875"/>
                              </a:xfrm>
                              <a:prstGeom prst="hexagon">
                                <a:avLst>
                                  <a:gd name="adj" fmla="val 25140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  <p:sp>
                          <p:nvSpPr>
                            <p:cNvPr id="2169" name="Oval 12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482" y="3923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70" name="Oval 12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839" y="4544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71" name="Oval 12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494" y="4544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72" name="Oval 12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870" y="3923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73" name="Oval 12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554" y="3345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74" name="Oval 12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847" y="3345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175" name="Group 12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41" y="1533"/>
                            <a:ext cx="567" cy="567"/>
                            <a:chOff x="4311" y="3061"/>
                            <a:chExt cx="2041" cy="2024"/>
                          </a:xfrm>
                        </p:grpSpPr>
                        <p:grpSp>
                          <p:nvGrpSpPr>
                            <p:cNvPr id="2176" name="Group 12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rot="5400000">
                              <a:off x="4320" y="3052"/>
                              <a:ext cx="2024" cy="2041"/>
                              <a:chOff x="2718" y="2186"/>
                              <a:chExt cx="2265" cy="2612"/>
                            </a:xfrm>
                          </p:grpSpPr>
                          <p:sp>
                            <p:nvSpPr>
                              <p:cNvPr id="2177" name="AutoShape 1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34" y="2603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178" name="AutoShape 1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074" y="2651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179" name="AutoShape 1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18" y="3478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180" name="AutoShape 13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94" y="3923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181" name="AutoShape 13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079" y="3526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182" name="AutoShape 13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94" y="2186"/>
                                <a:ext cx="904" cy="875"/>
                              </a:xfrm>
                              <a:prstGeom prst="hexagon">
                                <a:avLst>
                                  <a:gd name="adj" fmla="val 25140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  <p:sp>
                          <p:nvSpPr>
                            <p:cNvPr id="2183" name="Oval 13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482" y="3923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84" name="Oval 13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839" y="4544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85" name="Oval 13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494" y="4544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86" name="Oval 13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870" y="3923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87" name="Oval 13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554" y="3345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88" name="Oval 14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847" y="3345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189" name="Group 14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483" y="2049"/>
                            <a:ext cx="567" cy="567"/>
                            <a:chOff x="4311" y="3061"/>
                            <a:chExt cx="2041" cy="2024"/>
                          </a:xfrm>
                        </p:grpSpPr>
                        <p:grpSp>
                          <p:nvGrpSpPr>
                            <p:cNvPr id="2190" name="Group 14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rot="5400000">
                              <a:off x="4320" y="3052"/>
                              <a:ext cx="2024" cy="2041"/>
                              <a:chOff x="2718" y="2186"/>
                              <a:chExt cx="2265" cy="2612"/>
                            </a:xfrm>
                          </p:grpSpPr>
                          <p:sp>
                            <p:nvSpPr>
                              <p:cNvPr id="2191" name="AutoShape 1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34" y="2603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192" name="AutoShape 14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074" y="2651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193" name="AutoShape 1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18" y="3478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194" name="AutoShape 1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94" y="3923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195" name="AutoShape 1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079" y="3526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196" name="AutoShape 1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94" y="2186"/>
                                <a:ext cx="904" cy="875"/>
                              </a:xfrm>
                              <a:prstGeom prst="hexagon">
                                <a:avLst>
                                  <a:gd name="adj" fmla="val 25140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  <p:sp>
                          <p:nvSpPr>
                            <p:cNvPr id="2197" name="Oval 14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482" y="3923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98" name="Oval 15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839" y="4544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199" name="Oval 15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494" y="4544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00" name="Oval 15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870" y="3923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01" name="Oval 15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554" y="3345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02" name="Oval 15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847" y="3345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203" name="Group 15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629" y="2045"/>
                            <a:ext cx="567" cy="567"/>
                            <a:chOff x="4311" y="3061"/>
                            <a:chExt cx="2041" cy="2024"/>
                          </a:xfrm>
                        </p:grpSpPr>
                        <p:grpSp>
                          <p:nvGrpSpPr>
                            <p:cNvPr id="2204" name="Group 15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rot="5400000">
                              <a:off x="4320" y="3052"/>
                              <a:ext cx="2024" cy="2041"/>
                              <a:chOff x="2718" y="2186"/>
                              <a:chExt cx="2265" cy="2612"/>
                            </a:xfrm>
                          </p:grpSpPr>
                          <p:sp>
                            <p:nvSpPr>
                              <p:cNvPr id="2205" name="AutoShape 15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34" y="2603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206" name="AutoShape 15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074" y="2651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207" name="AutoShape 15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18" y="3478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208" name="AutoShape 16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94" y="3923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209" name="AutoShape 16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079" y="3526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210" name="AutoShape 16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94" y="2186"/>
                                <a:ext cx="904" cy="875"/>
                              </a:xfrm>
                              <a:prstGeom prst="hexagon">
                                <a:avLst>
                                  <a:gd name="adj" fmla="val 25140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  <p:sp>
                          <p:nvSpPr>
                            <p:cNvPr id="2211" name="Oval 16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482" y="3923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12" name="Oval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839" y="4544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13" name="Oval 16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494" y="4544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14" name="Oval 16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870" y="3923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15" name="Oval 16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554" y="3345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16" name="Oval 16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847" y="3345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217" name="Group 16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760" y="2560"/>
                            <a:ext cx="567" cy="567"/>
                            <a:chOff x="4311" y="3061"/>
                            <a:chExt cx="2041" cy="2024"/>
                          </a:xfrm>
                        </p:grpSpPr>
                        <p:grpSp>
                          <p:nvGrpSpPr>
                            <p:cNvPr id="2218" name="Group 17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rot="5400000">
                              <a:off x="4320" y="3052"/>
                              <a:ext cx="2024" cy="2041"/>
                              <a:chOff x="2718" y="2186"/>
                              <a:chExt cx="2265" cy="2612"/>
                            </a:xfrm>
                          </p:grpSpPr>
                          <p:sp>
                            <p:nvSpPr>
                              <p:cNvPr id="2219" name="AutoShape 17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34" y="2603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220" name="AutoShape 17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074" y="2651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221" name="AutoShape 17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18" y="3478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222" name="AutoShape 17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94" y="3923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223" name="AutoShape 17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079" y="3526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224" name="AutoShape 17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94" y="2186"/>
                                <a:ext cx="904" cy="875"/>
                              </a:xfrm>
                              <a:prstGeom prst="hexagon">
                                <a:avLst>
                                  <a:gd name="adj" fmla="val 25140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  <p:sp>
                          <p:nvSpPr>
                            <p:cNvPr id="2225" name="Oval 17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482" y="3923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26" name="Oval 17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839" y="4544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27" name="Oval 17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494" y="4544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28" name="Oval 18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870" y="3923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29" name="Oval 18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554" y="3345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30" name="Oval 18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847" y="3345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231" name="Group 18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39" y="2564"/>
                            <a:ext cx="567" cy="567"/>
                            <a:chOff x="4311" y="3061"/>
                            <a:chExt cx="2041" cy="2024"/>
                          </a:xfrm>
                        </p:grpSpPr>
                        <p:grpSp>
                          <p:nvGrpSpPr>
                            <p:cNvPr id="2232" name="Group 18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 rot="5400000">
                              <a:off x="4320" y="3052"/>
                              <a:ext cx="2024" cy="2041"/>
                              <a:chOff x="2718" y="2186"/>
                              <a:chExt cx="2265" cy="2612"/>
                            </a:xfrm>
                          </p:grpSpPr>
                          <p:sp>
                            <p:nvSpPr>
                              <p:cNvPr id="2233" name="AutoShape 18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34" y="2603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234" name="AutoShape 18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074" y="2651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235" name="AutoShape 18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18" y="3478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236" name="AutoShape 18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94" y="3923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237" name="AutoShape 18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079" y="3526"/>
                                <a:ext cx="904" cy="875"/>
                              </a:xfrm>
                              <a:prstGeom prst="hexagon">
                                <a:avLst>
                                  <a:gd name="adj" fmla="val 25829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  <p:sp>
                            <p:nvSpPr>
                              <p:cNvPr id="2238" name="AutoShape 19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394" y="2186"/>
                                <a:ext cx="904" cy="875"/>
                              </a:xfrm>
                              <a:prstGeom prst="hexagon">
                                <a:avLst>
                                  <a:gd name="adj" fmla="val 25140"/>
                                  <a:gd name="vf" fmla="val 115470"/>
                                </a:avLst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dirty="0"/>
                              </a:p>
                            </p:txBody>
                          </p:sp>
                        </p:grpSp>
                        <p:sp>
                          <p:nvSpPr>
                            <p:cNvPr id="2239" name="Oval 19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482" y="3923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40" name="Oval 19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839" y="4544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41" name="Oval 19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494" y="4544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42" name="Oval 19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870" y="3923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43" name="Oval 19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5554" y="3345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44" name="Oval 19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847" y="3345"/>
                              <a:ext cx="283" cy="283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sp>
                        <p:nvSpPr>
                          <p:cNvPr id="2245" name="Oval 19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203" y="2181"/>
                            <a:ext cx="283" cy="283"/>
                          </a:xfrm>
                          <a:prstGeom prst="ellipse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2246" name="AutoShape 198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939" y="2062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2247" name="AutoShape 199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1939" y="2412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2248" name="AutoShape 200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217" y="2586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2249" name="AutoShape 201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516" y="2406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2250" name="AutoShape 202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521" y="2062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sp>
                        <p:nvSpPr>
                          <p:cNvPr id="2251" name="AutoShape 203" descr="Мелкая клетка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5400000">
                            <a:off x="2222" y="1886"/>
                            <a:ext cx="226" cy="190"/>
                          </a:xfrm>
                          <a:prstGeom prst="hexagon">
                            <a:avLst>
                              <a:gd name="adj" fmla="val 29737"/>
                              <a:gd name="vf" fmla="val 115470"/>
                            </a:avLst>
                          </a:prstGeom>
                          <a:pattFill prst="sm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dirty="0"/>
                          </a:p>
                        </p:txBody>
                      </p:sp>
                      <p:grpSp>
                        <p:nvGrpSpPr>
                          <p:cNvPr id="2252" name="Group 20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367" y="2388"/>
                            <a:ext cx="1346" cy="905"/>
                            <a:chOff x="1367" y="2388"/>
                            <a:chExt cx="1346" cy="905"/>
                          </a:xfrm>
                        </p:grpSpPr>
                        <p:sp>
                          <p:nvSpPr>
                            <p:cNvPr id="2253" name="AutoShape 205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919" y="3081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54" name="AutoShape 206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2505" y="308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55" name="AutoShape 207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2217" y="291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56" name="AutoShape 208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2119" y="308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57" name="AutoShape 209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2306" y="3073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58" name="AutoShape 210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729" y="308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59" name="AutoShape 211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639" y="291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60" name="AutoShape 212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549" y="2744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61" name="AutoShape 213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643" y="257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62" name="AutoShape 214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452" y="2593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63" name="AutoShape 215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349" y="2406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264" name="Group 21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7011591">
                            <a:off x="1402" y="1338"/>
                            <a:ext cx="1346" cy="905"/>
                            <a:chOff x="1367" y="2388"/>
                            <a:chExt cx="1346" cy="905"/>
                          </a:xfrm>
                        </p:grpSpPr>
                        <p:sp>
                          <p:nvSpPr>
                            <p:cNvPr id="2265" name="AutoShape 217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919" y="3081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66" name="AutoShape 218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2505" y="308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67" name="AutoShape 219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2217" y="291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68" name="AutoShape 220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2119" y="308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69" name="AutoShape 221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2306" y="3073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70" name="AutoShape 222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729" y="308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71" name="AutoShape 223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639" y="291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72" name="AutoShape 224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549" y="2744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73" name="AutoShape 225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643" y="257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74" name="AutoShape 226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452" y="2593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75" name="AutoShape 227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349" y="2406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  <p:grpSp>
                        <p:nvGrpSpPr>
                          <p:cNvPr id="2276" name="Group 22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 rot="14345479">
                            <a:off x="2248" y="1853"/>
                            <a:ext cx="1346" cy="905"/>
                            <a:chOff x="1367" y="2388"/>
                            <a:chExt cx="1346" cy="905"/>
                          </a:xfrm>
                        </p:grpSpPr>
                        <p:sp>
                          <p:nvSpPr>
                            <p:cNvPr id="2277" name="AutoShape 229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919" y="3081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78" name="AutoShape 230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2505" y="308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79" name="AutoShape 231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2217" y="291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80" name="AutoShape 232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2119" y="308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81" name="AutoShape 233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2306" y="3073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82" name="AutoShape 234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729" y="308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83" name="AutoShape 235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639" y="291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84" name="AutoShape 236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549" y="2744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85" name="AutoShape 237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643" y="2575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86" name="AutoShape 238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452" y="2593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  <p:sp>
                          <p:nvSpPr>
                            <p:cNvPr id="2287" name="AutoShape 239" descr="Мелкая клетка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5400000">
                              <a:off x="1349" y="2406"/>
                              <a:ext cx="226" cy="190"/>
                            </a:xfrm>
                            <a:prstGeom prst="hexagon">
                              <a:avLst>
                                <a:gd name="adj" fmla="val 29737"/>
                                <a:gd name="vf" fmla="val 115470"/>
                              </a:avLst>
                            </a:prstGeom>
                            <a:pattFill prst="smCheck">
                              <a:fgClr>
                                <a:srgbClr val="000000"/>
                              </a:fgClr>
                              <a:bgClr>
                                <a:srgbClr val="FFFFFF"/>
                              </a:bgClr>
                            </a:pattFill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dirty="0"/>
                            </a:p>
                          </p:txBody>
                        </p:sp>
                      </p:grpSp>
                    </p:grpSp>
                    <p:sp>
                      <p:nvSpPr>
                        <p:cNvPr id="2288" name="AutoShape 24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4416" y="4106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2289" name="AutoShape 24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4711" y="3579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2290" name="AutoShape 2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4703" y="2913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2291" name="AutoShape 2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4435" y="2376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2292" name="AutoShape 2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2711" y="2388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2293" name="AutoShape 2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2415" y="2903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2294" name="AutoShape 2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2410" y="3599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  <p:sp>
                      <p:nvSpPr>
                        <p:cNvPr id="2295" name="AutoShape 2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00000">
                          <a:off x="2687" y="4090"/>
                          <a:ext cx="226" cy="190"/>
                        </a:xfrm>
                        <a:prstGeom prst="hexagon">
                          <a:avLst>
                            <a:gd name="adj" fmla="val 29737"/>
                            <a:gd name="vf" fmla="val 115470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dirty="0"/>
                        </a:p>
                      </p:txBody>
                    </p:sp>
                  </p:grpSp>
                  <p:cxnSp>
                    <p:nvCxnSpPr>
                      <p:cNvPr id="2296" name="AutoShape 24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808" y="4419"/>
                        <a:ext cx="1704" cy="2"/>
                      </a:xfrm>
                      <a:prstGeom prst="straightConnector1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2297" name="AutoShape 24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 flipV="1">
                        <a:off x="2828" y="2255"/>
                        <a:ext cx="1710" cy="3"/>
                      </a:xfrm>
                      <a:prstGeom prst="straightConnector1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sp>
                    <p:nvSpPr>
                      <p:cNvPr id="2298" name="Rectangle 2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8" y="4472"/>
                        <a:ext cx="1684" cy="16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sp>
                    <p:nvSpPr>
                      <p:cNvPr id="2299" name="Rectangle 2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9" y="2036"/>
                        <a:ext cx="1684" cy="16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dirty="0"/>
                      </a:p>
                    </p:txBody>
                  </p:sp>
                  <p:cxnSp>
                    <p:nvCxnSpPr>
                      <p:cNvPr id="2300" name="AutoShape 25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2242" y="3287"/>
                        <a:ext cx="1" cy="118"/>
                      </a:xfrm>
                      <a:prstGeom prst="straightConnector1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2301" name="AutoShape 25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5109" y="3265"/>
                        <a:ext cx="0" cy="140"/>
                      </a:xfrm>
                      <a:prstGeom prst="straightConnector1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</p:grpSp>
            </p:grpSp>
            <p:sp>
              <p:nvSpPr>
                <p:cNvPr id="2302" name="Oval 254"/>
                <p:cNvSpPr>
                  <a:spLocks noChangeArrowheads="1"/>
                </p:cNvSpPr>
                <p:nvPr/>
              </p:nvSpPr>
              <p:spPr bwMode="auto">
                <a:xfrm>
                  <a:off x="4809" y="8341"/>
                  <a:ext cx="274" cy="26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8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ru-RU" sz="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303" name="Group 255"/>
              <p:cNvGrpSpPr>
                <a:grpSpLocks/>
              </p:cNvGrpSpPr>
              <p:nvPr/>
            </p:nvGrpSpPr>
            <p:grpSpPr bwMode="auto">
              <a:xfrm>
                <a:off x="3631" y="6332"/>
                <a:ext cx="793" cy="1017"/>
                <a:chOff x="3631" y="6332"/>
                <a:chExt cx="793" cy="1017"/>
              </a:xfrm>
            </p:grpSpPr>
            <p:sp>
              <p:nvSpPr>
                <p:cNvPr id="2304" name="Rectangle 256" descr="Контурные ромбики"/>
                <p:cNvSpPr>
                  <a:spLocks noChangeArrowheads="1"/>
                </p:cNvSpPr>
                <p:nvPr/>
              </p:nvSpPr>
              <p:spPr bwMode="auto">
                <a:xfrm>
                  <a:off x="3631" y="6332"/>
                  <a:ext cx="202" cy="1017"/>
                </a:xfrm>
                <a:prstGeom prst="rect">
                  <a:avLst/>
                </a:prstGeom>
                <a:pattFill prst="openDmnd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305" name="Rectangle 257" descr="Контурные ромбики"/>
                <p:cNvSpPr>
                  <a:spLocks noChangeArrowheads="1"/>
                </p:cNvSpPr>
                <p:nvPr/>
              </p:nvSpPr>
              <p:spPr bwMode="auto">
                <a:xfrm>
                  <a:off x="4222" y="6332"/>
                  <a:ext cx="202" cy="1017"/>
                </a:xfrm>
                <a:prstGeom prst="rect">
                  <a:avLst/>
                </a:prstGeom>
                <a:pattFill prst="openDmnd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2306" name="Rectangle 258"/>
                <p:cNvSpPr>
                  <a:spLocks noChangeArrowheads="1"/>
                </p:cNvSpPr>
                <p:nvPr/>
              </p:nvSpPr>
              <p:spPr bwMode="auto">
                <a:xfrm>
                  <a:off x="3840" y="6332"/>
                  <a:ext cx="368" cy="10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  <p:sp>
            <p:nvSpPr>
              <p:cNvPr id="2307" name="Rectangle 259"/>
              <p:cNvSpPr>
                <a:spLocks noChangeArrowheads="1"/>
              </p:cNvSpPr>
              <p:nvPr/>
            </p:nvSpPr>
            <p:spPr bwMode="auto">
              <a:xfrm rot="-3235269">
                <a:off x="2832" y="9148"/>
                <a:ext cx="996" cy="1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308" name="Rectangle 260"/>
              <p:cNvSpPr>
                <a:spLocks noChangeArrowheads="1"/>
              </p:cNvSpPr>
              <p:nvPr/>
            </p:nvSpPr>
            <p:spPr bwMode="auto">
              <a:xfrm rot="-1480304">
                <a:off x="2380" y="8739"/>
                <a:ext cx="1161" cy="1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309" name="Rectangle 261"/>
              <p:cNvSpPr>
                <a:spLocks noChangeArrowheads="1"/>
              </p:cNvSpPr>
              <p:nvPr/>
            </p:nvSpPr>
            <p:spPr bwMode="auto">
              <a:xfrm rot="1893269">
                <a:off x="2324" y="7532"/>
                <a:ext cx="1165" cy="1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310" name="Rectangle 262"/>
              <p:cNvSpPr>
                <a:spLocks noChangeArrowheads="1"/>
              </p:cNvSpPr>
              <p:nvPr/>
            </p:nvSpPr>
            <p:spPr bwMode="auto">
              <a:xfrm rot="2887570">
                <a:off x="2826" y="7061"/>
                <a:ext cx="995" cy="1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311" name="Rectangle 263"/>
              <p:cNvSpPr>
                <a:spLocks noChangeArrowheads="1"/>
              </p:cNvSpPr>
              <p:nvPr/>
            </p:nvSpPr>
            <p:spPr bwMode="auto">
              <a:xfrm>
                <a:off x="2570" y="7349"/>
                <a:ext cx="3161" cy="1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2312" name="Text Box 264"/>
            <p:cNvSpPr txBox="1">
              <a:spLocks noChangeArrowheads="1"/>
            </p:cNvSpPr>
            <p:nvPr/>
          </p:nvSpPr>
          <p:spPr bwMode="auto">
            <a:xfrm>
              <a:off x="4779" y="7801"/>
              <a:ext cx="331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АЗ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13" name="Text Box 265"/>
            <p:cNvSpPr txBox="1">
              <a:spLocks noChangeArrowheads="1"/>
            </p:cNvSpPr>
            <p:nvPr/>
          </p:nvSpPr>
          <p:spPr bwMode="auto">
            <a:xfrm>
              <a:off x="5731" y="7759"/>
              <a:ext cx="669" cy="2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Бассейн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14" name="Text Box 266"/>
            <p:cNvSpPr txBox="1">
              <a:spLocks noChangeArrowheads="1"/>
            </p:cNvSpPr>
            <p:nvPr/>
          </p:nvSpPr>
          <p:spPr bwMode="auto">
            <a:xfrm>
              <a:off x="4893" y="6445"/>
              <a:ext cx="625" cy="2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Защита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15" name="Text Box 267"/>
            <p:cNvSpPr txBox="1">
              <a:spLocks noChangeArrowheads="1"/>
            </p:cNvSpPr>
            <p:nvPr/>
          </p:nvSpPr>
          <p:spPr bwMode="auto">
            <a:xfrm>
              <a:off x="3722" y="6445"/>
              <a:ext cx="371" cy="2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ТК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16" name="Text Box 268"/>
            <p:cNvSpPr txBox="1">
              <a:spLocks noChangeArrowheads="1"/>
            </p:cNvSpPr>
            <p:nvPr/>
          </p:nvSpPr>
          <p:spPr bwMode="auto">
            <a:xfrm>
              <a:off x="3758" y="9270"/>
              <a:ext cx="335" cy="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ТК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17" name="Text Box 269"/>
            <p:cNvSpPr txBox="1">
              <a:spLocks noChangeArrowheads="1"/>
            </p:cNvSpPr>
            <p:nvPr/>
          </p:nvSpPr>
          <p:spPr bwMode="auto">
            <a:xfrm>
              <a:off x="2261" y="6671"/>
              <a:ext cx="397" cy="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ГЭК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18" name="Text Box 270"/>
            <p:cNvSpPr txBox="1">
              <a:spLocks noChangeArrowheads="1"/>
            </p:cNvSpPr>
            <p:nvPr/>
          </p:nvSpPr>
          <p:spPr bwMode="auto">
            <a:xfrm>
              <a:off x="2261" y="9321"/>
              <a:ext cx="402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ГЭК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319" name="AutoShape 271"/>
            <p:cNvCxnSpPr>
              <a:cxnSpLocks noChangeShapeType="1"/>
            </p:cNvCxnSpPr>
            <p:nvPr/>
          </p:nvCxnSpPr>
          <p:spPr bwMode="auto">
            <a:xfrm>
              <a:off x="2658" y="6835"/>
              <a:ext cx="39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20" name="AutoShape 272"/>
            <p:cNvCxnSpPr>
              <a:cxnSpLocks noChangeShapeType="1"/>
            </p:cNvCxnSpPr>
            <p:nvPr/>
          </p:nvCxnSpPr>
          <p:spPr bwMode="auto">
            <a:xfrm>
              <a:off x="2472" y="7072"/>
              <a:ext cx="0" cy="2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21" name="AutoShape 273"/>
            <p:cNvCxnSpPr>
              <a:cxnSpLocks noChangeShapeType="1"/>
            </p:cNvCxnSpPr>
            <p:nvPr/>
          </p:nvCxnSpPr>
          <p:spPr bwMode="auto">
            <a:xfrm>
              <a:off x="2658" y="9496"/>
              <a:ext cx="40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22" name="AutoShape 274"/>
            <p:cNvCxnSpPr>
              <a:cxnSpLocks noChangeShapeType="1"/>
            </p:cNvCxnSpPr>
            <p:nvPr/>
          </p:nvCxnSpPr>
          <p:spPr bwMode="auto">
            <a:xfrm flipV="1">
              <a:off x="2570" y="8931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323" name="Text Box 275"/>
            <p:cNvSpPr txBox="1">
              <a:spLocks noChangeArrowheads="1"/>
            </p:cNvSpPr>
            <p:nvPr/>
          </p:nvSpPr>
          <p:spPr bwMode="auto">
            <a:xfrm>
              <a:off x="2057" y="7462"/>
              <a:ext cx="415" cy="2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КЭК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324" name="AutoShape 276"/>
            <p:cNvCxnSpPr>
              <a:cxnSpLocks noChangeShapeType="1"/>
              <a:stCxn id="2323" idx="2"/>
            </p:cNvCxnSpPr>
            <p:nvPr/>
          </p:nvCxnSpPr>
          <p:spPr bwMode="auto">
            <a:xfrm rot="16200000" flipH="1">
              <a:off x="1863" y="8122"/>
              <a:ext cx="1098" cy="2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25" name="AutoShape 277"/>
            <p:cNvCxnSpPr>
              <a:cxnSpLocks noChangeShapeType="1"/>
            </p:cNvCxnSpPr>
            <p:nvPr/>
          </p:nvCxnSpPr>
          <p:spPr bwMode="auto">
            <a:xfrm flipV="1">
              <a:off x="2472" y="7462"/>
              <a:ext cx="924" cy="1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84" name="TextBox 283"/>
          <p:cNvSpPr txBox="1"/>
          <p:nvPr/>
        </p:nvSpPr>
        <p:spPr>
          <a:xfrm>
            <a:off x="4643438" y="4357694"/>
            <a:ext cx="500066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ВЭК</a:t>
            </a:r>
            <a:endParaRPr lang="ru-RU" sz="900" b="1" dirty="0"/>
          </a:p>
        </p:txBody>
      </p:sp>
      <p:cxnSp>
        <p:nvCxnSpPr>
          <p:cNvPr id="286" name="Прямая со стрелкой 285"/>
          <p:cNvCxnSpPr/>
          <p:nvPr/>
        </p:nvCxnSpPr>
        <p:spPr>
          <a:xfrm rot="16200000" flipV="1">
            <a:off x="4679157" y="3964785"/>
            <a:ext cx="642942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TextBox 287"/>
          <p:cNvSpPr txBox="1"/>
          <p:nvPr/>
        </p:nvSpPr>
        <p:spPr>
          <a:xfrm>
            <a:off x="2321703" y="5500702"/>
            <a:ext cx="4500594" cy="830997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ГЭК- горизонтальный экспериментальный канал</a:t>
            </a:r>
          </a:p>
          <a:p>
            <a:r>
              <a:rPr lang="ru-RU" sz="1200" b="1" dirty="0" smtClean="0"/>
              <a:t>ВЭК- вертикальный экспериментальный канал.</a:t>
            </a:r>
          </a:p>
          <a:p>
            <a:r>
              <a:rPr lang="ru-RU" sz="1200" b="1" dirty="0" smtClean="0"/>
              <a:t>КЭК- касательный экспериментальный канал.</a:t>
            </a:r>
          </a:p>
          <a:p>
            <a:r>
              <a:rPr lang="ru-RU" sz="1200" b="1" dirty="0" smtClean="0"/>
              <a:t>ТК – тепловая колонна.</a:t>
            </a:r>
            <a:endParaRPr lang="ru-RU" sz="1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642919"/>
            <a:ext cx="8786874" cy="928694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Стендовые возможности 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реакторного комплекса ИВВ-2.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14282" y="1785926"/>
            <a:ext cx="8715436" cy="4857784"/>
          </a:xfrm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Стендовая база реактора обеспечивает: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-исследования конструкционных материалов в режимах кипения и перегретого пара с имитацией работы реальных технологических контуров АЭС в диапазоне давлений до  20 МПа, температур до 45О°С, с тепловыми нагрузками до 1МВт/м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исследования в условиях, близких к натурным, топливных композиций,   деталей конструкций ТВС и конструкций твэлов в сборе, с возможностью исследования процесса газовыделения в ходе облучения, применительно к задачам ядерной энергетики, а также применительно к проблемам высокотемпературных реакторов;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-проведение канальных исследований внутриреакторной ползучести в диапазоне температур до 1400 °С при нагрузках до 300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Мпа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-радиационные испытания конструкционных материалов в заданных  парогазовых смесях в широком диапазоне температур ( до 800 °С), в том числе для исследования коррозионной стойкости циркониевых сплавов;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-испытания полномасштабных ТВС транспортабельных энергетических установок типа "Север" в диапазоне давлений до 7 МПа   с возможностью применения систем жидкостного регулирования температуры;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исследования физико-механических характеристик, в том числе и газовыделения из перспективных материалов.;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-комплексное исследование датчиков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внутризонного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контроля применительно к большим активным зонам высоконапряженных энергетических реакторов;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-исследование ядерных характеристик конструкционных материалов, в том числе измерения полных сечений взаимодействия, дифференциальных сечений рассеяния быстрых нейтронов.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1577</TotalTime>
  <Words>1016</Words>
  <Application>Microsoft Office PowerPoint</Application>
  <PresentationFormat>Экран (4:3)</PresentationFormat>
  <Paragraphs>90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Лекция 6.   Цель.   Познакомить слушателей с техническими характеристиками исследовательского реактора ИВВ-2, результатами его модернизации, устройством активной зоны и его возможностями, и приспособленностью для проведения реакторных испытаний. Рассмотреть картограмму активной зоны и распределения потоков излучений по экспериментальным каналам.      </vt:lpstr>
      <vt:lpstr>Водо-водяной исследовательский ядерный реактор бассейнового типа ИВВ-2 мощностью 5000 кВт был создан на базе серийного реактора ИРТ-2000, исходя из принципа максимально возможного использования оборудования, изготавливаемого  для реакторов данного типа.</vt:lpstr>
      <vt:lpstr>В 1977 году реактор был пущен после модернизации</vt:lpstr>
      <vt:lpstr>Комплекс исследований связанный с анализом вопросов физики многоловушечных   систем, позволил   остановиться на основной конфигурации зоны из шести подкритических секций, нейтронная связь между которыми может осуществляться через бериллиевые, графитовые блоки или водяные зазоры.</vt:lpstr>
      <vt:lpstr>Активная зона набирается из стандартных по форме и размерам элементов (как ТВС, так и блоков отражателя), представляющих собой шестигранные призмы, размещаемые   с минимально допустимым зазором в треугольной решетке с шагом 64 мм.    </vt:lpstr>
      <vt:lpstr>Картограмма и состав активной зоны реактора ИВВ-2</vt:lpstr>
      <vt:lpstr>Технологический и организационный циклы реактора ИВВ-2.</vt:lpstr>
      <vt:lpstr>Схема расположения экспериментальных каналов реактора ИВВ-2.</vt:lpstr>
      <vt:lpstr>Стендовые возможности  реакторного комплекса ИВВ-2.</vt:lpstr>
      <vt:lpstr>Основные характеристики реактора ИВВ-2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55</cp:revision>
  <dcterms:created xsi:type="dcterms:W3CDTF">2008-01-12T07:17:27Z</dcterms:created>
  <dcterms:modified xsi:type="dcterms:W3CDTF">2008-02-15T08:19:18Z</dcterms:modified>
</cp:coreProperties>
</file>