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5" r:id="rId6"/>
    <p:sldId id="266" r:id="rId7"/>
    <p:sldId id="267" r:id="rId8"/>
    <p:sldId id="261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25FEB09-CD51-49BD-BDF9-E1A21C09A4AF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BA6076-B42E-4CE2-84BE-92CDBEF487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386794" cy="4000504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Рассмотреть ядерный исследовательский реактор как источник излучений для реакторных испытаний. Познакомить слушателей с техническими характеристиками исследовательских реакторов Российской Федерации.  Обосновать выбор реакторов для последующего детального рассмотрения. Дать общие представления о типовом исследовательском реакторе ИРТ.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256"/>
            <a:ext cx="8572560" cy="228601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pPr lvl="0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Исследовательский реактор как источник излучений.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Исследовательские ядерные реакторы Российской Федерации.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Исследовательский реактор ИРТ.</a:t>
            </a:r>
          </a:p>
          <a:p>
            <a:pPr algn="ctr"/>
            <a:endParaRPr lang="ru-RU" b="1" dirty="0" smtClean="0"/>
          </a:p>
          <a:p>
            <a:pPr algn="ctr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6162719" y="-947801"/>
            <a:ext cx="1071571" cy="4253010"/>
          </a:xfr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Схематическое представление разреза бассейна реактора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ИРТ-МИФИ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0" y="1857364"/>
            <a:ext cx="4429156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Позиции: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1.Уровень первого этажа.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Биологическая защита реактора.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Эжекторный насос.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Установочная плита реактора.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Облучательное устройство в 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экспериментальном канале реактора. 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Активная зона.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7.Экспериментальный канал.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8.Выход теплоносителя.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9.Биологическая защита экспериментального канала.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 Направление движения теплоносителя.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11. Крышка реактора.</a:t>
            </a:r>
          </a:p>
          <a:p>
            <a:pPr marL="342900" indent="-3429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12. Уровень 3-его этажа физического зала.</a:t>
            </a:r>
          </a:p>
          <a:p>
            <a:r>
              <a:rPr lang="ru-RU" dirty="0" smtClean="0"/>
              <a:t>     </a:t>
            </a:r>
          </a:p>
        </p:txBody>
      </p: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357158" y="1571612"/>
            <a:ext cx="4071939" cy="4433888"/>
            <a:chOff x="2369" y="2632"/>
            <a:chExt cx="6412" cy="6983"/>
          </a:xfrm>
        </p:grpSpPr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2369" y="2632"/>
              <a:ext cx="6412" cy="6983"/>
              <a:chOff x="2369" y="2632"/>
              <a:chExt cx="6412" cy="6983"/>
            </a:xfrm>
          </p:grpSpPr>
          <p:sp>
            <p:nvSpPr>
              <p:cNvPr id="3099" name="Rectangle 27" descr="Крупное конфетти"/>
              <p:cNvSpPr>
                <a:spLocks noChangeArrowheads="1"/>
              </p:cNvSpPr>
              <p:nvPr/>
            </p:nvSpPr>
            <p:spPr bwMode="auto">
              <a:xfrm>
                <a:off x="2369" y="3019"/>
                <a:ext cx="6397" cy="6209"/>
              </a:xfrm>
              <a:prstGeom prst="rect">
                <a:avLst/>
              </a:prstGeom>
              <a:pattFill prst="lgConfetti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2865" y="3019"/>
                <a:ext cx="5274" cy="5590"/>
              </a:xfrm>
              <a:prstGeom prst="rect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3623" y="6643"/>
                <a:ext cx="1033" cy="116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2" name="AutoShape 30"/>
              <p:cNvSpPr>
                <a:spLocks noChangeArrowheads="1"/>
              </p:cNvSpPr>
              <p:nvPr/>
            </p:nvSpPr>
            <p:spPr bwMode="auto">
              <a:xfrm rot="16200000">
                <a:off x="4528" y="7797"/>
                <a:ext cx="697" cy="712"/>
              </a:xfrm>
              <a:custGeom>
                <a:avLst/>
                <a:gdLst>
                  <a:gd name="G0" fmla="+- 5397 0 0"/>
                  <a:gd name="G1" fmla="+- 21600 0 5397"/>
                  <a:gd name="G2" fmla="*/ 5397 1 2"/>
                  <a:gd name="G3" fmla="+- 21600 0 G2"/>
                  <a:gd name="G4" fmla="+/ 5397 21600 2"/>
                  <a:gd name="G5" fmla="+/ G1 0 2"/>
                  <a:gd name="G6" fmla="*/ 21600 21600 5397"/>
                  <a:gd name="G7" fmla="*/ G6 1 2"/>
                  <a:gd name="G8" fmla="+- 21600 0 G7"/>
                  <a:gd name="G9" fmla="*/ 21600 1 2"/>
                  <a:gd name="G10" fmla="+- 5397 0 G9"/>
                  <a:gd name="G11" fmla="?: G10 G8 0"/>
                  <a:gd name="G12" fmla="?: G10 G7 21600"/>
                  <a:gd name="T0" fmla="*/ 18901 w 21600"/>
                  <a:gd name="T1" fmla="*/ 10800 h 21600"/>
                  <a:gd name="T2" fmla="*/ 10800 w 21600"/>
                  <a:gd name="T3" fmla="*/ 21600 h 21600"/>
                  <a:gd name="T4" fmla="*/ 2699 w 21600"/>
                  <a:gd name="T5" fmla="*/ 10800 h 21600"/>
                  <a:gd name="T6" fmla="*/ 10800 w 21600"/>
                  <a:gd name="T7" fmla="*/ 0 h 21600"/>
                  <a:gd name="T8" fmla="*/ 4499 w 21600"/>
                  <a:gd name="T9" fmla="*/ 4499 h 21600"/>
                  <a:gd name="T10" fmla="*/ 17101 w 21600"/>
                  <a:gd name="T11" fmla="*/ 1710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7" y="21600"/>
                    </a:lnTo>
                    <a:lnTo>
                      <a:pt x="162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184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3623" y="7804"/>
                <a:ext cx="1033" cy="697"/>
              </a:xfrm>
              <a:prstGeom prst="rect">
                <a:avLst/>
              </a:prstGeom>
              <a:solidFill>
                <a:srgbClr val="3184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5063" y="7928"/>
                <a:ext cx="3718" cy="419"/>
              </a:xfrm>
              <a:prstGeom prst="rect">
                <a:avLst/>
              </a:prstGeom>
              <a:solidFill>
                <a:srgbClr val="3184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5" name="AutoShape 33"/>
              <p:cNvSpPr>
                <a:spLocks noChangeArrowheads="1"/>
              </p:cNvSpPr>
              <p:nvPr/>
            </p:nvSpPr>
            <p:spPr bwMode="auto">
              <a:xfrm rot="10800000">
                <a:off x="4610" y="3236"/>
                <a:ext cx="308" cy="4367"/>
              </a:xfrm>
              <a:prstGeom prst="flowChartPredefinedProcess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6" name="Rectangle 34" descr="Крупная сетка"/>
              <p:cNvSpPr>
                <a:spLocks noChangeArrowheads="1"/>
              </p:cNvSpPr>
              <p:nvPr/>
            </p:nvSpPr>
            <p:spPr bwMode="auto">
              <a:xfrm>
                <a:off x="2865" y="7618"/>
                <a:ext cx="5274" cy="186"/>
              </a:xfrm>
              <a:prstGeom prst="rect">
                <a:avLst/>
              </a:prstGeom>
              <a:pattFill prst="lgGrid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7" name="Rectangle 35" descr="Штриховой диагональный 2"/>
              <p:cNvSpPr>
                <a:spLocks noChangeArrowheads="1"/>
              </p:cNvSpPr>
              <p:nvPr/>
            </p:nvSpPr>
            <p:spPr bwMode="auto">
              <a:xfrm>
                <a:off x="2865" y="3019"/>
                <a:ext cx="5274" cy="217"/>
              </a:xfrm>
              <a:prstGeom prst="rect">
                <a:avLst/>
              </a:prstGeom>
              <a:pattFill prst="dash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08" name="Text Box 36"/>
              <p:cNvSpPr txBox="1">
                <a:spLocks noChangeArrowheads="1"/>
              </p:cNvSpPr>
              <p:nvPr/>
            </p:nvSpPr>
            <p:spPr bwMode="auto">
              <a:xfrm>
                <a:off x="5368" y="3841"/>
                <a:ext cx="629" cy="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10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09" name="Text Box 37"/>
              <p:cNvSpPr txBox="1">
                <a:spLocks noChangeArrowheads="1"/>
              </p:cNvSpPr>
              <p:nvPr/>
            </p:nvSpPr>
            <p:spPr bwMode="auto">
              <a:xfrm>
                <a:off x="6426" y="3174"/>
                <a:ext cx="588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11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10" name="Text Box 38"/>
              <p:cNvSpPr txBox="1">
                <a:spLocks noChangeArrowheads="1"/>
              </p:cNvSpPr>
              <p:nvPr/>
            </p:nvSpPr>
            <p:spPr bwMode="auto">
              <a:xfrm>
                <a:off x="5915" y="8725"/>
                <a:ext cx="588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11" name="Text Box 39"/>
              <p:cNvSpPr txBox="1">
                <a:spLocks noChangeArrowheads="1"/>
              </p:cNvSpPr>
              <p:nvPr/>
            </p:nvSpPr>
            <p:spPr bwMode="auto">
              <a:xfrm>
                <a:off x="3213" y="6364"/>
                <a:ext cx="588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12" name="Text Box 40"/>
              <p:cNvSpPr txBox="1">
                <a:spLocks noChangeArrowheads="1"/>
              </p:cNvSpPr>
              <p:nvPr/>
            </p:nvSpPr>
            <p:spPr bwMode="auto">
              <a:xfrm>
                <a:off x="4792" y="5621"/>
                <a:ext cx="588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13" name="Text Box 41"/>
              <p:cNvSpPr txBox="1">
                <a:spLocks noChangeArrowheads="1"/>
              </p:cNvSpPr>
              <p:nvPr/>
            </p:nvSpPr>
            <p:spPr bwMode="auto">
              <a:xfrm>
                <a:off x="5791" y="7308"/>
                <a:ext cx="588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14" name="Text Box 42"/>
              <p:cNvSpPr txBox="1">
                <a:spLocks noChangeArrowheads="1"/>
              </p:cNvSpPr>
              <p:nvPr/>
            </p:nvSpPr>
            <p:spPr bwMode="auto">
              <a:xfrm>
                <a:off x="3213" y="7960"/>
                <a:ext cx="588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15" name="Rectangle 43"/>
              <p:cNvSpPr>
                <a:spLocks noChangeArrowheads="1"/>
              </p:cNvSpPr>
              <p:nvPr/>
            </p:nvSpPr>
            <p:spPr bwMode="auto">
              <a:xfrm>
                <a:off x="7206" y="4134"/>
                <a:ext cx="1575" cy="495"/>
              </a:xfrm>
              <a:prstGeom prst="rect">
                <a:avLst/>
              </a:prstGeom>
              <a:solidFill>
                <a:srgbClr val="3184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16" name="Text Box 44"/>
              <p:cNvSpPr txBox="1">
                <a:spLocks noChangeArrowheads="1"/>
              </p:cNvSpPr>
              <p:nvPr/>
            </p:nvSpPr>
            <p:spPr bwMode="auto">
              <a:xfrm>
                <a:off x="6604" y="4529"/>
                <a:ext cx="588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8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17" name="AutoShape 45"/>
              <p:cNvSpPr>
                <a:spLocks noChangeArrowheads="1"/>
              </p:cNvSpPr>
              <p:nvPr/>
            </p:nvSpPr>
            <p:spPr bwMode="auto">
              <a:xfrm>
                <a:off x="5791" y="7960"/>
                <a:ext cx="1770" cy="264"/>
              </a:xfrm>
              <a:prstGeom prst="leftArrow">
                <a:avLst>
                  <a:gd name="adj1" fmla="val 50000"/>
                  <a:gd name="adj2" fmla="val 167614"/>
                </a:avLst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18" name="AutoShape 46"/>
              <p:cNvSpPr>
                <a:spLocks noChangeArrowheads="1"/>
              </p:cNvSpPr>
              <p:nvPr/>
            </p:nvSpPr>
            <p:spPr bwMode="auto">
              <a:xfrm rot="10800000">
                <a:off x="5368" y="4134"/>
                <a:ext cx="1770" cy="264"/>
              </a:xfrm>
              <a:prstGeom prst="leftArrow">
                <a:avLst>
                  <a:gd name="adj1" fmla="val 50000"/>
                  <a:gd name="adj2" fmla="val 167614"/>
                </a:avLst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19" name="Text Box 47"/>
              <p:cNvSpPr txBox="1">
                <a:spLocks noChangeArrowheads="1"/>
              </p:cNvSpPr>
              <p:nvPr/>
            </p:nvSpPr>
            <p:spPr bwMode="auto">
              <a:xfrm>
                <a:off x="2369" y="2632"/>
                <a:ext cx="695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12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20" name="Text Box 48"/>
              <p:cNvSpPr txBox="1">
                <a:spLocks noChangeArrowheads="1"/>
              </p:cNvSpPr>
              <p:nvPr/>
            </p:nvSpPr>
            <p:spPr bwMode="auto">
              <a:xfrm>
                <a:off x="2369" y="9228"/>
                <a:ext cx="588" cy="3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121" name="Rectangle 49"/>
            <p:cNvSpPr>
              <a:spLocks noChangeArrowheads="1"/>
            </p:cNvSpPr>
            <p:nvPr/>
          </p:nvSpPr>
          <p:spPr bwMode="auto">
            <a:xfrm>
              <a:off x="4610" y="3561"/>
              <a:ext cx="309" cy="14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auto">
            <a:xfrm>
              <a:off x="4609" y="6751"/>
              <a:ext cx="309" cy="61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23" name="Rectangle 51"/>
            <p:cNvSpPr>
              <a:spLocks noChangeArrowheads="1"/>
            </p:cNvSpPr>
            <p:nvPr/>
          </p:nvSpPr>
          <p:spPr bwMode="auto">
            <a:xfrm>
              <a:off x="4839" y="6403"/>
              <a:ext cx="433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24" name="Rectangle 52"/>
            <p:cNvSpPr>
              <a:spLocks noChangeArrowheads="1"/>
            </p:cNvSpPr>
            <p:nvPr/>
          </p:nvSpPr>
          <p:spPr bwMode="auto">
            <a:xfrm>
              <a:off x="4223" y="3841"/>
              <a:ext cx="433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9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1643074"/>
          </a:xfr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Гетерогенный водо-водяной реактор на тепловых нейтронах </a:t>
            </a:r>
            <a:r>
              <a:rPr lang="en-US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ИРТ-МИФИ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сооружен в соответствии с типовым проектом ТП-3304М. </a:t>
            </a:r>
            <a:r>
              <a:rPr lang="en-US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Активную зону составляют тепловыделяющие сборки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ИРТ-2М и ИРТ-3М.</a:t>
            </a: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2844" y="2500306"/>
            <a:ext cx="8786873" cy="4143404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Режим работы реактора определяется требованиями экспериментальных программ.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Как правило реактор эксплуатируется недельными циклами по 100 часов с годовым временем работы на мощности до 5000 часов.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Запас реактивности и суммарная эффективность органов компенсации реактивности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обеспечивают возможность эксплуатации реактора без перегрузки ТВС до энергровыработки 140 МВт-суток.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Радиационная безопасность обеспечивается следующими барьерами: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матрица твэлов обладает слабой способностью растворения в воде,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защитная оболочка твэла из алюминиевого сплава позволяет своевременно обнаружить дефектную ТВС и удалить ее из активной зоны реактора из-за значительного интервала времени поступления продуктов деления в теплоноситель.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вода бассейна реактора.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железобетонный бассейн реактора, облицованный алюминием и закрытый защитной крышкой.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замкнутая конструкция физического зала.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228601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Ядерный реактор как источник излучений уникален: это и по диапазону энергий излучений и по их интенсивности и по  качественному составу , и, наконец, по характеру изменений потоков излучений во времени. </a:t>
            </a:r>
            <a: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1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327662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   Задача реакторных испытании состоит в том, чтобы определить ресурс изделия или свойство материала     при   суммарном    воздействии    реакторных излучений на объект испытаний. </a:t>
            </a:r>
          </a:p>
          <a:p>
            <a:pPr algn="just"/>
            <a:r>
              <a:rPr lang="ru-RU" sz="2000" dirty="0" smtClean="0"/>
              <a:t>   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Естественно, что в определенных случаях, когда в результате испытаний выявлены эффекты, физическая сущность которых может быть понята при использовании потоков излучений с определенными, заранее известными качественными характеристиками, такие испытания могут быть поставлены.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297947" y="-797273"/>
            <a:ext cx="1229744" cy="4253008"/>
          </a:xfrm>
          <a:solidFill>
            <a:schemeClr val="accent2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Действующие исследовательские  ядерные реакторы России.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142844" y="1142984"/>
          <a:ext cx="4428000" cy="44246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8965"/>
                <a:gridCol w="2718879"/>
                <a:gridCol w="876057"/>
                <a:gridCol w="534099"/>
              </a:tblGrid>
              <a:tr h="432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Название. Предприятие. Место. Тип.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Мощность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(МВт)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Год пуска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857720" y="2143116"/>
            <a:ext cx="4286280" cy="45005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таблице представлены: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наименование (аббревиатура) реактора и предприятия, местоположение, 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тип (бассейновый, корпусной, кипящий, канальный, быстрый, жидкометаллический.)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мощность.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 пуска.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Ниже будут рассмотрены  исследовательские реакторы 3-х типов: тепловые, промежуточные и быстрые и наиболее подробно рассмотрим реакторы: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-ИРТ-2000 и ИВВ-2, как примеры реакторов на тепловых нейтронах;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 промежуточных нейтронах СМ-2;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 быстрых нейтронах БР-10,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реактор МИР, специально приспособленный для испытания тепловыделяющих  сборок (ТВС).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4" y="1643050"/>
          <a:ext cx="4429155" cy="463622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6292"/>
                <a:gridCol w="2722380"/>
                <a:gridCol w="866487"/>
                <a:gridCol w="533996"/>
              </a:tblGrid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ИР-8. РНЦ КИ. Москва. Бассейновый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1957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ВВР-М. ПИЯФ. Гатчина. Бассейновый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1959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БР-10. ФЭИ. Обнинск. Быстрый, жидкометаллический.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СМ. ГНЦ РФ НИИАР. Димитровград. Корпусной.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1961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ВВР-Ц. Филиал НИФХИ. Обнинск. бассейновый.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1964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ВК-50. ГНЦ РФ НИИАР. Димитровград. Корпусной, кипящий.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МИР. ГНЦ РФ НИИАР. Димитровград. Канальный.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1966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ИВВ-2М. СФ НИКИЭТ. Заречный. Бассейновый.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1966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145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ИРТ. МИФИ. Москва. Бассейновый.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1967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ИРТ-Т. НИИЯФ ТПИ. Томск. Бассейновый.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1967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БОР-60 (опытный). ГНЦ РФ НИИАР. Димитровград. Быстрый, жидкометаллический.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1969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РБТ-6. ГНЦ РФ НИИАР. Димитровград. Бассейновый.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1975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РБТ-10/1. ГНЦ РФ НИИАР. Димитровград. Бассейновый.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1983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РБТ-10/2. ГНЦ РФ НИИАР. Димитровград. Бассейновый.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1983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29" marR="47329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7"/>
            <a:ext cx="8858311" cy="1857387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Основными показателями реактора как источника излучения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реакторных испытаний является его нейтронный поток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энергетический спектр нейтронов.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643182"/>
            <a:ext cx="8858311" cy="3929090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зависимости от местоположения облучательного устройства в конкретном канале реактора, заполнении канала , конструкционных материалов, из которых  выполнена облучательное устройство, зависит энергетический спектр нейтронного потока, падающего  на испытуемый образец, и его интенсивность.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подготовке реакторного эксперимента проводится мониторинг местоположения испытуемого образца.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08993" cy="1928827"/>
          </a:xfr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Рассмотрим исследовательские реакторы 3-х типов: тепловые, промежуточные и быстрые.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 интерес к ним будет сосредоточен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возможностях их использования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проведения реакторных испытаний.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2714620"/>
            <a:ext cx="8208993" cy="3929090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Подробно будут рассмотрены реакторы: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-ИРТ-2000 (как прототип), ИРТ-МИФИ и ИВВ-2, как примеры реакторов на тепловых нейтронах;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 промежуточных нейтронах СМ-2;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 быстрых нейтронах БР-10,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реактор МИР, специально приспособленный для испытания тепловыделяющих  сборок (ТВС).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71480"/>
            <a:ext cx="7772400" cy="1857387"/>
          </a:xfr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Реактор ИРТ-2000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(исследовательский реактор типовой, мощностью 2000 кВт, бассейнового типа, водо-водяной)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предназначен для проведения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научно-исследовательских работ  в  НИИ  и   ВУЗах. </a:t>
            </a: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3" y="2428868"/>
            <a:ext cx="8715436" cy="421484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Экспериментальные направления, которые предполагалось развивать на ИРТ: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измерение нейтронных сечений;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гамма-спектроскопия;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опыты по дифракции и поляризации нейтронов;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4) изучение замедляющих свойств смесей;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5) действие излучения на вещества;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6) радиационная химия;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7) радиационная генетика.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базе проекта ИРТ-2000 разработано несколько модификаций.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 в основном коснулись конфигурации активной зоны, материалов замедлителя нейтронов, отражателя, системы охлаждения и используемых ТВС.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86874" cy="200026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Реактор ИРТ-МИФИ является базовой установкой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Атомного центра МИФИ.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единственный атомный реактор в РФ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составе многопрофильного учебного заведения.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Реактор находится под контролем государственных органов надзора и МАГАТЭ.</a:t>
            </a: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714620"/>
            <a:ext cx="8786873" cy="39290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40 лет в различных формах учебной работы на реакторе и в его исследовательских комплексах участвовали более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17 тысяч студентов МИФИ.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Более 7 тысяч школьников, студентов, сотрудников других организаций и вузов в форме лекций-экскурсий ознакомились со спецификой эксплуатации и использования реактора.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Результаты научных исследований на ИРТ отражены в 120 диссертациях, 15 из которых- докторские, опубликованы в более чем 2000 научных статей [7].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57158" y="2500306"/>
            <a:ext cx="4664075" cy="3894137"/>
            <a:chOff x="1811" y="1494"/>
            <a:chExt cx="6160" cy="5160"/>
          </a:xfrm>
        </p:grpSpPr>
        <p:sp>
          <p:nvSpPr>
            <p:cNvPr id="17411" name="Freeform 3" descr="Шпалера"/>
            <p:cNvSpPr>
              <a:spLocks/>
            </p:cNvSpPr>
            <p:nvPr/>
          </p:nvSpPr>
          <p:spPr bwMode="auto">
            <a:xfrm>
              <a:off x="2581" y="2394"/>
              <a:ext cx="3960" cy="3654"/>
            </a:xfrm>
            <a:custGeom>
              <a:avLst/>
              <a:gdLst/>
              <a:ahLst/>
              <a:cxnLst>
                <a:cxn ang="0">
                  <a:pos x="3960" y="540"/>
                </a:cxn>
                <a:cxn ang="0">
                  <a:pos x="2897" y="540"/>
                </a:cxn>
                <a:cxn ang="0">
                  <a:pos x="2898" y="1003"/>
                </a:cxn>
                <a:cxn ang="0">
                  <a:pos x="1713" y="1003"/>
                </a:cxn>
                <a:cxn ang="0">
                  <a:pos x="1713" y="540"/>
                </a:cxn>
                <a:cxn ang="0">
                  <a:pos x="440" y="540"/>
                </a:cxn>
                <a:cxn ang="0">
                  <a:pos x="440" y="3131"/>
                </a:cxn>
                <a:cxn ang="0">
                  <a:pos x="3960" y="3132"/>
                </a:cxn>
                <a:cxn ang="0">
                  <a:pos x="3960" y="3654"/>
                </a:cxn>
                <a:cxn ang="0">
                  <a:pos x="0" y="3654"/>
                </a:cxn>
                <a:cxn ang="0">
                  <a:pos x="0" y="0"/>
                </a:cxn>
                <a:cxn ang="0">
                  <a:pos x="3960" y="0"/>
                </a:cxn>
                <a:cxn ang="0">
                  <a:pos x="3960" y="540"/>
                </a:cxn>
              </a:cxnLst>
              <a:rect l="0" t="0" r="r" b="b"/>
              <a:pathLst>
                <a:path w="3960" h="3654">
                  <a:moveTo>
                    <a:pt x="3960" y="540"/>
                  </a:moveTo>
                  <a:lnTo>
                    <a:pt x="2897" y="540"/>
                  </a:lnTo>
                  <a:lnTo>
                    <a:pt x="2898" y="1003"/>
                  </a:lnTo>
                  <a:lnTo>
                    <a:pt x="1713" y="1003"/>
                  </a:lnTo>
                  <a:lnTo>
                    <a:pt x="1713" y="540"/>
                  </a:lnTo>
                  <a:lnTo>
                    <a:pt x="440" y="540"/>
                  </a:lnTo>
                  <a:lnTo>
                    <a:pt x="440" y="3131"/>
                  </a:lnTo>
                  <a:lnTo>
                    <a:pt x="3960" y="3132"/>
                  </a:lnTo>
                  <a:lnTo>
                    <a:pt x="3960" y="3654"/>
                  </a:lnTo>
                  <a:lnTo>
                    <a:pt x="0" y="3654"/>
                  </a:lnTo>
                  <a:lnTo>
                    <a:pt x="0" y="0"/>
                  </a:lnTo>
                  <a:lnTo>
                    <a:pt x="3960" y="0"/>
                  </a:lnTo>
                  <a:lnTo>
                    <a:pt x="3960" y="54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2581" y="2469"/>
              <a:ext cx="3237" cy="2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3901" y="3474"/>
              <a:ext cx="1760" cy="10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 rot="16200000">
              <a:off x="2480" y="2315"/>
              <a:ext cx="1436" cy="1234"/>
            </a:xfrm>
            <a:prstGeom prst="parallelogram">
              <a:avLst>
                <a:gd name="adj" fmla="val 857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5974" y="3550"/>
              <a:ext cx="567" cy="56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3901" y="3114"/>
              <a:ext cx="283" cy="2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3241" y="3474"/>
              <a:ext cx="283" cy="2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3241" y="4194"/>
              <a:ext cx="283" cy="2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4011" y="4914"/>
              <a:ext cx="283" cy="2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3241" y="4914"/>
              <a:ext cx="283" cy="2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818" y="3114"/>
              <a:ext cx="283" cy="2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2" name="AutoShape 14"/>
            <p:cNvSpPr>
              <a:spLocks noChangeArrowheads="1"/>
            </p:cNvSpPr>
            <p:nvPr/>
          </p:nvSpPr>
          <p:spPr bwMode="auto">
            <a:xfrm rot="36885" flipH="1">
              <a:off x="5475" y="4732"/>
              <a:ext cx="1284" cy="1317"/>
            </a:xfrm>
            <a:prstGeom prst="parallelogram">
              <a:avLst>
                <a:gd name="adj" fmla="val 7368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3" name="AutoShape 15"/>
            <p:cNvSpPr>
              <a:spLocks noChangeArrowheads="1"/>
            </p:cNvSpPr>
            <p:nvPr/>
          </p:nvSpPr>
          <p:spPr bwMode="auto">
            <a:xfrm rot="5400000" flipH="1">
              <a:off x="2550" y="4261"/>
              <a:ext cx="1296" cy="1234"/>
            </a:xfrm>
            <a:prstGeom prst="parallelogram">
              <a:avLst>
                <a:gd name="adj" fmla="val 7738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4" name="AutoShape 16"/>
            <p:cNvSpPr>
              <a:spLocks noChangeArrowheads="1"/>
            </p:cNvSpPr>
            <p:nvPr/>
          </p:nvSpPr>
          <p:spPr bwMode="auto">
            <a:xfrm rot="-43126230">
              <a:off x="2795" y="4726"/>
              <a:ext cx="1383" cy="1316"/>
            </a:xfrm>
            <a:prstGeom prst="parallelogram">
              <a:avLst>
                <a:gd name="adj" fmla="val 774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5" name="AutoShape 17"/>
            <p:cNvSpPr>
              <a:spLocks noChangeArrowheads="1"/>
            </p:cNvSpPr>
            <p:nvPr/>
          </p:nvSpPr>
          <p:spPr bwMode="auto">
            <a:xfrm rot="21923" flipH="1">
              <a:off x="4903" y="4731"/>
              <a:ext cx="757" cy="1317"/>
            </a:xfrm>
            <a:prstGeom prst="parallelogram">
              <a:avLst>
                <a:gd name="adj" fmla="val 5927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 rot="16200000">
              <a:off x="3771" y="5257"/>
              <a:ext cx="1314" cy="2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7" name="Rectangle 19" descr="Светлый диагональный 2"/>
            <p:cNvSpPr>
              <a:spLocks noChangeArrowheads="1"/>
            </p:cNvSpPr>
            <p:nvPr/>
          </p:nvSpPr>
          <p:spPr bwMode="auto">
            <a:xfrm>
              <a:off x="4294" y="2394"/>
              <a:ext cx="424" cy="1003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8" name="Rectangle 20" descr="Светлый диагональный 2"/>
            <p:cNvSpPr>
              <a:spLocks noChangeArrowheads="1"/>
            </p:cNvSpPr>
            <p:nvPr/>
          </p:nvSpPr>
          <p:spPr bwMode="auto">
            <a:xfrm>
              <a:off x="5051" y="2394"/>
              <a:ext cx="424" cy="1003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4724" y="2394"/>
              <a:ext cx="327" cy="10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30" name="AutoShape 22"/>
            <p:cNvSpPr>
              <a:spLocks/>
            </p:cNvSpPr>
            <p:nvPr/>
          </p:nvSpPr>
          <p:spPr bwMode="auto">
            <a:xfrm>
              <a:off x="4228" y="1498"/>
              <a:ext cx="445" cy="360"/>
            </a:xfrm>
            <a:prstGeom prst="accentCallout1">
              <a:avLst>
                <a:gd name="adj1" fmla="val 50000"/>
                <a:gd name="adj2" fmla="val -26968"/>
                <a:gd name="adj3" fmla="val 489167"/>
                <a:gd name="adj4" fmla="val -4112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1" name="AutoShape 23"/>
            <p:cNvSpPr>
              <a:spLocks/>
            </p:cNvSpPr>
            <p:nvPr/>
          </p:nvSpPr>
          <p:spPr bwMode="auto">
            <a:xfrm>
              <a:off x="2801" y="1494"/>
              <a:ext cx="283" cy="360"/>
            </a:xfrm>
            <a:prstGeom prst="accentCallout1">
              <a:avLst>
                <a:gd name="adj1" fmla="val 50000"/>
                <a:gd name="adj2" fmla="val 142403"/>
                <a:gd name="adj3" fmla="val 446944"/>
                <a:gd name="adj4" fmla="val 21660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2" name="AutoShape 24"/>
            <p:cNvSpPr>
              <a:spLocks/>
            </p:cNvSpPr>
            <p:nvPr/>
          </p:nvSpPr>
          <p:spPr bwMode="auto">
            <a:xfrm>
              <a:off x="1811" y="1494"/>
              <a:ext cx="440" cy="360"/>
            </a:xfrm>
            <a:prstGeom prst="accentCallout1">
              <a:avLst>
                <a:gd name="adj1" fmla="val 50000"/>
                <a:gd name="adj2" fmla="val 127273"/>
                <a:gd name="adj3" fmla="val 575278"/>
                <a:gd name="adj4" fmla="val 36931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3" name="AutoShape 25"/>
            <p:cNvSpPr>
              <a:spLocks/>
            </p:cNvSpPr>
            <p:nvPr/>
          </p:nvSpPr>
          <p:spPr bwMode="auto">
            <a:xfrm>
              <a:off x="1811" y="3397"/>
              <a:ext cx="420" cy="480"/>
            </a:xfrm>
            <a:prstGeom prst="accentCallout1">
              <a:avLst>
                <a:gd name="adj1" fmla="val 37500"/>
                <a:gd name="adj2" fmla="val 128569"/>
                <a:gd name="adj3" fmla="val 199583"/>
                <a:gd name="adj4" fmla="val 36476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4" name="AutoShape 26"/>
            <p:cNvSpPr>
              <a:spLocks/>
            </p:cNvSpPr>
            <p:nvPr/>
          </p:nvSpPr>
          <p:spPr bwMode="auto">
            <a:xfrm>
              <a:off x="1811" y="4477"/>
              <a:ext cx="420" cy="480"/>
            </a:xfrm>
            <a:prstGeom prst="accentCallout1">
              <a:avLst>
                <a:gd name="adj1" fmla="val 37500"/>
                <a:gd name="adj2" fmla="val 128569"/>
                <a:gd name="adj3" fmla="val 67500"/>
                <a:gd name="adj4" fmla="val 34643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5" name="AutoShape 27"/>
            <p:cNvSpPr>
              <a:spLocks/>
            </p:cNvSpPr>
            <p:nvPr/>
          </p:nvSpPr>
          <p:spPr bwMode="auto">
            <a:xfrm>
              <a:off x="1811" y="5569"/>
              <a:ext cx="420" cy="480"/>
            </a:xfrm>
            <a:prstGeom prst="accentCallout1">
              <a:avLst>
                <a:gd name="adj1" fmla="val 37500"/>
                <a:gd name="adj2" fmla="val 128569"/>
                <a:gd name="adj3" fmla="val -103542"/>
                <a:gd name="adj4" fmla="val 36476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7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6" name="AutoShape 28"/>
            <p:cNvSpPr>
              <a:spLocks/>
            </p:cNvSpPr>
            <p:nvPr/>
          </p:nvSpPr>
          <p:spPr bwMode="auto">
            <a:xfrm>
              <a:off x="1831" y="6174"/>
              <a:ext cx="420" cy="480"/>
            </a:xfrm>
            <a:prstGeom prst="accentCallout1">
              <a:avLst>
                <a:gd name="adj1" fmla="val 37500"/>
                <a:gd name="adj2" fmla="val 128569"/>
                <a:gd name="adj3" fmla="val -103542"/>
                <a:gd name="adj4" fmla="val 33904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8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7" name="AutoShape 29"/>
            <p:cNvSpPr>
              <a:spLocks/>
            </p:cNvSpPr>
            <p:nvPr/>
          </p:nvSpPr>
          <p:spPr bwMode="auto">
            <a:xfrm>
              <a:off x="2664" y="6174"/>
              <a:ext cx="420" cy="480"/>
            </a:xfrm>
            <a:prstGeom prst="accentCallout1">
              <a:avLst>
                <a:gd name="adj1" fmla="val 37500"/>
                <a:gd name="adj2" fmla="val 128569"/>
                <a:gd name="adj3" fmla="val -232708"/>
                <a:gd name="adj4" fmla="val 36095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9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8" name="AutoShape 30"/>
            <p:cNvSpPr>
              <a:spLocks/>
            </p:cNvSpPr>
            <p:nvPr/>
          </p:nvSpPr>
          <p:spPr bwMode="auto">
            <a:xfrm>
              <a:off x="3241" y="6174"/>
              <a:ext cx="530" cy="480"/>
            </a:xfrm>
            <a:prstGeom prst="accentCallout1">
              <a:avLst>
                <a:gd name="adj1" fmla="val 37500"/>
                <a:gd name="adj2" fmla="val 122644"/>
                <a:gd name="adj3" fmla="val -168125"/>
                <a:gd name="adj4" fmla="val 22754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39" name="AutoShape 31"/>
            <p:cNvSpPr>
              <a:spLocks/>
            </p:cNvSpPr>
            <p:nvPr/>
          </p:nvSpPr>
          <p:spPr bwMode="auto">
            <a:xfrm>
              <a:off x="5618" y="6174"/>
              <a:ext cx="593" cy="480"/>
            </a:xfrm>
            <a:prstGeom prst="accentCallout1">
              <a:avLst>
                <a:gd name="adj1" fmla="val 37500"/>
                <a:gd name="adj2" fmla="val -20236"/>
                <a:gd name="adj3" fmla="val -197083"/>
                <a:gd name="adj4" fmla="val -644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0" name="AutoShape 32"/>
            <p:cNvSpPr>
              <a:spLocks/>
            </p:cNvSpPr>
            <p:nvPr/>
          </p:nvSpPr>
          <p:spPr bwMode="auto">
            <a:xfrm>
              <a:off x="7291" y="6174"/>
              <a:ext cx="680" cy="480"/>
            </a:xfrm>
            <a:prstGeom prst="accentCallout1">
              <a:avLst>
                <a:gd name="adj1" fmla="val 37500"/>
                <a:gd name="adj2" fmla="val -17648"/>
                <a:gd name="adj3" fmla="val -148542"/>
                <a:gd name="adj4" fmla="val -16544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14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1" name="AutoShape 33"/>
            <p:cNvSpPr>
              <a:spLocks/>
            </p:cNvSpPr>
            <p:nvPr/>
          </p:nvSpPr>
          <p:spPr bwMode="auto">
            <a:xfrm>
              <a:off x="7291" y="4230"/>
              <a:ext cx="570" cy="480"/>
            </a:xfrm>
            <a:prstGeom prst="accentCallout1">
              <a:avLst>
                <a:gd name="adj1" fmla="val 37500"/>
                <a:gd name="adj2" fmla="val -21051"/>
                <a:gd name="adj3" fmla="val -48750"/>
                <a:gd name="adj4" fmla="val -4147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16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2" name="AutoShape 34"/>
            <p:cNvSpPr>
              <a:spLocks/>
            </p:cNvSpPr>
            <p:nvPr/>
          </p:nvSpPr>
          <p:spPr bwMode="auto">
            <a:xfrm>
              <a:off x="7291" y="3474"/>
              <a:ext cx="570" cy="480"/>
            </a:xfrm>
            <a:prstGeom prst="accentCallout1">
              <a:avLst>
                <a:gd name="adj1" fmla="val 37500"/>
                <a:gd name="adj2" fmla="val -21051"/>
                <a:gd name="adj3" fmla="val 86875"/>
                <a:gd name="adj4" fmla="val -1675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17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3" name="AutoShape 35"/>
            <p:cNvSpPr>
              <a:spLocks/>
            </p:cNvSpPr>
            <p:nvPr/>
          </p:nvSpPr>
          <p:spPr bwMode="auto">
            <a:xfrm>
              <a:off x="7291" y="2469"/>
              <a:ext cx="570" cy="480"/>
            </a:xfrm>
            <a:prstGeom prst="accentCallout1">
              <a:avLst>
                <a:gd name="adj1" fmla="val 37500"/>
                <a:gd name="adj2" fmla="val -21051"/>
                <a:gd name="adj3" fmla="val 280417"/>
                <a:gd name="adj4" fmla="val -3059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18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4" name="AutoShape 36"/>
            <p:cNvSpPr>
              <a:spLocks/>
            </p:cNvSpPr>
            <p:nvPr/>
          </p:nvSpPr>
          <p:spPr bwMode="auto">
            <a:xfrm>
              <a:off x="7401" y="1498"/>
              <a:ext cx="570" cy="480"/>
            </a:xfrm>
            <a:prstGeom prst="accentCallout1">
              <a:avLst>
                <a:gd name="adj1" fmla="val 37500"/>
                <a:gd name="adj2" fmla="val -21051"/>
                <a:gd name="adj3" fmla="val 364167"/>
                <a:gd name="adj4" fmla="val -23544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19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5" name="AutoShape 37"/>
            <p:cNvSpPr>
              <a:spLocks/>
            </p:cNvSpPr>
            <p:nvPr/>
          </p:nvSpPr>
          <p:spPr bwMode="auto">
            <a:xfrm>
              <a:off x="4139" y="6174"/>
              <a:ext cx="534" cy="360"/>
            </a:xfrm>
            <a:prstGeom prst="accentCallout2">
              <a:avLst>
                <a:gd name="adj1" fmla="val 50000"/>
                <a:gd name="adj2" fmla="val 122472"/>
                <a:gd name="adj3" fmla="val 50000"/>
                <a:gd name="adj4" fmla="val 135954"/>
                <a:gd name="adj5" fmla="val -315556"/>
                <a:gd name="adj6" fmla="val 13876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4811" y="3834"/>
              <a:ext cx="340" cy="3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47" name="AutoShape 39"/>
            <p:cNvSpPr>
              <a:spLocks/>
            </p:cNvSpPr>
            <p:nvPr/>
          </p:nvSpPr>
          <p:spPr bwMode="auto">
            <a:xfrm>
              <a:off x="5681" y="1494"/>
              <a:ext cx="530" cy="480"/>
            </a:xfrm>
            <a:prstGeom prst="accentCallout1">
              <a:avLst>
                <a:gd name="adj1" fmla="val 37500"/>
                <a:gd name="adj2" fmla="val -22644"/>
                <a:gd name="adj3" fmla="val 219167"/>
                <a:gd name="adj4" fmla="val -8962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8" name="AutoShape 40"/>
            <p:cNvSpPr>
              <a:spLocks/>
            </p:cNvSpPr>
            <p:nvPr/>
          </p:nvSpPr>
          <p:spPr bwMode="auto">
            <a:xfrm>
              <a:off x="6458" y="1498"/>
              <a:ext cx="596" cy="480"/>
            </a:xfrm>
            <a:prstGeom prst="accentCallout1">
              <a:avLst>
                <a:gd name="adj1" fmla="val 37500"/>
                <a:gd name="adj2" fmla="val -20134"/>
                <a:gd name="adj3" fmla="val 228542"/>
                <a:gd name="adj4" fmla="val -12902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9" name="AutoShape 41"/>
            <p:cNvSpPr>
              <a:spLocks/>
            </p:cNvSpPr>
            <p:nvPr/>
          </p:nvSpPr>
          <p:spPr bwMode="auto">
            <a:xfrm>
              <a:off x="4903" y="1494"/>
              <a:ext cx="530" cy="480"/>
            </a:xfrm>
            <a:prstGeom prst="accentCallout1">
              <a:avLst>
                <a:gd name="adj1" fmla="val 37500"/>
                <a:gd name="adj2" fmla="val -22644"/>
                <a:gd name="adj3" fmla="val 273958"/>
                <a:gd name="adj4" fmla="val -1420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4929190" y="2428868"/>
          <a:ext cx="4008654" cy="40649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1742"/>
                <a:gridCol w="393219"/>
                <a:gridCol w="805553"/>
                <a:gridCol w="300376"/>
                <a:gridCol w="1351692"/>
                <a:gridCol w="856072"/>
              </a:tblGrid>
              <a:tr h="599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(Плотность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потока)*10</a:t>
                      </a:r>
                      <a:r>
                        <a:rPr lang="ru-RU" sz="9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 н/см</a:t>
                      </a:r>
                      <a:r>
                        <a:rPr lang="ru-RU" sz="9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(Плотность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потока)*10</a:t>
                      </a:r>
                      <a:r>
                        <a:rPr lang="ru-RU" sz="9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 н/см</a:t>
                      </a:r>
                      <a:r>
                        <a:rPr lang="ru-RU" sz="9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ГЭК- горизонтальный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ГЭК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ВЭК- вертикальный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ГЭК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ГЭК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ЦЭК- центральный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16000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ГЭК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АЗ- активная зона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ГЭК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810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КЭК- касательный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ГЭК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ТК- тепловая колонна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  <a:tr h="31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ВЭК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Биологическая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защита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73" marR="68473" marT="0" marB="0"/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42844" y="642918"/>
            <a:ext cx="885831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Картограмма реактора ИРТ-МИФИ.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 нейтронных потоков по экспериментальным каналам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мощности 1 МВт.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Цветом выделены: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активная зона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биологическая защита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127000" y="-983521"/>
            <a:ext cx="1000132" cy="4681637"/>
          </a:xfr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Схематическое представление вида сверху на площадку 3-его этажа реактора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ИРТ-МИФИ.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6248" y="2000240"/>
            <a:ext cx="4643470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Позиции: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1- Экспериментальный канал установленный вместо кассеты активной зоны.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2- Экспериментальный канал установленный рядом с активной зоной.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3- Экспериментальный канал установленный на причальном устройстве бассейна реактора.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4- Экспериментальный канал установленный в хранилище «сухих» каналов.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5- Защитное стеклянное окно пультового помещения.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6- Пультовое помещение (пультовая).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7- Уровень 3-его этажа физического зала реактора.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8- Бассейн реактора.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9- Активная зона.</a:t>
            </a:r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Назначение: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- позиции 1 и 2 предназначены для облучения в добавление к штатным каналам реактора.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- позиции 3 и 4 предназначены  для временной спада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гамма-активности экспериментальных устройств .</a:t>
            </a:r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Последовательность технологических операций: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1. Облучение в позициях 1, 2 и в штатных каналах.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2.Перемещение облучательного устройства в позицию 3 или 4    в зависимости от уровня гамма-активвности по отношению к допустимого.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3. Перемещение облучательного устройства в позицию 3, выдержка, перемещение в позицию 4. 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0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403225" y="571480"/>
            <a:ext cx="3168643" cy="6000792"/>
            <a:chOff x="2492" y="1260"/>
            <a:chExt cx="4854" cy="9633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492" y="1260"/>
              <a:ext cx="4854" cy="9633"/>
              <a:chOff x="2492" y="1260"/>
              <a:chExt cx="4854" cy="9633"/>
            </a:xfrm>
          </p:grpSpPr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>
                <a:off x="2492" y="1696"/>
                <a:ext cx="4846" cy="9197"/>
              </a:xfrm>
              <a:prstGeom prst="roundRect">
                <a:avLst>
                  <a:gd name="adj" fmla="val 27940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3" name="AutoShape 5"/>
              <p:cNvSpPr>
                <a:spLocks noChangeArrowheads="1"/>
              </p:cNvSpPr>
              <p:nvPr/>
            </p:nvSpPr>
            <p:spPr bwMode="auto">
              <a:xfrm>
                <a:off x="3526" y="5471"/>
                <a:ext cx="2779" cy="4852"/>
              </a:xfrm>
              <a:prstGeom prst="roundRect">
                <a:avLst>
                  <a:gd name="adj" fmla="val 37639"/>
                </a:avLst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4" name="Rectangle 6" descr="Крупное конфетти"/>
              <p:cNvSpPr>
                <a:spLocks noChangeArrowheads="1"/>
              </p:cNvSpPr>
              <p:nvPr/>
            </p:nvSpPr>
            <p:spPr bwMode="auto">
              <a:xfrm>
                <a:off x="2500" y="1260"/>
                <a:ext cx="4846" cy="2360"/>
              </a:xfrm>
              <a:prstGeom prst="rect">
                <a:avLst/>
              </a:prstGeom>
              <a:pattFill prst="lgConfetti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2778" y="1566"/>
                <a:ext cx="4274" cy="1564"/>
              </a:xfrm>
              <a:prstGeom prst="rect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243" y="8516"/>
                <a:ext cx="1269" cy="1258"/>
              </a:xfrm>
              <a:prstGeom prst="rect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7" name="Rectangle 9" descr="Штриховой диагональный 2"/>
              <p:cNvSpPr>
                <a:spLocks noChangeArrowheads="1"/>
              </p:cNvSpPr>
              <p:nvPr/>
            </p:nvSpPr>
            <p:spPr bwMode="auto">
              <a:xfrm>
                <a:off x="2958" y="2976"/>
                <a:ext cx="3917" cy="806"/>
              </a:xfrm>
              <a:prstGeom prst="rect">
                <a:avLst/>
              </a:prstGeom>
              <a:pattFill prst="dash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5898" y="3871"/>
                <a:ext cx="1440" cy="1162"/>
              </a:xfrm>
              <a:prstGeom prst="rect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6124" y="4090"/>
                <a:ext cx="340" cy="3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5965" y="6712"/>
                <a:ext cx="340" cy="3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5965" y="6372"/>
                <a:ext cx="340" cy="3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4384" y="8176"/>
                <a:ext cx="340" cy="3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4724" y="8766"/>
                <a:ext cx="340" cy="3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6712" y="4531"/>
                <a:ext cx="340" cy="3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6712" y="4090"/>
                <a:ext cx="340" cy="3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6124" y="4531"/>
                <a:ext cx="340" cy="3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7" name="Text Box 19"/>
              <p:cNvSpPr txBox="1">
                <a:spLocks noChangeArrowheads="1"/>
              </p:cNvSpPr>
              <p:nvPr/>
            </p:nvSpPr>
            <p:spPr bwMode="auto">
              <a:xfrm>
                <a:off x="6588" y="8199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 Box 20"/>
              <p:cNvSpPr txBox="1">
                <a:spLocks noChangeArrowheads="1"/>
              </p:cNvSpPr>
              <p:nvPr/>
            </p:nvSpPr>
            <p:spPr bwMode="auto">
              <a:xfrm>
                <a:off x="6485" y="9399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" name="Text Box 21"/>
              <p:cNvSpPr txBox="1">
                <a:spLocks noChangeArrowheads="1"/>
              </p:cNvSpPr>
              <p:nvPr/>
            </p:nvSpPr>
            <p:spPr bwMode="auto">
              <a:xfrm>
                <a:off x="6464" y="580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" name="Text Box 22"/>
              <p:cNvSpPr txBox="1">
                <a:spLocks noChangeArrowheads="1"/>
              </p:cNvSpPr>
              <p:nvPr/>
            </p:nvSpPr>
            <p:spPr bwMode="auto">
              <a:xfrm>
                <a:off x="4945" y="4196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1" name="Text Box 23"/>
              <p:cNvSpPr txBox="1">
                <a:spLocks noChangeArrowheads="1"/>
              </p:cNvSpPr>
              <p:nvPr/>
            </p:nvSpPr>
            <p:spPr bwMode="auto">
              <a:xfrm>
                <a:off x="5557" y="31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5331" y="192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3" name="Text Box 25"/>
              <p:cNvSpPr txBox="1">
                <a:spLocks noChangeArrowheads="1"/>
              </p:cNvSpPr>
              <p:nvPr/>
            </p:nvSpPr>
            <p:spPr bwMode="auto">
              <a:xfrm>
                <a:off x="4243" y="6284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8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4" name="Text Box 26"/>
              <p:cNvSpPr txBox="1">
                <a:spLocks noChangeArrowheads="1"/>
              </p:cNvSpPr>
              <p:nvPr/>
            </p:nvSpPr>
            <p:spPr bwMode="auto">
              <a:xfrm>
                <a:off x="4378" y="9106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9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859" y="4763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 flipV="1">
              <a:off x="5291" y="4304"/>
              <a:ext cx="1014" cy="1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7" name="AutoShape 29"/>
            <p:cNvCxnSpPr>
              <a:cxnSpLocks noChangeShapeType="1"/>
            </p:cNvCxnSpPr>
            <p:nvPr/>
          </p:nvCxnSpPr>
          <p:spPr bwMode="auto">
            <a:xfrm flipH="1">
              <a:off x="6124" y="6036"/>
              <a:ext cx="361" cy="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8" name="AutoShape 30"/>
            <p:cNvCxnSpPr>
              <a:cxnSpLocks noChangeShapeType="1"/>
            </p:cNvCxnSpPr>
            <p:nvPr/>
          </p:nvCxnSpPr>
          <p:spPr bwMode="auto">
            <a:xfrm flipH="1">
              <a:off x="4521" y="8330"/>
              <a:ext cx="206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9" name="AutoShape 31"/>
            <p:cNvCxnSpPr>
              <a:cxnSpLocks noChangeShapeType="1"/>
            </p:cNvCxnSpPr>
            <p:nvPr/>
          </p:nvCxnSpPr>
          <p:spPr bwMode="auto">
            <a:xfrm flipH="1" flipV="1">
              <a:off x="4810" y="8903"/>
              <a:ext cx="1675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1453</TotalTime>
  <Words>1215</Words>
  <Application>Microsoft Office PowerPoint</Application>
  <PresentationFormat>Экран (4:3)</PresentationFormat>
  <Paragraphs>272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Лекция 5.   Цель.   Рассмотреть ядерный исследовательский реактор как источник излучений для реакторных испытаний. Познакомить слушателей с техническими характеристиками исследовательских реакторов Российской Федерации.  Обосновать выбор реакторов для последующего детального рассмотрения. Дать общие представления о типовом исследовательском реакторе ИРТ.   </vt:lpstr>
      <vt:lpstr>Ядерный реактор как источник излучений уникален: это и по диапазону энергий излучений и по их интенсивности и по  качественному составу , и, наконец, по характеру изменений потоков излучений во времени.  </vt:lpstr>
      <vt:lpstr>Действующие исследовательские  ядерные реакторы России.</vt:lpstr>
      <vt:lpstr>Основными показателями реактора как источника излучения  для реакторных испытаний является его нейтронный поток  и энергетический спектр нейтронов.</vt:lpstr>
      <vt:lpstr> Рассмотрим исследовательские реакторы 3-х типов: тепловые, промежуточные и быстрые.  Наш интерес к ним будет сосредоточен  на возможностях их использования  для проведения реакторных испытаний.</vt:lpstr>
      <vt:lpstr>Реактор ИРТ-2000  (исследовательский реактор типовой, мощностью 2000 кВт, бассейнового типа, водо-водяной)  предназначен для проведения  научно-исследовательских работ  в  НИИ  и   ВУЗах. </vt:lpstr>
      <vt:lpstr>    Реактор ИРТ-МИФИ является базовой установкой  Атомного центра МИФИ.  Это единственный атомный реактор в РФ  в составе многопрофильного учебного заведения.   Реактор находится под контролем государственных органов надзора и МАГАТЭ.</vt:lpstr>
      <vt:lpstr>Слайд 8</vt:lpstr>
      <vt:lpstr>Схематическое представление вида сверху на площадку 3-его этажа реактора  ИРТ-МИФИ.</vt:lpstr>
      <vt:lpstr>Схематическое представление разреза бассейна реактора  ИРТ-МИФИ</vt:lpstr>
      <vt:lpstr> Гетерогенный водо-водяной реактор на тепловых нейтронах  ИРТ-МИФИ  сооружен в соответствии с типовым проектом ТП-3304М.  Активную зону составляют тепловыделяющие сборки  ИРТ-2М и ИРТ-3М.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84</cp:revision>
  <dcterms:created xsi:type="dcterms:W3CDTF">2008-01-09T13:23:27Z</dcterms:created>
  <dcterms:modified xsi:type="dcterms:W3CDTF">2008-02-15T07:20:56Z</dcterms:modified>
</cp:coreProperties>
</file>