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1" r:id="rId4"/>
    <p:sldId id="263" r:id="rId5"/>
    <p:sldId id="266" r:id="rId6"/>
    <p:sldId id="268" r:id="rId7"/>
    <p:sldId id="269" r:id="rId8"/>
    <p:sldId id="270" r:id="rId9"/>
    <p:sldId id="271" r:id="rId10"/>
    <p:sldId id="272" r:id="rId11"/>
    <p:sldId id="273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09094B54-884F-4E32-A9BD-A5CE3896BB4A}" type="datetimeFigureOut">
              <a:rPr lang="ru-RU" smtClean="0"/>
              <a:pPr/>
              <a:t>14.02.2008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A0578C27-2E12-4C0C-A319-CB407335808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94B54-884F-4E32-A9BD-A5CE3896BB4A}" type="datetimeFigureOut">
              <a:rPr lang="ru-RU" smtClean="0"/>
              <a:pPr/>
              <a:t>14.02.2008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78C27-2E12-4C0C-A319-CB407335808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94B54-884F-4E32-A9BD-A5CE3896BB4A}" type="datetimeFigureOut">
              <a:rPr lang="ru-RU" smtClean="0"/>
              <a:pPr/>
              <a:t>14.02.2008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78C27-2E12-4C0C-A319-CB407335808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94B54-884F-4E32-A9BD-A5CE3896BB4A}" type="datetimeFigureOut">
              <a:rPr lang="ru-RU" smtClean="0"/>
              <a:pPr/>
              <a:t>14.02.2008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78C27-2E12-4C0C-A319-CB407335808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94B54-884F-4E32-A9BD-A5CE3896BB4A}" type="datetimeFigureOut">
              <a:rPr lang="ru-RU" smtClean="0"/>
              <a:pPr/>
              <a:t>14.02.2008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78C27-2E12-4C0C-A319-CB407335808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94B54-884F-4E32-A9BD-A5CE3896BB4A}" type="datetimeFigureOut">
              <a:rPr lang="ru-RU" smtClean="0"/>
              <a:pPr/>
              <a:t>14.02.2008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78C27-2E12-4C0C-A319-CB407335808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9094B54-884F-4E32-A9BD-A5CE3896BB4A}" type="datetimeFigureOut">
              <a:rPr lang="ru-RU" smtClean="0"/>
              <a:pPr/>
              <a:t>14.02.2008</a:t>
            </a:fld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0578C27-2E12-4C0C-A319-CB4073358081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09094B54-884F-4E32-A9BD-A5CE3896BB4A}" type="datetimeFigureOut">
              <a:rPr lang="ru-RU" smtClean="0"/>
              <a:pPr/>
              <a:t>14.02.2008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A0578C27-2E12-4C0C-A319-CB407335808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94B54-884F-4E32-A9BD-A5CE3896BB4A}" type="datetimeFigureOut">
              <a:rPr lang="ru-RU" smtClean="0"/>
              <a:pPr/>
              <a:t>14.02.2008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78C27-2E12-4C0C-A319-CB407335808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94B54-884F-4E32-A9BD-A5CE3896BB4A}" type="datetimeFigureOut">
              <a:rPr lang="ru-RU" smtClean="0"/>
              <a:pPr/>
              <a:t>14.02.2008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78C27-2E12-4C0C-A319-CB407335808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94B54-884F-4E32-A9BD-A5CE3896BB4A}" type="datetimeFigureOut">
              <a:rPr lang="ru-RU" smtClean="0"/>
              <a:pPr/>
              <a:t>14.02.2008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78C27-2E12-4C0C-A319-CB407335808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09094B54-884F-4E32-A9BD-A5CE3896BB4A}" type="datetimeFigureOut">
              <a:rPr lang="ru-RU" smtClean="0"/>
              <a:pPr/>
              <a:t>14.02.2008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A0578C27-2E12-4C0C-A319-CB407335808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457200" y="214291"/>
            <a:ext cx="8458200" cy="3657622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Конспект занятия 4. 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Цель.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Предложить одну из возможных классификаций реакторных испытаний и привести пример реализации пассивной и активной методики испытаний.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14282" y="3899938"/>
            <a:ext cx="8929718" cy="2743772"/>
          </a:xfrm>
        </p:spPr>
        <p:txBody>
          <a:bodyPr>
            <a:normAutofit/>
          </a:bodyPr>
          <a:lstStyle/>
          <a:p>
            <a:pPr algn="ctr"/>
            <a:r>
              <a:rPr lang="ru-RU" sz="2800" u="sng" dirty="0" smtClean="0"/>
              <a:t>План.</a:t>
            </a:r>
            <a:endParaRPr lang="ru-RU" sz="2800" dirty="0" smtClean="0"/>
          </a:p>
          <a:p>
            <a:pPr lvl="0"/>
            <a:endParaRPr lang="ru-RU" sz="2800" dirty="0" smtClean="0"/>
          </a:p>
          <a:p>
            <a:pPr lvl="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1.Классификаций реакторных испытаний.</a:t>
            </a:r>
          </a:p>
          <a:p>
            <a:pPr lvl="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2.Пример реализации пассивной и активной методик испытаний.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50" name="Group 2"/>
          <p:cNvGrpSpPr>
            <a:grpSpLocks/>
          </p:cNvGrpSpPr>
          <p:nvPr/>
        </p:nvGrpSpPr>
        <p:grpSpPr bwMode="auto">
          <a:xfrm>
            <a:off x="214282" y="714356"/>
            <a:ext cx="4159250" cy="5765800"/>
            <a:chOff x="1495" y="1477"/>
            <a:chExt cx="6551" cy="9876"/>
          </a:xfrm>
        </p:grpSpPr>
        <p:grpSp>
          <p:nvGrpSpPr>
            <p:cNvPr id="27651" name="Group 3"/>
            <p:cNvGrpSpPr>
              <a:grpSpLocks/>
            </p:cNvGrpSpPr>
            <p:nvPr/>
          </p:nvGrpSpPr>
          <p:grpSpPr bwMode="auto">
            <a:xfrm>
              <a:off x="1495" y="1489"/>
              <a:ext cx="6551" cy="9864"/>
              <a:chOff x="1495" y="1489"/>
              <a:chExt cx="6551" cy="9864"/>
            </a:xfrm>
          </p:grpSpPr>
          <p:grpSp>
            <p:nvGrpSpPr>
              <p:cNvPr id="27652" name="Group 4"/>
              <p:cNvGrpSpPr>
                <a:grpSpLocks/>
              </p:cNvGrpSpPr>
              <p:nvPr/>
            </p:nvGrpSpPr>
            <p:grpSpPr bwMode="auto">
              <a:xfrm>
                <a:off x="1871" y="1489"/>
                <a:ext cx="5827" cy="3596"/>
                <a:chOff x="1313" y="1489"/>
                <a:chExt cx="5827" cy="3596"/>
              </a:xfrm>
            </p:grpSpPr>
            <p:sp>
              <p:nvSpPr>
                <p:cNvPr id="27653" name="Freeform 5" descr="Частый горизонтальный"/>
                <p:cNvSpPr>
                  <a:spLocks/>
                </p:cNvSpPr>
                <p:nvPr/>
              </p:nvSpPr>
              <p:spPr bwMode="auto">
                <a:xfrm>
                  <a:off x="2295" y="3255"/>
                  <a:ext cx="1066" cy="1097"/>
                </a:xfrm>
                <a:custGeom>
                  <a:avLst/>
                  <a:gdLst/>
                  <a:ahLst/>
                  <a:cxnLst>
                    <a:cxn ang="0">
                      <a:pos x="360" y="7"/>
                    </a:cxn>
                    <a:cxn ang="0">
                      <a:pos x="894" y="6"/>
                    </a:cxn>
                    <a:cxn ang="0">
                      <a:pos x="902" y="883"/>
                    </a:cxn>
                    <a:cxn ang="0">
                      <a:pos x="887" y="1198"/>
                    </a:cxn>
                    <a:cxn ang="0">
                      <a:pos x="894" y="1273"/>
                    </a:cxn>
                    <a:cxn ang="0">
                      <a:pos x="0" y="1267"/>
                    </a:cxn>
                    <a:cxn ang="0">
                      <a:pos x="0" y="7"/>
                    </a:cxn>
                    <a:cxn ang="0">
                      <a:pos x="360" y="7"/>
                    </a:cxn>
                  </a:cxnLst>
                  <a:rect l="0" t="0" r="r" b="b"/>
                  <a:pathLst>
                    <a:path w="915" h="1273">
                      <a:moveTo>
                        <a:pt x="360" y="7"/>
                      </a:moveTo>
                      <a:cubicBezTo>
                        <a:pt x="538" y="0"/>
                        <a:pt x="716" y="6"/>
                        <a:pt x="894" y="6"/>
                      </a:cubicBezTo>
                      <a:cubicBezTo>
                        <a:pt x="897" y="298"/>
                        <a:pt x="902" y="591"/>
                        <a:pt x="902" y="883"/>
                      </a:cubicBezTo>
                      <a:cubicBezTo>
                        <a:pt x="902" y="1143"/>
                        <a:pt x="915" y="1079"/>
                        <a:pt x="887" y="1198"/>
                      </a:cubicBezTo>
                      <a:cubicBezTo>
                        <a:pt x="889" y="1223"/>
                        <a:pt x="894" y="1273"/>
                        <a:pt x="894" y="1273"/>
                      </a:cubicBezTo>
                      <a:lnTo>
                        <a:pt x="0" y="1267"/>
                      </a:lnTo>
                      <a:lnTo>
                        <a:pt x="0" y="7"/>
                      </a:lnTo>
                      <a:lnTo>
                        <a:pt x="360" y="7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38100">
                  <a:solidFill>
                    <a:srgbClr val="F2F2F2"/>
                  </a:solidFill>
                  <a:round/>
                  <a:headEnd/>
                  <a:tailEnd/>
                </a:ln>
                <a:effectLst>
                  <a:outerShdw dist="28398" dir="3806097" algn="ctr" rotWithShape="0">
                    <a:srgbClr val="622423">
                      <a:alpha val="50000"/>
                    </a:srgbClr>
                  </a:out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dirty="0"/>
                </a:p>
              </p:txBody>
            </p:sp>
            <p:sp>
              <p:nvSpPr>
                <p:cNvPr id="27654" name="Freeform 6" descr="Светлый диагональный 2"/>
                <p:cNvSpPr>
                  <a:spLocks/>
                </p:cNvSpPr>
                <p:nvPr/>
              </p:nvSpPr>
              <p:spPr bwMode="auto">
                <a:xfrm>
                  <a:off x="2143" y="4262"/>
                  <a:ext cx="1370" cy="672"/>
                </a:xfrm>
                <a:custGeom>
                  <a:avLst/>
                  <a:gdLst/>
                  <a:ahLst/>
                  <a:cxnLst>
                    <a:cxn ang="0">
                      <a:pos x="0" y="360"/>
                    </a:cxn>
                    <a:cxn ang="0">
                      <a:pos x="540" y="360"/>
                    </a:cxn>
                    <a:cxn ang="0">
                      <a:pos x="540" y="0"/>
                    </a:cxn>
                    <a:cxn ang="0">
                      <a:pos x="1080" y="0"/>
                    </a:cxn>
                    <a:cxn ang="0">
                      <a:pos x="1080" y="360"/>
                    </a:cxn>
                    <a:cxn ang="0">
                      <a:pos x="1620" y="360"/>
                    </a:cxn>
                    <a:cxn ang="0">
                      <a:pos x="1620" y="720"/>
                    </a:cxn>
                    <a:cxn ang="0">
                      <a:pos x="0" y="720"/>
                    </a:cxn>
                    <a:cxn ang="0">
                      <a:pos x="0" y="360"/>
                    </a:cxn>
                  </a:cxnLst>
                  <a:rect l="0" t="0" r="r" b="b"/>
                  <a:pathLst>
                    <a:path w="1620" h="720">
                      <a:moveTo>
                        <a:pt x="0" y="360"/>
                      </a:moveTo>
                      <a:lnTo>
                        <a:pt x="540" y="360"/>
                      </a:lnTo>
                      <a:lnTo>
                        <a:pt x="540" y="0"/>
                      </a:lnTo>
                      <a:lnTo>
                        <a:pt x="1080" y="0"/>
                      </a:lnTo>
                      <a:lnTo>
                        <a:pt x="1080" y="360"/>
                      </a:lnTo>
                      <a:lnTo>
                        <a:pt x="1620" y="360"/>
                      </a:lnTo>
                      <a:lnTo>
                        <a:pt x="1620" y="720"/>
                      </a:lnTo>
                      <a:lnTo>
                        <a:pt x="0" y="720"/>
                      </a:lnTo>
                      <a:lnTo>
                        <a:pt x="0" y="360"/>
                      </a:lnTo>
                      <a:close/>
                    </a:path>
                  </a:pathLst>
                </a:custGeom>
                <a:pattFill prst="ltUpDiag">
                  <a:fgClr>
                    <a:srgbClr val="000000"/>
                  </a:fgClr>
                  <a:bgClr>
                    <a:srgbClr val="FFFFFF"/>
                  </a:bgClr>
                </a:patt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dirty="0"/>
                </a:p>
              </p:txBody>
            </p:sp>
            <p:sp>
              <p:nvSpPr>
                <p:cNvPr id="27655" name="Freeform 7" descr="Шпалера"/>
                <p:cNvSpPr>
                  <a:spLocks/>
                </p:cNvSpPr>
                <p:nvPr/>
              </p:nvSpPr>
              <p:spPr bwMode="auto">
                <a:xfrm>
                  <a:off x="2295" y="3087"/>
                  <a:ext cx="1066" cy="1343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9" y="1439"/>
                    </a:cxn>
                    <a:cxn ang="0">
                      <a:pos x="1260" y="1440"/>
                    </a:cxn>
                    <a:cxn ang="0">
                      <a:pos x="1260" y="0"/>
                    </a:cxn>
                    <a:cxn ang="0">
                      <a:pos x="1080" y="0"/>
                    </a:cxn>
                    <a:cxn ang="0">
                      <a:pos x="1080" y="1260"/>
                    </a:cxn>
                    <a:cxn ang="0">
                      <a:pos x="180" y="1260"/>
                    </a:cxn>
                    <a:cxn ang="0">
                      <a:pos x="18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260" h="1440">
                      <a:moveTo>
                        <a:pt x="0" y="0"/>
                      </a:moveTo>
                      <a:cubicBezTo>
                        <a:pt x="35" y="511"/>
                        <a:pt x="9" y="296"/>
                        <a:pt x="9" y="1439"/>
                      </a:cubicBezTo>
                      <a:lnTo>
                        <a:pt x="1260" y="1440"/>
                      </a:lnTo>
                      <a:lnTo>
                        <a:pt x="1260" y="0"/>
                      </a:lnTo>
                      <a:lnTo>
                        <a:pt x="1080" y="0"/>
                      </a:lnTo>
                      <a:lnTo>
                        <a:pt x="1080" y="1260"/>
                      </a:lnTo>
                      <a:lnTo>
                        <a:pt x="180" y="1260"/>
                      </a:lnTo>
                      <a:lnTo>
                        <a:pt x="18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pattFill prst="trellis">
                  <a:fgClr>
                    <a:srgbClr val="000000"/>
                  </a:fgClr>
                  <a:bgClr>
                    <a:srgbClr val="FFFFFF"/>
                  </a:bgClr>
                </a:patt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dirty="0"/>
                </a:p>
              </p:txBody>
            </p:sp>
            <p:cxnSp>
              <p:nvCxnSpPr>
                <p:cNvPr id="27656" name="AutoShape 8"/>
                <p:cNvCxnSpPr>
                  <a:cxnSpLocks noChangeShapeType="1"/>
                </p:cNvCxnSpPr>
                <p:nvPr/>
              </p:nvCxnSpPr>
              <p:spPr bwMode="auto">
                <a:xfrm>
                  <a:off x="2295" y="3087"/>
                  <a:ext cx="1066" cy="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sp>
              <p:nvSpPr>
                <p:cNvPr id="27657" name="Rectangle 9" descr="Светлый диагональный 1"/>
                <p:cNvSpPr>
                  <a:spLocks noChangeArrowheads="1"/>
                </p:cNvSpPr>
                <p:nvPr/>
              </p:nvSpPr>
              <p:spPr bwMode="auto">
                <a:xfrm>
                  <a:off x="1871" y="2247"/>
                  <a:ext cx="272" cy="2687"/>
                </a:xfrm>
                <a:prstGeom prst="rect">
                  <a:avLst/>
                </a:prstGeom>
                <a:pattFill prst="ltDnDiag">
                  <a:fgClr>
                    <a:srgbClr val="000000"/>
                  </a:fgClr>
                  <a:bgClr>
                    <a:srgbClr val="FFFFFF"/>
                  </a:bgClr>
                </a:patt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dirty="0"/>
                </a:p>
              </p:txBody>
            </p:sp>
            <p:sp>
              <p:nvSpPr>
                <p:cNvPr id="27658" name="Rectangle 10" descr="Светлый диагональный 1"/>
                <p:cNvSpPr>
                  <a:spLocks noChangeArrowheads="1"/>
                </p:cNvSpPr>
                <p:nvPr/>
              </p:nvSpPr>
              <p:spPr bwMode="auto">
                <a:xfrm>
                  <a:off x="3513" y="2247"/>
                  <a:ext cx="287" cy="2687"/>
                </a:xfrm>
                <a:prstGeom prst="rect">
                  <a:avLst/>
                </a:prstGeom>
                <a:pattFill prst="ltDnDiag">
                  <a:fgClr>
                    <a:srgbClr val="000000"/>
                  </a:fgClr>
                  <a:bgClr>
                    <a:srgbClr val="FFFFFF"/>
                  </a:bgClr>
                </a:patt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dirty="0"/>
                </a:p>
              </p:txBody>
            </p:sp>
            <p:sp>
              <p:nvSpPr>
                <p:cNvPr id="27659" name="Rectangle 11" descr="Светлый диагональный 2"/>
                <p:cNvSpPr>
                  <a:spLocks noChangeArrowheads="1"/>
                </p:cNvSpPr>
                <p:nvPr/>
              </p:nvSpPr>
              <p:spPr bwMode="auto">
                <a:xfrm>
                  <a:off x="1990" y="2247"/>
                  <a:ext cx="1675" cy="168"/>
                </a:xfrm>
                <a:prstGeom prst="rect">
                  <a:avLst/>
                </a:prstGeom>
                <a:pattFill prst="ltUpDiag">
                  <a:fgClr>
                    <a:srgbClr val="000000"/>
                  </a:fgClr>
                  <a:bgClr>
                    <a:srgbClr val="FFFFFF"/>
                  </a:bgClr>
                </a:patt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dirty="0"/>
                </a:p>
              </p:txBody>
            </p:sp>
            <p:sp>
              <p:nvSpPr>
                <p:cNvPr id="27660" name="Rectangle 12"/>
                <p:cNvSpPr>
                  <a:spLocks noChangeArrowheads="1"/>
                </p:cNvSpPr>
                <p:nvPr/>
              </p:nvSpPr>
              <p:spPr bwMode="auto">
                <a:xfrm>
                  <a:off x="3528" y="2617"/>
                  <a:ext cx="305" cy="336"/>
                </a:xfrm>
                <a:prstGeom prst="rect">
                  <a:avLst/>
                </a:prstGeom>
                <a:solidFill>
                  <a:schemeClr val="accent6"/>
                </a:solidFill>
                <a:ln w="38100">
                  <a:solidFill>
                    <a:srgbClr val="F2F2F2"/>
                  </a:solidFill>
                  <a:miter lim="800000"/>
                  <a:headEnd/>
                  <a:tailEnd/>
                </a:ln>
                <a:effectLst>
                  <a:outerShdw dist="28398" dir="3806097" algn="ctr" rotWithShape="0">
                    <a:srgbClr val="7F7F7F">
                      <a:alpha val="50000"/>
                    </a:srgbClr>
                  </a:out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dirty="0"/>
                </a:p>
              </p:txBody>
            </p:sp>
            <p:sp>
              <p:nvSpPr>
                <p:cNvPr id="27661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5094" y="2247"/>
                  <a:ext cx="2046" cy="2838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sz="9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rPr>
                    <a:t>Рис.1.3. Облучательное </a:t>
                  </a:r>
                </a:p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sz="9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rPr>
                    <a:t>устройство для </a:t>
                  </a:r>
                </a:p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sz="9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rPr>
                    <a:t>пострадиационных </a:t>
                  </a:r>
                </a:p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sz="9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rPr>
                    <a:t>исследований.</a:t>
                  </a:r>
                </a:p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sz="9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rPr>
                    <a:t>1.Крышка. </a:t>
                  </a:r>
                </a:p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sz="9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rPr>
                    <a:t>2.Ампула. </a:t>
                  </a:r>
                </a:p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sz="9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rPr>
                    <a:t>3.Тигель из графита. </a:t>
                  </a:r>
                </a:p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sz="9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rPr>
                    <a:t>4.Расплав соли. </a:t>
                  </a:r>
                </a:p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sz="9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rPr>
                    <a:t>5.Гелиевый зазор. </a:t>
                  </a:r>
                </a:p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sz="9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rPr>
                    <a:t>6.Защитное гелиевое </a:t>
                  </a:r>
                </a:p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sz="9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rPr>
                    <a:t>пространство. </a:t>
                  </a:r>
                </a:p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sz="9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rPr>
                    <a:t>7.Место для вскрытия </a:t>
                  </a:r>
                </a:p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sz="9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rPr>
                    <a:t>ампулы.</a:t>
                  </a:r>
                </a:p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  <p:sp>
              <p:nvSpPr>
                <p:cNvPr id="27662" name="AutoShape 14"/>
                <p:cNvSpPr>
                  <a:spLocks/>
                </p:cNvSpPr>
                <p:nvPr/>
              </p:nvSpPr>
              <p:spPr bwMode="auto">
                <a:xfrm>
                  <a:off x="4322" y="1489"/>
                  <a:ext cx="556" cy="602"/>
                </a:xfrm>
                <a:prstGeom prst="callout1">
                  <a:avLst>
                    <a:gd name="adj1" fmla="val 29898"/>
                    <a:gd name="adj2" fmla="val -21583"/>
                    <a:gd name="adj3" fmla="val 129236"/>
                    <a:gd name="adj4" fmla="val -150718"/>
                  </a:avLst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sz="9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</a:rPr>
                    <a:t>1</a:t>
                  </a:r>
                  <a:endParaRPr kumimoji="0" lang="ru-RU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  <p:sp>
              <p:nvSpPr>
                <p:cNvPr id="27663" name="AutoShape 15"/>
                <p:cNvSpPr>
                  <a:spLocks/>
                </p:cNvSpPr>
                <p:nvPr/>
              </p:nvSpPr>
              <p:spPr bwMode="auto">
                <a:xfrm>
                  <a:off x="4307" y="2667"/>
                  <a:ext cx="358" cy="538"/>
                </a:xfrm>
                <a:prstGeom prst="callout1">
                  <a:avLst>
                    <a:gd name="adj1" fmla="val 33458"/>
                    <a:gd name="adj2" fmla="val -33519"/>
                    <a:gd name="adj3" fmla="val 78065"/>
                    <a:gd name="adj4" fmla="val -179329"/>
                  </a:avLst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sz="9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</a:rPr>
                    <a:t>2</a:t>
                  </a:r>
                  <a:endParaRPr kumimoji="0" lang="ru-RU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  <p:sp>
              <p:nvSpPr>
                <p:cNvPr id="27664" name="AutoShape 16"/>
                <p:cNvSpPr>
                  <a:spLocks/>
                </p:cNvSpPr>
                <p:nvPr/>
              </p:nvSpPr>
              <p:spPr bwMode="auto">
                <a:xfrm>
                  <a:off x="4310" y="3470"/>
                  <a:ext cx="431" cy="476"/>
                </a:xfrm>
                <a:prstGeom prst="callout1">
                  <a:avLst>
                    <a:gd name="adj1" fmla="val 37815"/>
                    <a:gd name="adj2" fmla="val -27843"/>
                    <a:gd name="adj3" fmla="val -11764"/>
                    <a:gd name="adj4" fmla="val -244778"/>
                  </a:avLst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sz="9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</a:rPr>
                    <a:t>3</a:t>
                  </a:r>
                  <a:endParaRPr kumimoji="0" lang="ru-RU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  <p:sp>
              <p:nvSpPr>
                <p:cNvPr id="27665" name="AutoShape 17"/>
                <p:cNvSpPr>
                  <a:spLocks/>
                </p:cNvSpPr>
                <p:nvPr/>
              </p:nvSpPr>
              <p:spPr bwMode="auto">
                <a:xfrm>
                  <a:off x="4322" y="4296"/>
                  <a:ext cx="432" cy="504"/>
                </a:xfrm>
                <a:prstGeom prst="callout1">
                  <a:avLst>
                    <a:gd name="adj1" fmla="val 35713"/>
                    <a:gd name="adj2" fmla="val -27778"/>
                    <a:gd name="adj3" fmla="val -58333"/>
                    <a:gd name="adj4" fmla="val -321065"/>
                  </a:avLst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sz="9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</a:rPr>
                    <a:t>4</a:t>
                  </a:r>
                  <a:endParaRPr kumimoji="0" lang="ru-RU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  <p:sp>
              <p:nvSpPr>
                <p:cNvPr id="27666" name="AutoShape 18"/>
                <p:cNvSpPr>
                  <a:spLocks/>
                </p:cNvSpPr>
                <p:nvPr/>
              </p:nvSpPr>
              <p:spPr bwMode="auto">
                <a:xfrm>
                  <a:off x="1328" y="3484"/>
                  <a:ext cx="289" cy="630"/>
                </a:xfrm>
                <a:prstGeom prst="callout1">
                  <a:avLst>
                    <a:gd name="adj1" fmla="val 28569"/>
                    <a:gd name="adj2" fmla="val 141523"/>
                    <a:gd name="adj3" fmla="val 20000"/>
                    <a:gd name="adj4" fmla="val 306227"/>
                  </a:avLst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sz="9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</a:rPr>
                    <a:t>              5</a:t>
                  </a:r>
                  <a:endParaRPr kumimoji="0" lang="ru-RU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  <p:sp>
              <p:nvSpPr>
                <p:cNvPr id="27667" name="AutoShape 19"/>
                <p:cNvSpPr>
                  <a:spLocks/>
                </p:cNvSpPr>
                <p:nvPr/>
              </p:nvSpPr>
              <p:spPr bwMode="auto">
                <a:xfrm>
                  <a:off x="1313" y="1685"/>
                  <a:ext cx="345" cy="484"/>
                </a:xfrm>
                <a:prstGeom prst="callout1">
                  <a:avLst>
                    <a:gd name="adj1" fmla="val 37190"/>
                    <a:gd name="adj2" fmla="val 134782"/>
                    <a:gd name="adj3" fmla="val 254958"/>
                    <a:gd name="adj4" fmla="val 371306"/>
                  </a:avLst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sz="9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</a:rPr>
                    <a:t>6                      </a:t>
                  </a:r>
                  <a:endParaRPr kumimoji="0" lang="ru-RU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</p:grpSp>
          <p:grpSp>
            <p:nvGrpSpPr>
              <p:cNvPr id="27668" name="Group 20"/>
              <p:cNvGrpSpPr>
                <a:grpSpLocks/>
              </p:cNvGrpSpPr>
              <p:nvPr/>
            </p:nvGrpSpPr>
            <p:grpSpPr bwMode="auto">
              <a:xfrm>
                <a:off x="1495" y="5476"/>
                <a:ext cx="6551" cy="5877"/>
                <a:chOff x="856" y="5448"/>
                <a:chExt cx="6551" cy="5877"/>
              </a:xfrm>
            </p:grpSpPr>
            <p:sp>
              <p:nvSpPr>
                <p:cNvPr id="27669" name="Freeform 21" descr="Частый горизонтальный"/>
                <p:cNvSpPr>
                  <a:spLocks/>
                </p:cNvSpPr>
                <p:nvPr/>
              </p:nvSpPr>
              <p:spPr bwMode="auto">
                <a:xfrm>
                  <a:off x="1937" y="8526"/>
                  <a:ext cx="1928" cy="1260"/>
                </a:xfrm>
                <a:custGeom>
                  <a:avLst/>
                  <a:gdLst/>
                  <a:ahLst/>
                  <a:cxnLst>
                    <a:cxn ang="0">
                      <a:pos x="756" y="810"/>
                    </a:cxn>
                    <a:cxn ang="0">
                      <a:pos x="771" y="1320"/>
                    </a:cxn>
                    <a:cxn ang="0">
                      <a:pos x="0" y="1320"/>
                    </a:cxn>
                    <a:cxn ang="0">
                      <a:pos x="0" y="0"/>
                    </a:cxn>
                    <a:cxn ang="0">
                      <a:pos x="2280" y="0"/>
                    </a:cxn>
                    <a:cxn ang="0">
                      <a:pos x="2280" y="1350"/>
                    </a:cxn>
                    <a:cxn ang="0">
                      <a:pos x="1506" y="1350"/>
                    </a:cxn>
                    <a:cxn ang="0">
                      <a:pos x="1506" y="810"/>
                    </a:cxn>
                    <a:cxn ang="0">
                      <a:pos x="756" y="810"/>
                    </a:cxn>
                  </a:cxnLst>
                  <a:rect l="0" t="0" r="r" b="b"/>
                  <a:pathLst>
                    <a:path w="2280" h="1350">
                      <a:moveTo>
                        <a:pt x="756" y="810"/>
                      </a:moveTo>
                      <a:lnTo>
                        <a:pt x="771" y="1320"/>
                      </a:lnTo>
                      <a:lnTo>
                        <a:pt x="0" y="1320"/>
                      </a:lnTo>
                      <a:lnTo>
                        <a:pt x="0" y="0"/>
                      </a:lnTo>
                      <a:lnTo>
                        <a:pt x="2280" y="0"/>
                      </a:lnTo>
                      <a:lnTo>
                        <a:pt x="2280" y="1350"/>
                      </a:lnTo>
                      <a:lnTo>
                        <a:pt x="1506" y="1350"/>
                      </a:lnTo>
                      <a:lnTo>
                        <a:pt x="1506" y="810"/>
                      </a:lnTo>
                      <a:lnTo>
                        <a:pt x="756" y="810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38100">
                  <a:solidFill>
                    <a:srgbClr val="F2F2F2"/>
                  </a:solidFill>
                  <a:round/>
                  <a:headEnd/>
                  <a:tailEnd/>
                </a:ln>
                <a:effectLst>
                  <a:outerShdw dist="28398" dir="3806097" algn="ctr" rotWithShape="0">
                    <a:srgbClr val="622423">
                      <a:alpha val="50000"/>
                    </a:srgbClr>
                  </a:out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dirty="0"/>
                </a:p>
              </p:txBody>
            </p:sp>
            <p:sp>
              <p:nvSpPr>
                <p:cNvPr id="27670" name="Freeform 22" descr="Светлый диагональный 2"/>
                <p:cNvSpPr>
                  <a:spLocks/>
                </p:cNvSpPr>
                <p:nvPr/>
              </p:nvSpPr>
              <p:spPr bwMode="auto">
                <a:xfrm>
                  <a:off x="1937" y="9282"/>
                  <a:ext cx="1928" cy="980"/>
                </a:xfrm>
                <a:custGeom>
                  <a:avLst/>
                  <a:gdLst/>
                  <a:ahLst/>
                  <a:cxnLst>
                    <a:cxn ang="0">
                      <a:pos x="0" y="360"/>
                    </a:cxn>
                    <a:cxn ang="0">
                      <a:pos x="540" y="360"/>
                    </a:cxn>
                    <a:cxn ang="0">
                      <a:pos x="540" y="0"/>
                    </a:cxn>
                    <a:cxn ang="0">
                      <a:pos x="1080" y="0"/>
                    </a:cxn>
                    <a:cxn ang="0">
                      <a:pos x="1080" y="360"/>
                    </a:cxn>
                    <a:cxn ang="0">
                      <a:pos x="1620" y="360"/>
                    </a:cxn>
                    <a:cxn ang="0">
                      <a:pos x="1620" y="720"/>
                    </a:cxn>
                    <a:cxn ang="0">
                      <a:pos x="0" y="720"/>
                    </a:cxn>
                    <a:cxn ang="0">
                      <a:pos x="0" y="360"/>
                    </a:cxn>
                  </a:cxnLst>
                  <a:rect l="0" t="0" r="r" b="b"/>
                  <a:pathLst>
                    <a:path w="1620" h="720">
                      <a:moveTo>
                        <a:pt x="0" y="360"/>
                      </a:moveTo>
                      <a:lnTo>
                        <a:pt x="540" y="360"/>
                      </a:lnTo>
                      <a:lnTo>
                        <a:pt x="540" y="0"/>
                      </a:lnTo>
                      <a:lnTo>
                        <a:pt x="1080" y="0"/>
                      </a:lnTo>
                      <a:lnTo>
                        <a:pt x="1080" y="360"/>
                      </a:lnTo>
                      <a:lnTo>
                        <a:pt x="1620" y="360"/>
                      </a:lnTo>
                      <a:lnTo>
                        <a:pt x="1620" y="720"/>
                      </a:lnTo>
                      <a:lnTo>
                        <a:pt x="0" y="720"/>
                      </a:lnTo>
                      <a:lnTo>
                        <a:pt x="0" y="360"/>
                      </a:lnTo>
                      <a:close/>
                    </a:path>
                  </a:pathLst>
                </a:custGeom>
                <a:pattFill prst="ltUpDiag">
                  <a:fgClr>
                    <a:srgbClr val="000000"/>
                  </a:fgClr>
                  <a:bgClr>
                    <a:srgbClr val="FFFFFF"/>
                  </a:bgClr>
                </a:patt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dirty="0"/>
                </a:p>
              </p:txBody>
            </p:sp>
            <p:sp>
              <p:nvSpPr>
                <p:cNvPr id="27671" name="Rectangle 23" descr="Светлый диагональный 1"/>
                <p:cNvSpPr>
                  <a:spLocks noChangeArrowheads="1"/>
                </p:cNvSpPr>
                <p:nvPr/>
              </p:nvSpPr>
              <p:spPr bwMode="auto">
                <a:xfrm>
                  <a:off x="3865" y="7267"/>
                  <a:ext cx="287" cy="2995"/>
                </a:xfrm>
                <a:prstGeom prst="rect">
                  <a:avLst/>
                </a:prstGeom>
                <a:pattFill prst="ltDnDiag">
                  <a:fgClr>
                    <a:srgbClr val="000000"/>
                  </a:fgClr>
                  <a:bgClr>
                    <a:srgbClr val="FFFFFF"/>
                  </a:bgClr>
                </a:patt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dirty="0"/>
                </a:p>
              </p:txBody>
            </p:sp>
            <p:sp>
              <p:nvSpPr>
                <p:cNvPr id="27672" name="Rectangle 24" descr="Светлый диагональный 1"/>
                <p:cNvSpPr>
                  <a:spLocks noChangeArrowheads="1"/>
                </p:cNvSpPr>
                <p:nvPr/>
              </p:nvSpPr>
              <p:spPr bwMode="auto">
                <a:xfrm>
                  <a:off x="1665" y="7267"/>
                  <a:ext cx="272" cy="2995"/>
                </a:xfrm>
                <a:prstGeom prst="rect">
                  <a:avLst/>
                </a:prstGeom>
                <a:pattFill prst="ltDnDiag">
                  <a:fgClr>
                    <a:srgbClr val="000000"/>
                  </a:fgClr>
                  <a:bgClr>
                    <a:srgbClr val="FFFFFF"/>
                  </a:bgClr>
                </a:patt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dirty="0"/>
                </a:p>
              </p:txBody>
            </p:sp>
            <p:sp>
              <p:nvSpPr>
                <p:cNvPr id="27673" name="Rectangle 25" descr="Светлый диагональный 2"/>
                <p:cNvSpPr>
                  <a:spLocks noChangeArrowheads="1"/>
                </p:cNvSpPr>
                <p:nvPr/>
              </p:nvSpPr>
              <p:spPr bwMode="auto">
                <a:xfrm flipV="1">
                  <a:off x="1937" y="7267"/>
                  <a:ext cx="1928" cy="262"/>
                </a:xfrm>
                <a:prstGeom prst="rect">
                  <a:avLst/>
                </a:prstGeom>
                <a:pattFill prst="ltUpDiag">
                  <a:fgClr>
                    <a:srgbClr val="000000"/>
                  </a:fgClr>
                  <a:bgClr>
                    <a:srgbClr val="FFFFFF"/>
                  </a:bgClr>
                </a:patt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dirty="0"/>
                </a:p>
              </p:txBody>
            </p:sp>
            <p:sp>
              <p:nvSpPr>
                <p:cNvPr id="27674" name="AutoShape 26"/>
                <p:cNvSpPr>
                  <a:spLocks noChangeArrowheads="1"/>
                </p:cNvSpPr>
                <p:nvPr/>
              </p:nvSpPr>
              <p:spPr bwMode="auto">
                <a:xfrm>
                  <a:off x="2741" y="8600"/>
                  <a:ext cx="228" cy="588"/>
                </a:xfrm>
                <a:prstGeom prst="flowChartOffpageConnector">
                  <a:avLst/>
                </a:prstGeom>
                <a:solidFill>
                  <a:srgbClr val="FFFFFF"/>
                </a:solidFill>
                <a:ln w="38100">
                  <a:solidFill>
                    <a:srgbClr val="000000"/>
                  </a:solidFill>
                  <a:miter lim="800000"/>
                  <a:headEnd/>
                  <a:tailEnd/>
                </a:ln>
                <a:effectLst>
                  <a:outerShdw dist="28398" dir="3806097" algn="ctr" rotWithShape="0">
                    <a:srgbClr val="4E6128">
                      <a:alpha val="50000"/>
                    </a:srgbClr>
                  </a:out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dirty="0"/>
                </a:p>
              </p:txBody>
            </p:sp>
            <p:sp>
              <p:nvSpPr>
                <p:cNvPr id="27675" name="AutoShape 27"/>
                <p:cNvSpPr>
                  <a:spLocks noChangeArrowheads="1"/>
                </p:cNvSpPr>
                <p:nvPr/>
              </p:nvSpPr>
              <p:spPr bwMode="auto">
                <a:xfrm>
                  <a:off x="2087" y="6567"/>
                  <a:ext cx="241" cy="1470"/>
                </a:xfrm>
                <a:prstGeom prst="flowChartPredefinedProcess">
                  <a:avLst/>
                </a:prstGeom>
                <a:solidFill>
                  <a:schemeClr val="accent2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ffectLst>
                  <a:outerShdw dist="28398" dir="3806097" algn="ctr" rotWithShape="0">
                    <a:srgbClr val="7F7F7F">
                      <a:alpha val="50000"/>
                    </a:srgbClr>
                  </a:out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dirty="0"/>
                </a:p>
              </p:txBody>
            </p:sp>
            <p:sp>
              <p:nvSpPr>
                <p:cNvPr id="27676" name="Rectangle 28" descr="Светлый диагональный 2"/>
                <p:cNvSpPr>
                  <a:spLocks noChangeArrowheads="1"/>
                </p:cNvSpPr>
                <p:nvPr/>
              </p:nvSpPr>
              <p:spPr bwMode="auto">
                <a:xfrm>
                  <a:off x="2487" y="7529"/>
                  <a:ext cx="749" cy="1165"/>
                </a:xfrm>
                <a:prstGeom prst="rect">
                  <a:avLst/>
                </a:prstGeom>
                <a:pattFill prst="ltUpDiag">
                  <a:fgClr>
                    <a:srgbClr val="000000"/>
                  </a:fgClr>
                  <a:bgClr>
                    <a:srgbClr val="FFFFFF"/>
                  </a:bgClr>
                </a:patt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dirty="0"/>
                </a:p>
              </p:txBody>
            </p:sp>
            <p:sp>
              <p:nvSpPr>
                <p:cNvPr id="27677" name="AutoShape 29"/>
                <p:cNvSpPr>
                  <a:spLocks noChangeArrowheads="1"/>
                </p:cNvSpPr>
                <p:nvPr/>
              </p:nvSpPr>
              <p:spPr bwMode="auto">
                <a:xfrm>
                  <a:off x="2741" y="6403"/>
                  <a:ext cx="228" cy="2291"/>
                </a:xfrm>
                <a:prstGeom prst="flowChartPredefinedProcess">
                  <a:avLst/>
                </a:prstGeom>
                <a:solidFill>
                  <a:srgbClr val="FFFF0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dirty="0"/>
                </a:p>
              </p:txBody>
            </p:sp>
            <p:sp>
              <p:nvSpPr>
                <p:cNvPr id="27678" name="Rectangle 30"/>
                <p:cNvSpPr>
                  <a:spLocks noChangeArrowheads="1"/>
                </p:cNvSpPr>
                <p:nvPr/>
              </p:nvSpPr>
              <p:spPr bwMode="auto">
                <a:xfrm>
                  <a:off x="3847" y="7617"/>
                  <a:ext cx="305" cy="336"/>
                </a:xfrm>
                <a:prstGeom prst="rect">
                  <a:avLst/>
                </a:prstGeom>
                <a:solidFill>
                  <a:schemeClr val="accent6"/>
                </a:solidFill>
                <a:ln w="38100">
                  <a:solidFill>
                    <a:srgbClr val="F2F2F2"/>
                  </a:solidFill>
                  <a:miter lim="800000"/>
                  <a:headEnd/>
                  <a:tailEnd/>
                </a:ln>
                <a:effectLst>
                  <a:outerShdw dist="28398" dir="3806097" algn="ctr" rotWithShape="0">
                    <a:srgbClr val="7F7F7F">
                      <a:alpha val="50000"/>
                    </a:srgbClr>
                  </a:out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dirty="0"/>
                </a:p>
              </p:txBody>
            </p:sp>
            <p:sp>
              <p:nvSpPr>
                <p:cNvPr id="27679" name="AutoShape 31"/>
                <p:cNvSpPr>
                  <a:spLocks/>
                </p:cNvSpPr>
                <p:nvPr/>
              </p:nvSpPr>
              <p:spPr bwMode="auto">
                <a:xfrm>
                  <a:off x="1221" y="6403"/>
                  <a:ext cx="470" cy="700"/>
                </a:xfrm>
                <a:prstGeom prst="callout1">
                  <a:avLst>
                    <a:gd name="adj1" fmla="val 25713"/>
                    <a:gd name="adj2" fmla="val 125532"/>
                    <a:gd name="adj3" fmla="val 354000"/>
                    <a:gd name="adj4" fmla="val 343190"/>
                  </a:avLst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sz="9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</a:rPr>
                    <a:t>  1                    </a:t>
                  </a:r>
                  <a:endParaRPr kumimoji="0" lang="ru-RU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  <p:sp>
              <p:nvSpPr>
                <p:cNvPr id="27680" name="AutoShape 32"/>
                <p:cNvSpPr>
                  <a:spLocks/>
                </p:cNvSpPr>
                <p:nvPr/>
              </p:nvSpPr>
              <p:spPr bwMode="auto">
                <a:xfrm>
                  <a:off x="856" y="5490"/>
                  <a:ext cx="1218" cy="472"/>
                </a:xfrm>
                <a:prstGeom prst="callout1">
                  <a:avLst>
                    <a:gd name="adj1" fmla="val 38134"/>
                    <a:gd name="adj2" fmla="val 109852"/>
                    <a:gd name="adj3" fmla="val 341736"/>
                    <a:gd name="adj4" fmla="val 165190"/>
                  </a:avLst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sz="9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</a:rPr>
                    <a:t>                  2</a:t>
                  </a:r>
                  <a:endParaRPr kumimoji="0" lang="ru-RU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  <p:sp>
              <p:nvSpPr>
                <p:cNvPr id="27681" name="AutoShape 33"/>
                <p:cNvSpPr>
                  <a:spLocks/>
                </p:cNvSpPr>
                <p:nvPr/>
              </p:nvSpPr>
              <p:spPr bwMode="auto">
                <a:xfrm>
                  <a:off x="2843" y="5476"/>
                  <a:ext cx="550" cy="486"/>
                </a:xfrm>
                <a:prstGeom prst="callout1">
                  <a:avLst>
                    <a:gd name="adj1" fmla="val 37037"/>
                    <a:gd name="adj2" fmla="val -21819"/>
                    <a:gd name="adj3" fmla="val 308023"/>
                    <a:gd name="adj4" fmla="val -121273"/>
                  </a:avLst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sz="9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</a:rPr>
                    <a:t>3</a:t>
                  </a:r>
                  <a:endParaRPr kumimoji="0" lang="ru-RU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  <p:sp>
              <p:nvSpPr>
                <p:cNvPr id="27682" name="AutoShape 34"/>
                <p:cNvSpPr>
                  <a:spLocks/>
                </p:cNvSpPr>
                <p:nvPr/>
              </p:nvSpPr>
              <p:spPr bwMode="auto">
                <a:xfrm>
                  <a:off x="4669" y="5490"/>
                  <a:ext cx="457" cy="654"/>
                </a:xfrm>
                <a:prstGeom prst="callout1">
                  <a:avLst>
                    <a:gd name="adj1" fmla="val 27523"/>
                    <a:gd name="adj2" fmla="val -26259"/>
                    <a:gd name="adj3" fmla="val 288838"/>
                    <a:gd name="adj4" fmla="val -197157"/>
                  </a:avLst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sz="9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</a:rPr>
                    <a:t>5</a:t>
                  </a:r>
                  <a:endParaRPr kumimoji="0" lang="ru-RU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  <p:sp>
              <p:nvSpPr>
                <p:cNvPr id="27683" name="AutoShape 35"/>
                <p:cNvSpPr>
                  <a:spLocks/>
                </p:cNvSpPr>
                <p:nvPr/>
              </p:nvSpPr>
              <p:spPr bwMode="auto">
                <a:xfrm>
                  <a:off x="4695" y="6511"/>
                  <a:ext cx="621" cy="592"/>
                </a:xfrm>
                <a:prstGeom prst="callout1">
                  <a:avLst>
                    <a:gd name="adj1" fmla="val 30407"/>
                    <a:gd name="adj2" fmla="val -19324"/>
                    <a:gd name="adj3" fmla="val 217736"/>
                    <a:gd name="adj4" fmla="val -106120"/>
                  </a:avLst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sz="9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</a:rPr>
                    <a:t>6</a:t>
                  </a:r>
                  <a:endParaRPr kumimoji="0" lang="ru-RU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  <p:sp>
              <p:nvSpPr>
                <p:cNvPr id="27684" name="AutoShape 36"/>
                <p:cNvSpPr>
                  <a:spLocks/>
                </p:cNvSpPr>
                <p:nvPr/>
              </p:nvSpPr>
              <p:spPr bwMode="auto">
                <a:xfrm>
                  <a:off x="4771" y="7575"/>
                  <a:ext cx="545" cy="462"/>
                </a:xfrm>
                <a:prstGeom prst="callout1">
                  <a:avLst>
                    <a:gd name="adj1" fmla="val 38963"/>
                    <a:gd name="adj2" fmla="val -22019"/>
                    <a:gd name="adj3" fmla="val 148486"/>
                    <a:gd name="adj4" fmla="val -137250"/>
                  </a:avLst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sz="9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</a:rPr>
                    <a:t>7</a:t>
                  </a:r>
                  <a:endParaRPr kumimoji="0" lang="ru-RU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  <p:sp>
              <p:nvSpPr>
                <p:cNvPr id="27685" name="AutoShape 37"/>
                <p:cNvSpPr>
                  <a:spLocks/>
                </p:cNvSpPr>
                <p:nvPr/>
              </p:nvSpPr>
              <p:spPr bwMode="auto">
                <a:xfrm>
                  <a:off x="4796" y="8638"/>
                  <a:ext cx="622" cy="448"/>
                </a:xfrm>
                <a:prstGeom prst="callout1">
                  <a:avLst>
                    <a:gd name="adj1" fmla="val 40181"/>
                    <a:gd name="adj2" fmla="val -19292"/>
                    <a:gd name="adj3" fmla="val -65625"/>
                    <a:gd name="adj4" fmla="val -198713"/>
                  </a:avLst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sz="9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</a:rPr>
                    <a:t>8</a:t>
                  </a:r>
                  <a:endParaRPr kumimoji="0" lang="ru-RU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  <p:sp>
              <p:nvSpPr>
                <p:cNvPr id="27686" name="AutoShape 38"/>
                <p:cNvSpPr>
                  <a:spLocks/>
                </p:cNvSpPr>
                <p:nvPr/>
              </p:nvSpPr>
              <p:spPr bwMode="auto">
                <a:xfrm>
                  <a:off x="4799" y="9618"/>
                  <a:ext cx="441" cy="476"/>
                </a:xfrm>
                <a:prstGeom prst="callout1">
                  <a:avLst>
                    <a:gd name="adj1" fmla="val 37815"/>
                    <a:gd name="adj2" fmla="val -27213"/>
                    <a:gd name="adj3" fmla="val -70588"/>
                    <a:gd name="adj4" fmla="val -280500"/>
                  </a:avLst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sz="9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</a:rPr>
                    <a:t>9</a:t>
                  </a:r>
                  <a:endParaRPr kumimoji="0" lang="ru-RU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  <p:sp>
              <p:nvSpPr>
                <p:cNvPr id="27687" name="AutoShape 39"/>
                <p:cNvSpPr>
                  <a:spLocks/>
                </p:cNvSpPr>
                <p:nvPr/>
              </p:nvSpPr>
              <p:spPr bwMode="auto">
                <a:xfrm>
                  <a:off x="4771" y="10807"/>
                  <a:ext cx="545" cy="518"/>
                </a:xfrm>
                <a:prstGeom prst="callout1">
                  <a:avLst>
                    <a:gd name="adj1" fmla="val 34750"/>
                    <a:gd name="adj2" fmla="val -22019"/>
                    <a:gd name="adj3" fmla="val -312741"/>
                    <a:gd name="adj4" fmla="val -309356"/>
                  </a:avLst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sz="9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</a:rPr>
                    <a:t>10</a:t>
                  </a:r>
                  <a:endParaRPr kumimoji="0" lang="ru-RU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  <p:sp>
              <p:nvSpPr>
                <p:cNvPr id="27688" name="AutoShape 40"/>
                <p:cNvSpPr>
                  <a:spLocks/>
                </p:cNvSpPr>
                <p:nvPr/>
              </p:nvSpPr>
              <p:spPr bwMode="auto">
                <a:xfrm>
                  <a:off x="3236" y="10877"/>
                  <a:ext cx="736" cy="448"/>
                </a:xfrm>
                <a:prstGeom prst="callout1">
                  <a:avLst>
                    <a:gd name="adj1" fmla="val 40181"/>
                    <a:gd name="adj2" fmla="val -16306"/>
                    <a:gd name="adj3" fmla="val -281250"/>
                    <a:gd name="adj4" fmla="val -53398"/>
                  </a:avLst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sz="9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</a:rPr>
                    <a:t>11</a:t>
                  </a:r>
                  <a:endParaRPr kumimoji="0" lang="ru-RU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  <p:sp>
              <p:nvSpPr>
                <p:cNvPr id="27689" name="Text Box 41"/>
                <p:cNvSpPr txBox="1">
                  <a:spLocks noChangeArrowheads="1"/>
                </p:cNvSpPr>
                <p:nvPr/>
              </p:nvSpPr>
              <p:spPr bwMode="auto">
                <a:xfrm>
                  <a:off x="5223" y="5685"/>
                  <a:ext cx="2184" cy="5285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sz="9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rPr>
                    <a:t>Рис.1.4. Облучательное </a:t>
                  </a:r>
                </a:p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sz="9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rPr>
                    <a:t>устройство для </a:t>
                  </a:r>
                </a:p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sz="9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rPr>
                    <a:t>активных </a:t>
                  </a:r>
                </a:p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sz="9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rPr>
                    <a:t>реакторных испытаний.</a:t>
                  </a:r>
                </a:p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sz="9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rPr>
                    <a:t>1.Термопара.</a:t>
                  </a:r>
                </a:p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sz="9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rPr>
                    <a:t>2. Чехол термопары.</a:t>
                  </a:r>
                </a:p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sz="9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rPr>
                    <a:t>3. Патрубок для </a:t>
                  </a:r>
                </a:p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sz="9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rPr>
                    <a:t>заполнения </a:t>
                  </a:r>
                </a:p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sz="9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rPr>
                    <a:t>ампулы.</a:t>
                  </a:r>
                </a:p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sz="9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rPr>
                    <a:t>4. Патрубок для отбора </a:t>
                  </a:r>
                </a:p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sz="9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rPr>
                    <a:t>проб.</a:t>
                  </a:r>
                </a:p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sz="9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rPr>
                    <a:t>5. Крышка.</a:t>
                  </a:r>
                </a:p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sz="9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rPr>
                    <a:t>6. Место для вскрытия </a:t>
                  </a:r>
                </a:p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sz="9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rPr>
                    <a:t>ампулы.</a:t>
                  </a:r>
                </a:p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sz="9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rPr>
                    <a:t>7. Корпус ампулы.</a:t>
                  </a:r>
                </a:p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sz="9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rPr>
                    <a:t>8. Защитное гелиевое </a:t>
                  </a:r>
                </a:p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sz="9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rPr>
                    <a:t>пространство.</a:t>
                  </a:r>
                </a:p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sz="9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rPr>
                    <a:t>9. Расплав соли.</a:t>
                  </a:r>
                </a:p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sz="9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rPr>
                    <a:t>10.Графитовая втулка.</a:t>
                  </a:r>
                </a:p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sz="9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rPr>
                    <a:t>11. Центрирующий </a:t>
                  </a:r>
                </a:p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sz="9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rPr>
                    <a:t>стержень с днищем </a:t>
                  </a:r>
                </a:p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sz="9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rPr>
                    <a:t>ампулы.</a:t>
                  </a:r>
                  <a:endParaRPr kumimoji="0" lang="ru-RU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  <p:sp>
              <p:nvSpPr>
                <p:cNvPr id="27690" name="AutoShape 42"/>
                <p:cNvSpPr>
                  <a:spLocks noChangeArrowheads="1"/>
                </p:cNvSpPr>
                <p:nvPr/>
              </p:nvSpPr>
              <p:spPr bwMode="auto">
                <a:xfrm>
                  <a:off x="3393" y="6567"/>
                  <a:ext cx="241" cy="1470"/>
                </a:xfrm>
                <a:prstGeom prst="flowChartPredefinedProcess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ffectLst>
                  <a:outerShdw dist="28398" dir="3806097" algn="ctr" rotWithShape="0">
                    <a:srgbClr val="7F7F7F">
                      <a:alpha val="50000"/>
                    </a:srgbClr>
                  </a:out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dirty="0"/>
                </a:p>
              </p:txBody>
            </p:sp>
            <p:sp>
              <p:nvSpPr>
                <p:cNvPr id="27691" name="AutoShape 43"/>
                <p:cNvSpPr>
                  <a:spLocks/>
                </p:cNvSpPr>
                <p:nvPr/>
              </p:nvSpPr>
              <p:spPr bwMode="auto">
                <a:xfrm>
                  <a:off x="3662" y="5448"/>
                  <a:ext cx="678" cy="416"/>
                </a:xfrm>
                <a:prstGeom prst="callout1">
                  <a:avLst>
                    <a:gd name="adj1" fmla="val 43269"/>
                    <a:gd name="adj2" fmla="val -17699"/>
                    <a:gd name="adj3" fmla="val 320194"/>
                    <a:gd name="adj4" fmla="val -21532"/>
                  </a:avLst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sz="9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</a:rPr>
                    <a:t>4</a:t>
                  </a:r>
                  <a:endParaRPr kumimoji="0" lang="ru-RU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</p:grpSp>
        </p:grpSp>
        <p:sp>
          <p:nvSpPr>
            <p:cNvPr id="27692" name="AutoShape 44"/>
            <p:cNvSpPr>
              <a:spLocks/>
            </p:cNvSpPr>
            <p:nvPr/>
          </p:nvSpPr>
          <p:spPr bwMode="auto">
            <a:xfrm>
              <a:off x="2201" y="1477"/>
              <a:ext cx="500" cy="557"/>
            </a:xfrm>
            <a:prstGeom prst="callout1">
              <a:avLst>
                <a:gd name="adj1" fmla="val 32315"/>
                <a:gd name="adj2" fmla="val 124000"/>
                <a:gd name="adj3" fmla="val 226213"/>
                <a:gd name="adj4" fmla="val 389398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9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  7                                     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sp>
        <p:nvSpPr>
          <p:cNvPr id="47" name="Прямоугольник 46"/>
          <p:cNvSpPr/>
          <p:nvPr/>
        </p:nvSpPr>
        <p:spPr>
          <a:xfrm>
            <a:off x="4357686" y="714356"/>
            <a:ext cx="4572032" cy="59293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7694" name="Rectangle 46"/>
          <p:cNvSpPr>
            <a:spLocks noChangeArrowheads="1"/>
          </p:cNvSpPr>
          <p:nvPr/>
        </p:nvSpPr>
        <p:spPr bwMode="auto">
          <a:xfrm>
            <a:off x="4596004" y="1232710"/>
            <a:ext cx="4000496" cy="470898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1959 году были проведены первые опыты по определению смачиваемости графита с солью в радиационных условиях на ампулах типа 1 (рис.1.З.) в канале реактора МТR  при энерговыделении в соли q</a:t>
            </a:r>
            <a:r>
              <a:rPr kumimoji="0" lang="ru-RU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= 200 Вт/см3, что в 5 раз больше, чем в проекте реактора MSRE 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Выяснено: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1.Графит не смачивается солью.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2.Не наблюдается радиационных повреждений графита.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Получен также совершенно неожиданный результат: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1.В гелии, который заполнял ампулы, содержалось значительное количество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­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CF</a:t>
            </a:r>
            <a:r>
              <a:rPr kumimoji="0" lang="ru-RU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, а в необлученных (контрольных) ампулах он отсутствовал.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2.В гелии содержался криптон, но отсутствовал ксенон.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3.Соль имела интенсивно черную окраску.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Объяснить полученные результаты не представлялось возможным.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Вторая серия экспериментов была предпринята в 1962 году на двух типах ампул (рис.1.3,1.4).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облучение были поставлены 2 ампулы I типа (рис.1.3.) и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 ампулы II (рис.1.4.)  типа, которые облучались в реакторе МТR в течение 3-х кампа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­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ний (удельное энерговыделение колебалось от 43 до 260 Вт/см3).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14356"/>
            <a:ext cx="8229600" cy="2714644"/>
          </a:xfrm>
        </p:spPr>
        <p:txBody>
          <a:bodyPr>
            <a:normAutofit fontScale="90000"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Ампулы изучались после 3-х месячной выдержки, и снова был получен неожиданный результат (в одной из ампул с наименьшей дозой облучения):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1.Содержалось значительное количество CF</a:t>
            </a:r>
            <a:r>
              <a:rPr lang="ru-RU" sz="1800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2.Расчетное количество криптона и ксенона;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3.Расплав интенсивно черного цвета.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Контрольные ампулы выдерживались при той же температуре, что в реакторе, и не содержали  CF4 . Таким образом, ни контроль температуры, ни новая серия экспериментов не внесли ясности в исследуемое явление.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00034" y="3071810"/>
            <a:ext cx="8358246" cy="35719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Таким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образом, ни контроль температуры, ни новая серия экспериментов не внесли ясности в исследуемое явление.</a:t>
            </a:r>
          </a:p>
          <a:p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Результаты </a:t>
            </a:r>
            <a:r>
              <a:rPr lang="ru-RU" sz="1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были объяснены после третьей серии экспериментов на ампулах  2-го типа с выводными трубками, что позволяло 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проводить </a:t>
            </a:r>
            <a:r>
              <a:rPr lang="ru-RU" sz="1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отбор проб  как в процессе облучения в реакторе (активная методика), так и после облучения. Выяснилось, что при работе реактора на полной мощности образования CF</a:t>
            </a:r>
            <a:r>
              <a:rPr lang="ru-RU" sz="1600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1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не происходит, появление газов было обнаружено после остывания до 65 °С и через несколько  часов,  т.е. при гамма-облучении paсплава.  Уменьшение выделений  газов было связано со спадом активности.    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Аналогичные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явления были обнаружены  впоследствии  при облучении соли гамма-квантами источника  Со-60. Высказываются предположения, что гамма-излучение является катализатором реакции при определенной температуре.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00034" y="714356"/>
            <a:ext cx="8280431" cy="2557481"/>
          </a:xfrm>
          <a:solidFill>
            <a:schemeClr val="accent2"/>
          </a:solidFill>
          <a:ln w="38100"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ru-RU" sz="2400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Фактически классификацией реакторных испытаний мы начали заниматься еще в предыдущем разделе, рассматривая вопросы стандартизации. </a:t>
            </a:r>
            <a:br>
              <a:rPr lang="ru-RU" sz="2400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400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Примером классификации является рубрикатор каталога методик.</a:t>
            </a:r>
            <a:r>
              <a:rPr lang="ru-RU" sz="2000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2000" b="0" dirty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142844" y="3429000"/>
            <a:ext cx="8858312" cy="3276622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 w="381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just"/>
            <a:r>
              <a:rPr lang="ru-RU" sz="2400" dirty="0" smtClean="0"/>
              <a:t>    Любую классификацию, по-видимому, следует рассматривать как, достаточно, подвижную форму упорядочения наших представлений. </a:t>
            </a:r>
          </a:p>
          <a:p>
            <a:pPr algn="just"/>
            <a:r>
              <a:rPr lang="ru-RU" sz="2400" dirty="0" smtClean="0"/>
              <a:t>     Именно поэтому ее не следует считать законченной и устоявшейся. К представленной ниже классификации необходимо относиться как к одному из многих возможных вариантов, который может дополняться и уточняться.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000100" y="1357298"/>
            <a:ext cx="3857625" cy="5005388"/>
            <a:chOff x="2909" y="5254"/>
            <a:chExt cx="6075" cy="7883"/>
          </a:xfrm>
        </p:grpSpPr>
        <p:cxnSp>
          <p:nvCxnSpPr>
            <p:cNvPr id="1027" name="AutoShape 3"/>
            <p:cNvCxnSpPr>
              <a:cxnSpLocks noChangeShapeType="1"/>
            </p:cNvCxnSpPr>
            <p:nvPr/>
          </p:nvCxnSpPr>
          <p:spPr bwMode="auto">
            <a:xfrm flipH="1">
              <a:off x="5885" y="12209"/>
              <a:ext cx="247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2909" y="5254"/>
              <a:ext cx="6075" cy="7883"/>
              <a:chOff x="2909" y="5254"/>
              <a:chExt cx="6075" cy="7883"/>
            </a:xfrm>
          </p:grpSpPr>
          <p:sp>
            <p:nvSpPr>
              <p:cNvPr id="1029" name="Text Box 5"/>
              <p:cNvSpPr txBox="1">
                <a:spLocks noChangeArrowheads="1"/>
              </p:cNvSpPr>
              <p:nvPr/>
            </p:nvSpPr>
            <p:spPr bwMode="auto">
              <a:xfrm>
                <a:off x="3281" y="5254"/>
                <a:ext cx="2851" cy="464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9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1.Реакторные испытания.</a:t>
                </a:r>
                <a:endPara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030" name="Text Box 6"/>
              <p:cNvSpPr txBox="1">
                <a:spLocks noChangeArrowheads="1"/>
              </p:cNvSpPr>
              <p:nvPr/>
            </p:nvSpPr>
            <p:spPr bwMode="auto">
              <a:xfrm>
                <a:off x="2909" y="6065"/>
                <a:ext cx="1612" cy="464"/>
              </a:xfrm>
              <a:prstGeom prst="rect">
                <a:avLst/>
              </a:prstGeom>
              <a:solidFill>
                <a:schemeClr val="accent5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9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2.Пассивные</a:t>
                </a:r>
                <a:endPara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031" name="Text Box 7"/>
              <p:cNvSpPr txBox="1">
                <a:spLocks noChangeArrowheads="1"/>
              </p:cNvSpPr>
              <p:nvPr/>
            </p:nvSpPr>
            <p:spPr bwMode="auto">
              <a:xfrm>
                <a:off x="5017" y="6065"/>
                <a:ext cx="1487" cy="464"/>
              </a:xfrm>
              <a:prstGeom prst="rect">
                <a:avLst/>
              </a:prstGeom>
              <a:solidFill>
                <a:srgbClr val="00B05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9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3.Активные</a:t>
                </a:r>
                <a:endPara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032" name="Text Box 8"/>
              <p:cNvSpPr txBox="1">
                <a:spLocks noChangeArrowheads="1"/>
              </p:cNvSpPr>
              <p:nvPr/>
            </p:nvSpPr>
            <p:spPr bwMode="auto">
              <a:xfrm>
                <a:off x="2909" y="6877"/>
                <a:ext cx="3347" cy="464"/>
              </a:xfrm>
              <a:prstGeom prst="rect">
                <a:avLst/>
              </a:prstGeom>
              <a:solidFill>
                <a:srgbClr val="00B0F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9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4.Облучательные устройства</a:t>
                </a:r>
                <a:endPara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033" name="Text Box 9"/>
              <p:cNvSpPr txBox="1">
                <a:spLocks noChangeArrowheads="1"/>
              </p:cNvSpPr>
              <p:nvPr/>
            </p:nvSpPr>
            <p:spPr bwMode="auto">
              <a:xfrm>
                <a:off x="2909" y="7688"/>
                <a:ext cx="2976" cy="46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9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5.Без контроля температуры</a:t>
                </a:r>
                <a:endPara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034" name="Text Box 10"/>
              <p:cNvSpPr txBox="1">
                <a:spLocks noChangeArrowheads="1"/>
              </p:cNvSpPr>
              <p:nvPr/>
            </p:nvSpPr>
            <p:spPr bwMode="auto">
              <a:xfrm>
                <a:off x="2909" y="8500"/>
                <a:ext cx="2976" cy="46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9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6.С контролем температуры</a:t>
                </a:r>
                <a:endPara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035" name="Text Box 11"/>
              <p:cNvSpPr txBox="1">
                <a:spLocks noChangeArrowheads="1"/>
              </p:cNvSpPr>
              <p:nvPr/>
            </p:nvSpPr>
            <p:spPr bwMode="auto">
              <a:xfrm>
                <a:off x="2909" y="9311"/>
                <a:ext cx="2976" cy="58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9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7.С регулированием температуры</a:t>
                </a:r>
                <a:endPara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036" name="Text Box 12"/>
              <p:cNvSpPr txBox="1">
                <a:spLocks noChangeArrowheads="1"/>
              </p:cNvSpPr>
              <p:nvPr/>
            </p:nvSpPr>
            <p:spPr bwMode="auto">
              <a:xfrm>
                <a:off x="2909" y="10355"/>
                <a:ext cx="2976" cy="46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9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8.С нагревателем</a:t>
                </a:r>
                <a:endPara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037" name="Text Box 13"/>
              <p:cNvSpPr txBox="1">
                <a:spLocks noChangeArrowheads="1"/>
              </p:cNvSpPr>
              <p:nvPr/>
            </p:nvSpPr>
            <p:spPr bwMode="auto">
              <a:xfrm>
                <a:off x="2909" y="11166"/>
                <a:ext cx="2976" cy="46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9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9.С охлаждением</a:t>
                </a:r>
                <a:endPara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038" name="Text Box 14"/>
              <p:cNvSpPr txBox="1">
                <a:spLocks noChangeArrowheads="1"/>
              </p:cNvSpPr>
              <p:nvPr/>
            </p:nvSpPr>
            <p:spPr bwMode="auto">
              <a:xfrm>
                <a:off x="2909" y="11977"/>
                <a:ext cx="2976" cy="46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9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10.С криостатом</a:t>
                </a:r>
                <a:endPara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039" name="Text Box 15"/>
              <p:cNvSpPr txBox="1">
                <a:spLocks noChangeArrowheads="1"/>
              </p:cNvSpPr>
              <p:nvPr/>
            </p:nvSpPr>
            <p:spPr bwMode="auto">
              <a:xfrm>
                <a:off x="6752" y="6645"/>
                <a:ext cx="1860" cy="92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9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11.Транспортное оборудование реактора</a:t>
                </a:r>
                <a:endPara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040" name="Text Box 16"/>
              <p:cNvSpPr txBox="1">
                <a:spLocks noChangeArrowheads="1"/>
              </p:cNvSpPr>
              <p:nvPr/>
            </p:nvSpPr>
            <p:spPr bwMode="auto">
              <a:xfrm>
                <a:off x="6752" y="7920"/>
                <a:ext cx="1612" cy="696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9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12.Хранилище реактора</a:t>
                </a:r>
                <a:endPara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041" name="Text Box 17"/>
              <p:cNvSpPr txBox="1">
                <a:spLocks noChangeArrowheads="1"/>
              </p:cNvSpPr>
              <p:nvPr/>
            </p:nvSpPr>
            <p:spPr bwMode="auto">
              <a:xfrm>
                <a:off x="6752" y="8964"/>
                <a:ext cx="1860" cy="695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9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13.Защитная камера реактора</a:t>
                </a:r>
                <a:endPara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042" name="Text Box 18"/>
              <p:cNvSpPr txBox="1">
                <a:spLocks noChangeArrowheads="1"/>
              </p:cNvSpPr>
              <p:nvPr/>
            </p:nvSpPr>
            <p:spPr bwMode="auto">
              <a:xfrm>
                <a:off x="6752" y="10007"/>
                <a:ext cx="1984" cy="92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14.Транспортное оборудование защитной камеры реактора</a:t>
                </a:r>
                <a:endPara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043" name="Text Box 19"/>
              <p:cNvSpPr txBox="1">
                <a:spLocks noChangeArrowheads="1"/>
              </p:cNvSpPr>
              <p:nvPr/>
            </p:nvSpPr>
            <p:spPr bwMode="auto">
              <a:xfrm>
                <a:off x="6752" y="11282"/>
                <a:ext cx="1984" cy="92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9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15.Испытательное оборудование защитной камеры</a:t>
                </a:r>
                <a:endPara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044" name="Text Box 20"/>
              <p:cNvSpPr txBox="1">
                <a:spLocks noChangeArrowheads="1"/>
              </p:cNvSpPr>
              <p:nvPr/>
            </p:nvSpPr>
            <p:spPr bwMode="auto">
              <a:xfrm>
                <a:off x="6380" y="12557"/>
                <a:ext cx="2604" cy="58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9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16.Экспериментальные результаты</a:t>
                </a:r>
                <a:endPara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cxnSp>
            <p:nvCxnSpPr>
              <p:cNvPr id="1045" name="AutoShape 21"/>
              <p:cNvCxnSpPr>
                <a:cxnSpLocks noChangeShapeType="1"/>
              </p:cNvCxnSpPr>
              <p:nvPr/>
            </p:nvCxnSpPr>
            <p:spPr bwMode="auto">
              <a:xfrm>
                <a:off x="6132" y="7341"/>
                <a:ext cx="0" cy="4868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046" name="AutoShape 22"/>
              <p:cNvCxnSpPr>
                <a:cxnSpLocks noChangeShapeType="1"/>
              </p:cNvCxnSpPr>
              <p:nvPr/>
            </p:nvCxnSpPr>
            <p:spPr bwMode="auto">
              <a:xfrm flipH="1">
                <a:off x="5885" y="7920"/>
                <a:ext cx="247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1047" name="AutoShape 23"/>
              <p:cNvCxnSpPr>
                <a:cxnSpLocks noChangeShapeType="1"/>
              </p:cNvCxnSpPr>
              <p:nvPr/>
            </p:nvCxnSpPr>
            <p:spPr bwMode="auto">
              <a:xfrm flipH="1">
                <a:off x="5885" y="8732"/>
                <a:ext cx="247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1048" name="AutoShape 24"/>
              <p:cNvCxnSpPr>
                <a:cxnSpLocks noChangeShapeType="1"/>
              </p:cNvCxnSpPr>
              <p:nvPr/>
            </p:nvCxnSpPr>
            <p:spPr bwMode="auto">
              <a:xfrm flipH="1">
                <a:off x="5885" y="9659"/>
                <a:ext cx="247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1049" name="AutoShape 25"/>
              <p:cNvCxnSpPr>
                <a:cxnSpLocks noChangeShapeType="1"/>
              </p:cNvCxnSpPr>
              <p:nvPr/>
            </p:nvCxnSpPr>
            <p:spPr bwMode="auto">
              <a:xfrm flipH="1">
                <a:off x="5885" y="10586"/>
                <a:ext cx="247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1050" name="AutoShape 26"/>
              <p:cNvCxnSpPr>
                <a:cxnSpLocks noChangeShapeType="1"/>
              </p:cNvCxnSpPr>
              <p:nvPr/>
            </p:nvCxnSpPr>
            <p:spPr bwMode="auto">
              <a:xfrm flipH="1">
                <a:off x="5885" y="11398"/>
                <a:ext cx="247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1051" name="AutoShape 27"/>
              <p:cNvCxnSpPr>
                <a:cxnSpLocks noChangeShapeType="1"/>
              </p:cNvCxnSpPr>
              <p:nvPr/>
            </p:nvCxnSpPr>
            <p:spPr bwMode="auto">
              <a:xfrm>
                <a:off x="3653" y="6529"/>
                <a:ext cx="0" cy="348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1052" name="AutoShape 28"/>
              <p:cNvCxnSpPr>
                <a:cxnSpLocks noChangeShapeType="1"/>
              </p:cNvCxnSpPr>
              <p:nvPr/>
            </p:nvCxnSpPr>
            <p:spPr bwMode="auto">
              <a:xfrm>
                <a:off x="5761" y="6529"/>
                <a:ext cx="0" cy="348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1053" name="AutoShape 29"/>
              <p:cNvCxnSpPr>
                <a:cxnSpLocks noChangeShapeType="1"/>
              </p:cNvCxnSpPr>
              <p:nvPr/>
            </p:nvCxnSpPr>
            <p:spPr bwMode="auto">
              <a:xfrm>
                <a:off x="6256" y="7109"/>
                <a:ext cx="496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1054" name="AutoShape 30"/>
              <p:cNvCxnSpPr>
                <a:cxnSpLocks noChangeShapeType="1"/>
              </p:cNvCxnSpPr>
              <p:nvPr/>
            </p:nvCxnSpPr>
            <p:spPr bwMode="auto">
              <a:xfrm>
                <a:off x="3653" y="5718"/>
                <a:ext cx="0" cy="347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1055" name="AutoShape 31"/>
              <p:cNvCxnSpPr>
                <a:cxnSpLocks noChangeShapeType="1"/>
              </p:cNvCxnSpPr>
              <p:nvPr/>
            </p:nvCxnSpPr>
            <p:spPr bwMode="auto">
              <a:xfrm>
                <a:off x="5637" y="5718"/>
                <a:ext cx="0" cy="347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1056" name="AutoShape 32"/>
              <p:cNvCxnSpPr>
                <a:cxnSpLocks noChangeShapeType="1"/>
              </p:cNvCxnSpPr>
              <p:nvPr/>
            </p:nvCxnSpPr>
            <p:spPr bwMode="auto">
              <a:xfrm>
                <a:off x="6504" y="6297"/>
                <a:ext cx="2356" cy="1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057" name="AutoShape 33"/>
              <p:cNvCxnSpPr>
                <a:cxnSpLocks noChangeShapeType="1"/>
              </p:cNvCxnSpPr>
              <p:nvPr/>
            </p:nvCxnSpPr>
            <p:spPr bwMode="auto">
              <a:xfrm>
                <a:off x="8860" y="6297"/>
                <a:ext cx="0" cy="626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1058" name="AutoShape 34"/>
              <p:cNvCxnSpPr>
                <a:cxnSpLocks noChangeShapeType="1"/>
              </p:cNvCxnSpPr>
              <p:nvPr/>
            </p:nvCxnSpPr>
            <p:spPr bwMode="auto">
              <a:xfrm>
                <a:off x="7620" y="7572"/>
                <a:ext cx="0" cy="348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1059" name="AutoShape 35"/>
              <p:cNvCxnSpPr>
                <a:cxnSpLocks noChangeShapeType="1"/>
              </p:cNvCxnSpPr>
              <p:nvPr/>
            </p:nvCxnSpPr>
            <p:spPr bwMode="auto">
              <a:xfrm>
                <a:off x="7620" y="8616"/>
                <a:ext cx="0" cy="348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1060" name="AutoShape 36"/>
              <p:cNvCxnSpPr>
                <a:cxnSpLocks noChangeShapeType="1"/>
              </p:cNvCxnSpPr>
              <p:nvPr/>
            </p:nvCxnSpPr>
            <p:spPr bwMode="auto">
              <a:xfrm>
                <a:off x="7620" y="9659"/>
                <a:ext cx="0" cy="348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1061" name="AutoShape 37"/>
              <p:cNvCxnSpPr>
                <a:cxnSpLocks noChangeShapeType="1"/>
              </p:cNvCxnSpPr>
              <p:nvPr/>
            </p:nvCxnSpPr>
            <p:spPr bwMode="auto">
              <a:xfrm>
                <a:off x="7620" y="10934"/>
                <a:ext cx="0" cy="348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1062" name="AutoShape 38"/>
              <p:cNvCxnSpPr>
                <a:cxnSpLocks noChangeShapeType="1"/>
              </p:cNvCxnSpPr>
              <p:nvPr/>
            </p:nvCxnSpPr>
            <p:spPr bwMode="auto">
              <a:xfrm>
                <a:off x="7620" y="12209"/>
                <a:ext cx="0" cy="348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</p:grpSp>
      </p:grpSp>
      <p:sp>
        <p:nvSpPr>
          <p:cNvPr id="44" name="Прямоугольник 43"/>
          <p:cNvSpPr/>
          <p:nvPr/>
        </p:nvSpPr>
        <p:spPr>
          <a:xfrm>
            <a:off x="5214942" y="1071546"/>
            <a:ext cx="3643338" cy="535785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dirty="0"/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Все реакторные испытания (</a:t>
            </a:r>
            <a:r>
              <a:rPr lang="ru-RU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 в соответствии с ОСТом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делятся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на пассивные (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 и активные (</a:t>
            </a:r>
            <a:r>
              <a:rPr lang="ru-RU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 (рис.1.2). </a:t>
            </a:r>
          </a:p>
          <a:p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Классификационным, дополнительным признаком облучательного устройства примем способы достижения, измерения, поддержания (стабилизации в частном случае) температурного режима облучения объекта испытаний (образца).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Облучательные устройства (</a:t>
            </a:r>
            <a:r>
              <a:rPr lang="ru-RU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 в соответствии с выбранным признаком можно разделить весьма условно на  шесть групп.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14282" y="1357298"/>
            <a:ext cx="3857625" cy="5005388"/>
            <a:chOff x="2909" y="5254"/>
            <a:chExt cx="6075" cy="7883"/>
          </a:xfrm>
        </p:grpSpPr>
        <p:cxnSp>
          <p:nvCxnSpPr>
            <p:cNvPr id="1027" name="AutoShape 3"/>
            <p:cNvCxnSpPr>
              <a:cxnSpLocks noChangeShapeType="1"/>
            </p:cNvCxnSpPr>
            <p:nvPr/>
          </p:nvCxnSpPr>
          <p:spPr bwMode="auto">
            <a:xfrm flipH="1">
              <a:off x="5885" y="12209"/>
              <a:ext cx="247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2909" y="5254"/>
              <a:ext cx="6075" cy="7883"/>
              <a:chOff x="2909" y="5254"/>
              <a:chExt cx="6075" cy="7883"/>
            </a:xfrm>
          </p:grpSpPr>
          <p:sp>
            <p:nvSpPr>
              <p:cNvPr id="1029" name="Text Box 5"/>
              <p:cNvSpPr txBox="1">
                <a:spLocks noChangeArrowheads="1"/>
              </p:cNvSpPr>
              <p:nvPr/>
            </p:nvSpPr>
            <p:spPr bwMode="auto">
              <a:xfrm>
                <a:off x="3281" y="5254"/>
                <a:ext cx="2851" cy="46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9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1.Реакторные испытания.</a:t>
                </a:r>
                <a:endPara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030" name="Text Box 6"/>
              <p:cNvSpPr txBox="1">
                <a:spLocks noChangeArrowheads="1"/>
              </p:cNvSpPr>
              <p:nvPr/>
            </p:nvSpPr>
            <p:spPr bwMode="auto">
              <a:xfrm>
                <a:off x="2909" y="6065"/>
                <a:ext cx="1612" cy="46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9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2.Пассивные</a:t>
                </a:r>
                <a:endPara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031" name="Text Box 7"/>
              <p:cNvSpPr txBox="1">
                <a:spLocks noChangeArrowheads="1"/>
              </p:cNvSpPr>
              <p:nvPr/>
            </p:nvSpPr>
            <p:spPr bwMode="auto">
              <a:xfrm>
                <a:off x="5017" y="6065"/>
                <a:ext cx="1487" cy="46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9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3.Активные</a:t>
                </a:r>
                <a:endPara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032" name="Text Box 8"/>
              <p:cNvSpPr txBox="1">
                <a:spLocks noChangeArrowheads="1"/>
              </p:cNvSpPr>
              <p:nvPr/>
            </p:nvSpPr>
            <p:spPr bwMode="auto">
              <a:xfrm>
                <a:off x="2909" y="6877"/>
                <a:ext cx="3347" cy="46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9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4.Облучательные устройства</a:t>
                </a:r>
                <a:endPara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033" name="Text Box 9"/>
              <p:cNvSpPr txBox="1">
                <a:spLocks noChangeArrowheads="1"/>
              </p:cNvSpPr>
              <p:nvPr/>
            </p:nvSpPr>
            <p:spPr bwMode="auto">
              <a:xfrm>
                <a:off x="2909" y="7688"/>
                <a:ext cx="2976" cy="464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9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5.Без контроля температуры</a:t>
                </a:r>
                <a:endPara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034" name="Text Box 10"/>
              <p:cNvSpPr txBox="1">
                <a:spLocks noChangeArrowheads="1"/>
              </p:cNvSpPr>
              <p:nvPr/>
            </p:nvSpPr>
            <p:spPr bwMode="auto">
              <a:xfrm>
                <a:off x="2909" y="8500"/>
                <a:ext cx="2976" cy="464"/>
              </a:xfrm>
              <a:prstGeom prst="rect">
                <a:avLst/>
              </a:prstGeom>
              <a:solidFill>
                <a:schemeClr val="accent4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9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6.С контролем температуры</a:t>
                </a:r>
                <a:endPara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035" name="Text Box 11"/>
              <p:cNvSpPr txBox="1">
                <a:spLocks noChangeArrowheads="1"/>
              </p:cNvSpPr>
              <p:nvPr/>
            </p:nvSpPr>
            <p:spPr bwMode="auto">
              <a:xfrm>
                <a:off x="2909" y="9311"/>
                <a:ext cx="2976" cy="580"/>
              </a:xfrm>
              <a:prstGeom prst="rect">
                <a:avLst/>
              </a:prstGeom>
              <a:solidFill>
                <a:srgbClr val="00B05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9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7.С регулированием температуры</a:t>
                </a:r>
                <a:endPara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036" name="Text Box 12"/>
              <p:cNvSpPr txBox="1">
                <a:spLocks noChangeArrowheads="1"/>
              </p:cNvSpPr>
              <p:nvPr/>
            </p:nvSpPr>
            <p:spPr bwMode="auto">
              <a:xfrm>
                <a:off x="2909" y="10355"/>
                <a:ext cx="2976" cy="463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9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8.С нагревателем</a:t>
                </a:r>
                <a:endPara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037" name="Text Box 13"/>
              <p:cNvSpPr txBox="1">
                <a:spLocks noChangeArrowheads="1"/>
              </p:cNvSpPr>
              <p:nvPr/>
            </p:nvSpPr>
            <p:spPr bwMode="auto">
              <a:xfrm>
                <a:off x="2909" y="11166"/>
                <a:ext cx="2976" cy="464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9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9.С охлаждением</a:t>
                </a:r>
                <a:endPara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038" name="Text Box 14"/>
              <p:cNvSpPr txBox="1">
                <a:spLocks noChangeArrowheads="1"/>
              </p:cNvSpPr>
              <p:nvPr/>
            </p:nvSpPr>
            <p:spPr bwMode="auto">
              <a:xfrm>
                <a:off x="2909" y="11977"/>
                <a:ext cx="2976" cy="464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9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10.С криостатом</a:t>
                </a:r>
                <a:endPara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039" name="Text Box 15"/>
              <p:cNvSpPr txBox="1">
                <a:spLocks noChangeArrowheads="1"/>
              </p:cNvSpPr>
              <p:nvPr/>
            </p:nvSpPr>
            <p:spPr bwMode="auto">
              <a:xfrm>
                <a:off x="6752" y="6645"/>
                <a:ext cx="1860" cy="92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9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11.Транспортное оборудование реактора</a:t>
                </a:r>
                <a:endPara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040" name="Text Box 16"/>
              <p:cNvSpPr txBox="1">
                <a:spLocks noChangeArrowheads="1"/>
              </p:cNvSpPr>
              <p:nvPr/>
            </p:nvSpPr>
            <p:spPr bwMode="auto">
              <a:xfrm>
                <a:off x="6752" y="7920"/>
                <a:ext cx="1612" cy="696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9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12.Хранилище реактора</a:t>
                </a:r>
                <a:endPara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041" name="Text Box 17"/>
              <p:cNvSpPr txBox="1">
                <a:spLocks noChangeArrowheads="1"/>
              </p:cNvSpPr>
              <p:nvPr/>
            </p:nvSpPr>
            <p:spPr bwMode="auto">
              <a:xfrm>
                <a:off x="6752" y="8964"/>
                <a:ext cx="1860" cy="695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9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13.Защитная камера реактора</a:t>
                </a:r>
                <a:endPara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042" name="Text Box 18"/>
              <p:cNvSpPr txBox="1">
                <a:spLocks noChangeArrowheads="1"/>
              </p:cNvSpPr>
              <p:nvPr/>
            </p:nvSpPr>
            <p:spPr bwMode="auto">
              <a:xfrm>
                <a:off x="6752" y="10007"/>
                <a:ext cx="1984" cy="92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14.Транспортное оборудование защитной камеры реактора</a:t>
                </a:r>
                <a:endPara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043" name="Text Box 19"/>
              <p:cNvSpPr txBox="1">
                <a:spLocks noChangeArrowheads="1"/>
              </p:cNvSpPr>
              <p:nvPr/>
            </p:nvSpPr>
            <p:spPr bwMode="auto">
              <a:xfrm>
                <a:off x="6752" y="11282"/>
                <a:ext cx="1984" cy="92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9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15.Испытательное оборудование защитной камеры</a:t>
                </a:r>
                <a:endPara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044" name="Text Box 20"/>
              <p:cNvSpPr txBox="1">
                <a:spLocks noChangeArrowheads="1"/>
              </p:cNvSpPr>
              <p:nvPr/>
            </p:nvSpPr>
            <p:spPr bwMode="auto">
              <a:xfrm>
                <a:off x="6380" y="12557"/>
                <a:ext cx="2604" cy="58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9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16.Экспериментальные результаты</a:t>
                </a:r>
                <a:endPara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cxnSp>
            <p:nvCxnSpPr>
              <p:cNvPr id="1045" name="AutoShape 21"/>
              <p:cNvCxnSpPr>
                <a:cxnSpLocks noChangeShapeType="1"/>
              </p:cNvCxnSpPr>
              <p:nvPr/>
            </p:nvCxnSpPr>
            <p:spPr bwMode="auto">
              <a:xfrm>
                <a:off x="6132" y="7341"/>
                <a:ext cx="0" cy="4868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046" name="AutoShape 22"/>
              <p:cNvCxnSpPr>
                <a:cxnSpLocks noChangeShapeType="1"/>
              </p:cNvCxnSpPr>
              <p:nvPr/>
            </p:nvCxnSpPr>
            <p:spPr bwMode="auto">
              <a:xfrm flipH="1">
                <a:off x="5885" y="7920"/>
                <a:ext cx="247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1047" name="AutoShape 23"/>
              <p:cNvCxnSpPr>
                <a:cxnSpLocks noChangeShapeType="1"/>
              </p:cNvCxnSpPr>
              <p:nvPr/>
            </p:nvCxnSpPr>
            <p:spPr bwMode="auto">
              <a:xfrm flipH="1">
                <a:off x="5885" y="8732"/>
                <a:ext cx="247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1048" name="AutoShape 24"/>
              <p:cNvCxnSpPr>
                <a:cxnSpLocks noChangeShapeType="1"/>
              </p:cNvCxnSpPr>
              <p:nvPr/>
            </p:nvCxnSpPr>
            <p:spPr bwMode="auto">
              <a:xfrm flipH="1">
                <a:off x="5885" y="9659"/>
                <a:ext cx="247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1049" name="AutoShape 25"/>
              <p:cNvCxnSpPr>
                <a:cxnSpLocks noChangeShapeType="1"/>
              </p:cNvCxnSpPr>
              <p:nvPr/>
            </p:nvCxnSpPr>
            <p:spPr bwMode="auto">
              <a:xfrm flipH="1">
                <a:off x="5885" y="10586"/>
                <a:ext cx="247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1050" name="AutoShape 26"/>
              <p:cNvCxnSpPr>
                <a:cxnSpLocks noChangeShapeType="1"/>
              </p:cNvCxnSpPr>
              <p:nvPr/>
            </p:nvCxnSpPr>
            <p:spPr bwMode="auto">
              <a:xfrm flipH="1">
                <a:off x="5885" y="11398"/>
                <a:ext cx="247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1051" name="AutoShape 27"/>
              <p:cNvCxnSpPr>
                <a:cxnSpLocks noChangeShapeType="1"/>
              </p:cNvCxnSpPr>
              <p:nvPr/>
            </p:nvCxnSpPr>
            <p:spPr bwMode="auto">
              <a:xfrm>
                <a:off x="3653" y="6529"/>
                <a:ext cx="0" cy="348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1052" name="AutoShape 28"/>
              <p:cNvCxnSpPr>
                <a:cxnSpLocks noChangeShapeType="1"/>
              </p:cNvCxnSpPr>
              <p:nvPr/>
            </p:nvCxnSpPr>
            <p:spPr bwMode="auto">
              <a:xfrm>
                <a:off x="5761" y="6529"/>
                <a:ext cx="0" cy="348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1053" name="AutoShape 29"/>
              <p:cNvCxnSpPr>
                <a:cxnSpLocks noChangeShapeType="1"/>
              </p:cNvCxnSpPr>
              <p:nvPr/>
            </p:nvCxnSpPr>
            <p:spPr bwMode="auto">
              <a:xfrm>
                <a:off x="6256" y="7109"/>
                <a:ext cx="496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1054" name="AutoShape 30"/>
              <p:cNvCxnSpPr>
                <a:cxnSpLocks noChangeShapeType="1"/>
              </p:cNvCxnSpPr>
              <p:nvPr/>
            </p:nvCxnSpPr>
            <p:spPr bwMode="auto">
              <a:xfrm>
                <a:off x="3653" y="5718"/>
                <a:ext cx="0" cy="347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1055" name="AutoShape 31"/>
              <p:cNvCxnSpPr>
                <a:cxnSpLocks noChangeShapeType="1"/>
              </p:cNvCxnSpPr>
              <p:nvPr/>
            </p:nvCxnSpPr>
            <p:spPr bwMode="auto">
              <a:xfrm>
                <a:off x="5637" y="5718"/>
                <a:ext cx="0" cy="347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1056" name="AutoShape 32"/>
              <p:cNvCxnSpPr>
                <a:cxnSpLocks noChangeShapeType="1"/>
              </p:cNvCxnSpPr>
              <p:nvPr/>
            </p:nvCxnSpPr>
            <p:spPr bwMode="auto">
              <a:xfrm>
                <a:off x="6504" y="6297"/>
                <a:ext cx="2356" cy="1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057" name="AutoShape 33"/>
              <p:cNvCxnSpPr>
                <a:cxnSpLocks noChangeShapeType="1"/>
              </p:cNvCxnSpPr>
              <p:nvPr/>
            </p:nvCxnSpPr>
            <p:spPr bwMode="auto">
              <a:xfrm>
                <a:off x="8860" y="6297"/>
                <a:ext cx="0" cy="626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1058" name="AutoShape 34"/>
              <p:cNvCxnSpPr>
                <a:cxnSpLocks noChangeShapeType="1"/>
              </p:cNvCxnSpPr>
              <p:nvPr/>
            </p:nvCxnSpPr>
            <p:spPr bwMode="auto">
              <a:xfrm>
                <a:off x="7620" y="7572"/>
                <a:ext cx="0" cy="348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1059" name="AutoShape 35"/>
              <p:cNvCxnSpPr>
                <a:cxnSpLocks noChangeShapeType="1"/>
              </p:cNvCxnSpPr>
              <p:nvPr/>
            </p:nvCxnSpPr>
            <p:spPr bwMode="auto">
              <a:xfrm>
                <a:off x="7620" y="8616"/>
                <a:ext cx="0" cy="348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1060" name="AutoShape 36"/>
              <p:cNvCxnSpPr>
                <a:cxnSpLocks noChangeShapeType="1"/>
              </p:cNvCxnSpPr>
              <p:nvPr/>
            </p:nvCxnSpPr>
            <p:spPr bwMode="auto">
              <a:xfrm>
                <a:off x="7620" y="9659"/>
                <a:ext cx="0" cy="348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1061" name="AutoShape 37"/>
              <p:cNvCxnSpPr>
                <a:cxnSpLocks noChangeShapeType="1"/>
              </p:cNvCxnSpPr>
              <p:nvPr/>
            </p:nvCxnSpPr>
            <p:spPr bwMode="auto">
              <a:xfrm>
                <a:off x="7620" y="10934"/>
                <a:ext cx="0" cy="348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1062" name="AutoShape 38"/>
              <p:cNvCxnSpPr>
                <a:cxnSpLocks noChangeShapeType="1"/>
              </p:cNvCxnSpPr>
              <p:nvPr/>
            </p:nvCxnSpPr>
            <p:spPr bwMode="auto">
              <a:xfrm>
                <a:off x="7620" y="12209"/>
                <a:ext cx="0" cy="348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</p:grpSp>
      </p:grp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4357686" y="517803"/>
            <a:ext cx="4500594" cy="6340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Устройства, в которых не производится контроль температуры облучаемого объекта (объектов) (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). Как правило, облучательные устройства без контроля температуры  облучения рассчитаны на массовое облучение образцов в хорошо контролируемых условиях облучения. Последнее предполагает расчетное определение температуры облучения, иногда со значительной погрешностью по отношению к возможной измеряемой величине. Активные реакторные испытания без контроля температуры, как правило, не проводятся.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Облучательные устройства с контролем температуры (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в большинстве случаев оснащаются  термоэлектрическими преобразователями различного типа, наибольшее применение для реакторных испытании нашли термопары.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Под устройствами с регулированием температуры (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7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следует понимать все те, которые не оговариваются пунктами (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8,9,10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предлагаемой схемы. Существует большой класс устройств, в кото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­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рых весьма простыми методами удается регулировать и изменять в ограниченных пределах температуру облучения испытуемых объектов. Можно рассмотреть два способа регулирования температуры в про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­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цессе реакторных испытаний: изменением термического сопротивления на пути теплового потока от объекта испытаний к внешней среде и изменением  внутренних тепловыделений в устройстве при варьировании потока излучений. Возможна и комбинация указанных способов.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14282" y="1357298"/>
            <a:ext cx="3857625" cy="5005388"/>
            <a:chOff x="2909" y="5254"/>
            <a:chExt cx="6075" cy="7883"/>
          </a:xfrm>
        </p:grpSpPr>
        <p:cxnSp>
          <p:nvCxnSpPr>
            <p:cNvPr id="3" name="AutoShape 3"/>
            <p:cNvCxnSpPr>
              <a:cxnSpLocks noChangeShapeType="1"/>
            </p:cNvCxnSpPr>
            <p:nvPr/>
          </p:nvCxnSpPr>
          <p:spPr bwMode="auto">
            <a:xfrm flipH="1">
              <a:off x="5885" y="12209"/>
              <a:ext cx="247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grpSp>
          <p:nvGrpSpPr>
            <p:cNvPr id="4" name="Group 4"/>
            <p:cNvGrpSpPr>
              <a:grpSpLocks/>
            </p:cNvGrpSpPr>
            <p:nvPr/>
          </p:nvGrpSpPr>
          <p:grpSpPr bwMode="auto">
            <a:xfrm>
              <a:off x="2909" y="5254"/>
              <a:ext cx="6075" cy="7883"/>
              <a:chOff x="2909" y="5254"/>
              <a:chExt cx="6075" cy="7883"/>
            </a:xfrm>
          </p:grpSpPr>
          <p:sp>
            <p:nvSpPr>
              <p:cNvPr id="5" name="Text Box 5"/>
              <p:cNvSpPr txBox="1">
                <a:spLocks noChangeArrowheads="1"/>
              </p:cNvSpPr>
              <p:nvPr/>
            </p:nvSpPr>
            <p:spPr bwMode="auto">
              <a:xfrm>
                <a:off x="3281" y="5254"/>
                <a:ext cx="2851" cy="46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9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1.Реакторные испытания.</a:t>
                </a:r>
                <a:endPara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6" name="Text Box 6"/>
              <p:cNvSpPr txBox="1">
                <a:spLocks noChangeArrowheads="1"/>
              </p:cNvSpPr>
              <p:nvPr/>
            </p:nvSpPr>
            <p:spPr bwMode="auto">
              <a:xfrm>
                <a:off x="2909" y="6065"/>
                <a:ext cx="1612" cy="46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9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2.Пассивные</a:t>
                </a:r>
                <a:endPara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7" name="Text Box 7"/>
              <p:cNvSpPr txBox="1">
                <a:spLocks noChangeArrowheads="1"/>
              </p:cNvSpPr>
              <p:nvPr/>
            </p:nvSpPr>
            <p:spPr bwMode="auto">
              <a:xfrm>
                <a:off x="5017" y="6065"/>
                <a:ext cx="1487" cy="46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9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3.Активные</a:t>
                </a:r>
                <a:endPara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8" name="Text Box 8"/>
              <p:cNvSpPr txBox="1">
                <a:spLocks noChangeArrowheads="1"/>
              </p:cNvSpPr>
              <p:nvPr/>
            </p:nvSpPr>
            <p:spPr bwMode="auto">
              <a:xfrm>
                <a:off x="2909" y="6877"/>
                <a:ext cx="3347" cy="46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9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4.Облучательные устройства</a:t>
                </a:r>
                <a:endPara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9" name="Text Box 9"/>
              <p:cNvSpPr txBox="1">
                <a:spLocks noChangeArrowheads="1"/>
              </p:cNvSpPr>
              <p:nvPr/>
            </p:nvSpPr>
            <p:spPr bwMode="auto">
              <a:xfrm>
                <a:off x="2909" y="7688"/>
                <a:ext cx="2976" cy="46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9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5.Без контроля температуры</a:t>
                </a:r>
                <a:endPara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0" name="Text Box 10"/>
              <p:cNvSpPr txBox="1">
                <a:spLocks noChangeArrowheads="1"/>
              </p:cNvSpPr>
              <p:nvPr/>
            </p:nvSpPr>
            <p:spPr bwMode="auto">
              <a:xfrm>
                <a:off x="2909" y="8500"/>
                <a:ext cx="2976" cy="46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9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6.С контролем температуры</a:t>
                </a:r>
                <a:endPara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1" name="Text Box 11"/>
              <p:cNvSpPr txBox="1">
                <a:spLocks noChangeArrowheads="1"/>
              </p:cNvSpPr>
              <p:nvPr/>
            </p:nvSpPr>
            <p:spPr bwMode="auto">
              <a:xfrm>
                <a:off x="2909" y="9311"/>
                <a:ext cx="2976" cy="58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9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7.С регулированием температуры</a:t>
                </a:r>
                <a:endPara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2" name="Text Box 12"/>
              <p:cNvSpPr txBox="1">
                <a:spLocks noChangeArrowheads="1"/>
              </p:cNvSpPr>
              <p:nvPr/>
            </p:nvSpPr>
            <p:spPr bwMode="auto">
              <a:xfrm>
                <a:off x="2909" y="10355"/>
                <a:ext cx="2976" cy="463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9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8.С нагревателем</a:t>
                </a:r>
                <a:endPara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3" name="Text Box 13"/>
              <p:cNvSpPr txBox="1">
                <a:spLocks noChangeArrowheads="1"/>
              </p:cNvSpPr>
              <p:nvPr/>
            </p:nvSpPr>
            <p:spPr bwMode="auto">
              <a:xfrm>
                <a:off x="2909" y="11166"/>
                <a:ext cx="2976" cy="46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9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9.С охлаждением</a:t>
                </a:r>
                <a:endPara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4" name="Text Box 14"/>
              <p:cNvSpPr txBox="1">
                <a:spLocks noChangeArrowheads="1"/>
              </p:cNvSpPr>
              <p:nvPr/>
            </p:nvSpPr>
            <p:spPr bwMode="auto">
              <a:xfrm>
                <a:off x="2909" y="11977"/>
                <a:ext cx="2976" cy="46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9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10.С криостатом</a:t>
                </a:r>
                <a:endPara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5" name="Text Box 15"/>
              <p:cNvSpPr txBox="1">
                <a:spLocks noChangeArrowheads="1"/>
              </p:cNvSpPr>
              <p:nvPr/>
            </p:nvSpPr>
            <p:spPr bwMode="auto">
              <a:xfrm>
                <a:off x="6752" y="6645"/>
                <a:ext cx="1860" cy="92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9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11.Транспортное оборудование реактора</a:t>
                </a:r>
                <a:endPara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6" name="Text Box 16"/>
              <p:cNvSpPr txBox="1">
                <a:spLocks noChangeArrowheads="1"/>
              </p:cNvSpPr>
              <p:nvPr/>
            </p:nvSpPr>
            <p:spPr bwMode="auto">
              <a:xfrm>
                <a:off x="6752" y="7920"/>
                <a:ext cx="1612" cy="696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9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12.Хранилище реактора</a:t>
                </a:r>
                <a:endPara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7" name="Text Box 17"/>
              <p:cNvSpPr txBox="1">
                <a:spLocks noChangeArrowheads="1"/>
              </p:cNvSpPr>
              <p:nvPr/>
            </p:nvSpPr>
            <p:spPr bwMode="auto">
              <a:xfrm>
                <a:off x="6752" y="8964"/>
                <a:ext cx="1860" cy="695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9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13.Защитная камера реактора</a:t>
                </a:r>
                <a:endPara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8" name="Text Box 18"/>
              <p:cNvSpPr txBox="1">
                <a:spLocks noChangeArrowheads="1"/>
              </p:cNvSpPr>
              <p:nvPr/>
            </p:nvSpPr>
            <p:spPr bwMode="auto">
              <a:xfrm>
                <a:off x="6752" y="10007"/>
                <a:ext cx="1984" cy="92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14.Транспортное оборудование защитной камеры реактора</a:t>
                </a:r>
                <a:endPara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9" name="Text Box 19"/>
              <p:cNvSpPr txBox="1">
                <a:spLocks noChangeArrowheads="1"/>
              </p:cNvSpPr>
              <p:nvPr/>
            </p:nvSpPr>
            <p:spPr bwMode="auto">
              <a:xfrm>
                <a:off x="6752" y="11282"/>
                <a:ext cx="1984" cy="92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9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15.Испытательное оборудование защитной камеры</a:t>
                </a:r>
                <a:endPara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0" name="Text Box 20"/>
              <p:cNvSpPr txBox="1">
                <a:spLocks noChangeArrowheads="1"/>
              </p:cNvSpPr>
              <p:nvPr/>
            </p:nvSpPr>
            <p:spPr bwMode="auto">
              <a:xfrm>
                <a:off x="6380" y="12557"/>
                <a:ext cx="2604" cy="58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9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16.Экспериментальные результаты</a:t>
                </a:r>
                <a:endPara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cxnSp>
            <p:nvCxnSpPr>
              <p:cNvPr id="21" name="AutoShape 21"/>
              <p:cNvCxnSpPr>
                <a:cxnSpLocks noChangeShapeType="1"/>
              </p:cNvCxnSpPr>
              <p:nvPr/>
            </p:nvCxnSpPr>
            <p:spPr bwMode="auto">
              <a:xfrm>
                <a:off x="6132" y="7341"/>
                <a:ext cx="0" cy="4868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22" name="AutoShape 22"/>
              <p:cNvCxnSpPr>
                <a:cxnSpLocks noChangeShapeType="1"/>
              </p:cNvCxnSpPr>
              <p:nvPr/>
            </p:nvCxnSpPr>
            <p:spPr bwMode="auto">
              <a:xfrm flipH="1">
                <a:off x="5885" y="7920"/>
                <a:ext cx="247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23" name="AutoShape 23"/>
              <p:cNvCxnSpPr>
                <a:cxnSpLocks noChangeShapeType="1"/>
              </p:cNvCxnSpPr>
              <p:nvPr/>
            </p:nvCxnSpPr>
            <p:spPr bwMode="auto">
              <a:xfrm flipH="1">
                <a:off x="5885" y="8732"/>
                <a:ext cx="247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24" name="AutoShape 24"/>
              <p:cNvCxnSpPr>
                <a:cxnSpLocks noChangeShapeType="1"/>
              </p:cNvCxnSpPr>
              <p:nvPr/>
            </p:nvCxnSpPr>
            <p:spPr bwMode="auto">
              <a:xfrm flipH="1">
                <a:off x="5885" y="9659"/>
                <a:ext cx="247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25" name="AutoShape 25"/>
              <p:cNvCxnSpPr>
                <a:cxnSpLocks noChangeShapeType="1"/>
              </p:cNvCxnSpPr>
              <p:nvPr/>
            </p:nvCxnSpPr>
            <p:spPr bwMode="auto">
              <a:xfrm flipH="1">
                <a:off x="5885" y="10586"/>
                <a:ext cx="247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26" name="AutoShape 26"/>
              <p:cNvCxnSpPr>
                <a:cxnSpLocks noChangeShapeType="1"/>
              </p:cNvCxnSpPr>
              <p:nvPr/>
            </p:nvCxnSpPr>
            <p:spPr bwMode="auto">
              <a:xfrm flipH="1">
                <a:off x="5885" y="11398"/>
                <a:ext cx="247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27" name="AutoShape 27"/>
              <p:cNvCxnSpPr>
                <a:cxnSpLocks noChangeShapeType="1"/>
              </p:cNvCxnSpPr>
              <p:nvPr/>
            </p:nvCxnSpPr>
            <p:spPr bwMode="auto">
              <a:xfrm>
                <a:off x="3653" y="6529"/>
                <a:ext cx="0" cy="348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28" name="AutoShape 28"/>
              <p:cNvCxnSpPr>
                <a:cxnSpLocks noChangeShapeType="1"/>
              </p:cNvCxnSpPr>
              <p:nvPr/>
            </p:nvCxnSpPr>
            <p:spPr bwMode="auto">
              <a:xfrm>
                <a:off x="5761" y="6529"/>
                <a:ext cx="0" cy="348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29" name="AutoShape 29"/>
              <p:cNvCxnSpPr>
                <a:cxnSpLocks noChangeShapeType="1"/>
              </p:cNvCxnSpPr>
              <p:nvPr/>
            </p:nvCxnSpPr>
            <p:spPr bwMode="auto">
              <a:xfrm>
                <a:off x="6256" y="7109"/>
                <a:ext cx="496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30" name="AutoShape 30"/>
              <p:cNvCxnSpPr>
                <a:cxnSpLocks noChangeShapeType="1"/>
              </p:cNvCxnSpPr>
              <p:nvPr/>
            </p:nvCxnSpPr>
            <p:spPr bwMode="auto">
              <a:xfrm>
                <a:off x="3653" y="5718"/>
                <a:ext cx="0" cy="347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31" name="AutoShape 31"/>
              <p:cNvCxnSpPr>
                <a:cxnSpLocks noChangeShapeType="1"/>
              </p:cNvCxnSpPr>
              <p:nvPr/>
            </p:nvCxnSpPr>
            <p:spPr bwMode="auto">
              <a:xfrm>
                <a:off x="5637" y="5718"/>
                <a:ext cx="0" cy="347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32" name="AutoShape 32"/>
              <p:cNvCxnSpPr>
                <a:cxnSpLocks noChangeShapeType="1"/>
              </p:cNvCxnSpPr>
              <p:nvPr/>
            </p:nvCxnSpPr>
            <p:spPr bwMode="auto">
              <a:xfrm>
                <a:off x="6504" y="6297"/>
                <a:ext cx="2356" cy="1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33" name="AutoShape 33"/>
              <p:cNvCxnSpPr>
                <a:cxnSpLocks noChangeShapeType="1"/>
              </p:cNvCxnSpPr>
              <p:nvPr/>
            </p:nvCxnSpPr>
            <p:spPr bwMode="auto">
              <a:xfrm>
                <a:off x="8860" y="6297"/>
                <a:ext cx="0" cy="626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34" name="AutoShape 34"/>
              <p:cNvCxnSpPr>
                <a:cxnSpLocks noChangeShapeType="1"/>
              </p:cNvCxnSpPr>
              <p:nvPr/>
            </p:nvCxnSpPr>
            <p:spPr bwMode="auto">
              <a:xfrm>
                <a:off x="7620" y="7572"/>
                <a:ext cx="0" cy="348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35" name="AutoShape 35"/>
              <p:cNvCxnSpPr>
                <a:cxnSpLocks noChangeShapeType="1"/>
              </p:cNvCxnSpPr>
              <p:nvPr/>
            </p:nvCxnSpPr>
            <p:spPr bwMode="auto">
              <a:xfrm>
                <a:off x="7620" y="8616"/>
                <a:ext cx="0" cy="348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36" name="AutoShape 36"/>
              <p:cNvCxnSpPr>
                <a:cxnSpLocks noChangeShapeType="1"/>
              </p:cNvCxnSpPr>
              <p:nvPr/>
            </p:nvCxnSpPr>
            <p:spPr bwMode="auto">
              <a:xfrm>
                <a:off x="7620" y="9659"/>
                <a:ext cx="0" cy="348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37" name="AutoShape 37"/>
              <p:cNvCxnSpPr>
                <a:cxnSpLocks noChangeShapeType="1"/>
              </p:cNvCxnSpPr>
              <p:nvPr/>
            </p:nvCxnSpPr>
            <p:spPr bwMode="auto">
              <a:xfrm>
                <a:off x="7620" y="10934"/>
                <a:ext cx="0" cy="348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38" name="AutoShape 38"/>
              <p:cNvCxnSpPr>
                <a:cxnSpLocks noChangeShapeType="1"/>
              </p:cNvCxnSpPr>
              <p:nvPr/>
            </p:nvCxnSpPr>
            <p:spPr bwMode="auto">
              <a:xfrm>
                <a:off x="7620" y="12209"/>
                <a:ext cx="0" cy="348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</p:grpSp>
      </p:grpSp>
      <p:sp>
        <p:nvSpPr>
          <p:cNvPr id="76" name="Rectangle 1"/>
          <p:cNvSpPr>
            <a:spLocks noChangeArrowheads="1"/>
          </p:cNvSpPr>
          <p:nvPr/>
        </p:nvSpPr>
        <p:spPr bwMode="auto">
          <a:xfrm>
            <a:off x="4286248" y="1357298"/>
            <a:ext cx="4643438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Облучательные устройства с внутренним нагревателем (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8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обладают одним существенным преимуществом, так как с помощью них возможно проведение сравнительных испытаний на одном образце вне и в поле излучения при заданной температуре.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Это позволяет непосредственно выявить эффекты динамического воздействия излучения на исследуемую  характеристику.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14282" y="1357298"/>
            <a:ext cx="3857625" cy="5005388"/>
            <a:chOff x="2909" y="5254"/>
            <a:chExt cx="6075" cy="7883"/>
          </a:xfrm>
        </p:grpSpPr>
        <p:cxnSp>
          <p:nvCxnSpPr>
            <p:cNvPr id="3" name="AutoShape 3"/>
            <p:cNvCxnSpPr>
              <a:cxnSpLocks noChangeShapeType="1"/>
            </p:cNvCxnSpPr>
            <p:nvPr/>
          </p:nvCxnSpPr>
          <p:spPr bwMode="auto">
            <a:xfrm flipH="1">
              <a:off x="5885" y="12209"/>
              <a:ext cx="247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grpSp>
          <p:nvGrpSpPr>
            <p:cNvPr id="4" name="Group 4"/>
            <p:cNvGrpSpPr>
              <a:grpSpLocks/>
            </p:cNvGrpSpPr>
            <p:nvPr/>
          </p:nvGrpSpPr>
          <p:grpSpPr bwMode="auto">
            <a:xfrm>
              <a:off x="2909" y="5254"/>
              <a:ext cx="6075" cy="7883"/>
              <a:chOff x="2909" y="5254"/>
              <a:chExt cx="6075" cy="7883"/>
            </a:xfrm>
          </p:grpSpPr>
          <p:sp>
            <p:nvSpPr>
              <p:cNvPr id="5" name="Text Box 5"/>
              <p:cNvSpPr txBox="1">
                <a:spLocks noChangeArrowheads="1"/>
              </p:cNvSpPr>
              <p:nvPr/>
            </p:nvSpPr>
            <p:spPr bwMode="auto">
              <a:xfrm>
                <a:off x="3281" y="5254"/>
                <a:ext cx="2851" cy="46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9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1.Реакторные испытания.</a:t>
                </a:r>
                <a:endPara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6" name="Text Box 6"/>
              <p:cNvSpPr txBox="1">
                <a:spLocks noChangeArrowheads="1"/>
              </p:cNvSpPr>
              <p:nvPr/>
            </p:nvSpPr>
            <p:spPr bwMode="auto">
              <a:xfrm>
                <a:off x="2909" y="6065"/>
                <a:ext cx="1612" cy="46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9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2.Пассивные</a:t>
                </a:r>
                <a:endPara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7" name="Text Box 7"/>
              <p:cNvSpPr txBox="1">
                <a:spLocks noChangeArrowheads="1"/>
              </p:cNvSpPr>
              <p:nvPr/>
            </p:nvSpPr>
            <p:spPr bwMode="auto">
              <a:xfrm>
                <a:off x="5017" y="6065"/>
                <a:ext cx="1487" cy="46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9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3.Активные</a:t>
                </a:r>
                <a:endPara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8" name="Text Box 8"/>
              <p:cNvSpPr txBox="1">
                <a:spLocks noChangeArrowheads="1"/>
              </p:cNvSpPr>
              <p:nvPr/>
            </p:nvSpPr>
            <p:spPr bwMode="auto">
              <a:xfrm>
                <a:off x="2909" y="6877"/>
                <a:ext cx="3347" cy="46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9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4.Облучательные устройства</a:t>
                </a:r>
                <a:endPara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9" name="Text Box 9"/>
              <p:cNvSpPr txBox="1">
                <a:spLocks noChangeArrowheads="1"/>
              </p:cNvSpPr>
              <p:nvPr/>
            </p:nvSpPr>
            <p:spPr bwMode="auto">
              <a:xfrm>
                <a:off x="2909" y="7688"/>
                <a:ext cx="2976" cy="46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9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5.Без контроля температуры</a:t>
                </a:r>
                <a:endPara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0" name="Text Box 10"/>
              <p:cNvSpPr txBox="1">
                <a:spLocks noChangeArrowheads="1"/>
              </p:cNvSpPr>
              <p:nvPr/>
            </p:nvSpPr>
            <p:spPr bwMode="auto">
              <a:xfrm>
                <a:off x="2909" y="8500"/>
                <a:ext cx="2976" cy="46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9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6.С контролем температуры</a:t>
                </a:r>
                <a:endPara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1" name="Text Box 11"/>
              <p:cNvSpPr txBox="1">
                <a:spLocks noChangeArrowheads="1"/>
              </p:cNvSpPr>
              <p:nvPr/>
            </p:nvSpPr>
            <p:spPr bwMode="auto">
              <a:xfrm>
                <a:off x="2909" y="9311"/>
                <a:ext cx="2976" cy="58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9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7.С регулированием температуры</a:t>
                </a:r>
                <a:endPara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2" name="Text Box 12"/>
              <p:cNvSpPr txBox="1">
                <a:spLocks noChangeArrowheads="1"/>
              </p:cNvSpPr>
              <p:nvPr/>
            </p:nvSpPr>
            <p:spPr bwMode="auto">
              <a:xfrm>
                <a:off x="2909" y="10355"/>
                <a:ext cx="2976" cy="46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9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8.С нагревателем</a:t>
                </a:r>
                <a:endPara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3" name="Text Box 13"/>
              <p:cNvSpPr txBox="1">
                <a:spLocks noChangeArrowheads="1"/>
              </p:cNvSpPr>
              <p:nvPr/>
            </p:nvSpPr>
            <p:spPr bwMode="auto">
              <a:xfrm>
                <a:off x="2909" y="11166"/>
                <a:ext cx="2976" cy="464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9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9.С охлаждением</a:t>
                </a:r>
                <a:endPara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4" name="Text Box 14"/>
              <p:cNvSpPr txBox="1">
                <a:spLocks noChangeArrowheads="1"/>
              </p:cNvSpPr>
              <p:nvPr/>
            </p:nvSpPr>
            <p:spPr bwMode="auto">
              <a:xfrm>
                <a:off x="2909" y="11977"/>
                <a:ext cx="2976" cy="464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9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10.С криостатом</a:t>
                </a:r>
                <a:endPara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5" name="Text Box 15"/>
              <p:cNvSpPr txBox="1">
                <a:spLocks noChangeArrowheads="1"/>
              </p:cNvSpPr>
              <p:nvPr/>
            </p:nvSpPr>
            <p:spPr bwMode="auto">
              <a:xfrm>
                <a:off x="6752" y="6645"/>
                <a:ext cx="1860" cy="92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9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11.Транспортное оборудование реактора</a:t>
                </a:r>
                <a:endPara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6" name="Text Box 16"/>
              <p:cNvSpPr txBox="1">
                <a:spLocks noChangeArrowheads="1"/>
              </p:cNvSpPr>
              <p:nvPr/>
            </p:nvSpPr>
            <p:spPr bwMode="auto">
              <a:xfrm>
                <a:off x="6752" y="7920"/>
                <a:ext cx="1612" cy="696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9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12.Хранилище реактора</a:t>
                </a:r>
                <a:endPara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7" name="Text Box 17"/>
              <p:cNvSpPr txBox="1">
                <a:spLocks noChangeArrowheads="1"/>
              </p:cNvSpPr>
              <p:nvPr/>
            </p:nvSpPr>
            <p:spPr bwMode="auto">
              <a:xfrm>
                <a:off x="6752" y="8964"/>
                <a:ext cx="1860" cy="695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9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13.Защитная камера реактора</a:t>
                </a:r>
                <a:endPara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8" name="Text Box 18"/>
              <p:cNvSpPr txBox="1">
                <a:spLocks noChangeArrowheads="1"/>
              </p:cNvSpPr>
              <p:nvPr/>
            </p:nvSpPr>
            <p:spPr bwMode="auto">
              <a:xfrm>
                <a:off x="6752" y="10007"/>
                <a:ext cx="1984" cy="92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14.Транспортное оборудование защитной камеры реактора</a:t>
                </a:r>
                <a:endPara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9" name="Text Box 19"/>
              <p:cNvSpPr txBox="1">
                <a:spLocks noChangeArrowheads="1"/>
              </p:cNvSpPr>
              <p:nvPr/>
            </p:nvSpPr>
            <p:spPr bwMode="auto">
              <a:xfrm>
                <a:off x="6752" y="11282"/>
                <a:ext cx="1984" cy="92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9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15.Испытательное оборудование защитной камеры</a:t>
                </a:r>
                <a:endPara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0" name="Text Box 20"/>
              <p:cNvSpPr txBox="1">
                <a:spLocks noChangeArrowheads="1"/>
              </p:cNvSpPr>
              <p:nvPr/>
            </p:nvSpPr>
            <p:spPr bwMode="auto">
              <a:xfrm>
                <a:off x="6380" y="12557"/>
                <a:ext cx="2604" cy="58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9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16.Экспериментальные результаты</a:t>
                </a:r>
                <a:endPara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cxnSp>
            <p:nvCxnSpPr>
              <p:cNvPr id="21" name="AutoShape 21"/>
              <p:cNvCxnSpPr>
                <a:cxnSpLocks noChangeShapeType="1"/>
              </p:cNvCxnSpPr>
              <p:nvPr/>
            </p:nvCxnSpPr>
            <p:spPr bwMode="auto">
              <a:xfrm>
                <a:off x="6132" y="7341"/>
                <a:ext cx="0" cy="4868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22" name="AutoShape 22"/>
              <p:cNvCxnSpPr>
                <a:cxnSpLocks noChangeShapeType="1"/>
              </p:cNvCxnSpPr>
              <p:nvPr/>
            </p:nvCxnSpPr>
            <p:spPr bwMode="auto">
              <a:xfrm flipH="1">
                <a:off x="5885" y="7920"/>
                <a:ext cx="247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23" name="AutoShape 23"/>
              <p:cNvCxnSpPr>
                <a:cxnSpLocks noChangeShapeType="1"/>
              </p:cNvCxnSpPr>
              <p:nvPr/>
            </p:nvCxnSpPr>
            <p:spPr bwMode="auto">
              <a:xfrm flipH="1">
                <a:off x="5885" y="8732"/>
                <a:ext cx="247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24" name="AutoShape 24"/>
              <p:cNvCxnSpPr>
                <a:cxnSpLocks noChangeShapeType="1"/>
              </p:cNvCxnSpPr>
              <p:nvPr/>
            </p:nvCxnSpPr>
            <p:spPr bwMode="auto">
              <a:xfrm flipH="1">
                <a:off x="5885" y="9659"/>
                <a:ext cx="247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25" name="AutoShape 25"/>
              <p:cNvCxnSpPr>
                <a:cxnSpLocks noChangeShapeType="1"/>
              </p:cNvCxnSpPr>
              <p:nvPr/>
            </p:nvCxnSpPr>
            <p:spPr bwMode="auto">
              <a:xfrm flipH="1">
                <a:off x="5885" y="10586"/>
                <a:ext cx="247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26" name="AutoShape 26"/>
              <p:cNvCxnSpPr>
                <a:cxnSpLocks noChangeShapeType="1"/>
              </p:cNvCxnSpPr>
              <p:nvPr/>
            </p:nvCxnSpPr>
            <p:spPr bwMode="auto">
              <a:xfrm flipH="1">
                <a:off x="5885" y="11398"/>
                <a:ext cx="247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27" name="AutoShape 27"/>
              <p:cNvCxnSpPr>
                <a:cxnSpLocks noChangeShapeType="1"/>
              </p:cNvCxnSpPr>
              <p:nvPr/>
            </p:nvCxnSpPr>
            <p:spPr bwMode="auto">
              <a:xfrm>
                <a:off x="3653" y="6529"/>
                <a:ext cx="0" cy="348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28" name="AutoShape 28"/>
              <p:cNvCxnSpPr>
                <a:cxnSpLocks noChangeShapeType="1"/>
              </p:cNvCxnSpPr>
              <p:nvPr/>
            </p:nvCxnSpPr>
            <p:spPr bwMode="auto">
              <a:xfrm>
                <a:off x="5761" y="6529"/>
                <a:ext cx="0" cy="348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29" name="AutoShape 29"/>
              <p:cNvCxnSpPr>
                <a:cxnSpLocks noChangeShapeType="1"/>
              </p:cNvCxnSpPr>
              <p:nvPr/>
            </p:nvCxnSpPr>
            <p:spPr bwMode="auto">
              <a:xfrm>
                <a:off x="6256" y="7109"/>
                <a:ext cx="496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30" name="AutoShape 30"/>
              <p:cNvCxnSpPr>
                <a:cxnSpLocks noChangeShapeType="1"/>
              </p:cNvCxnSpPr>
              <p:nvPr/>
            </p:nvCxnSpPr>
            <p:spPr bwMode="auto">
              <a:xfrm>
                <a:off x="3653" y="5718"/>
                <a:ext cx="0" cy="347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31" name="AutoShape 31"/>
              <p:cNvCxnSpPr>
                <a:cxnSpLocks noChangeShapeType="1"/>
              </p:cNvCxnSpPr>
              <p:nvPr/>
            </p:nvCxnSpPr>
            <p:spPr bwMode="auto">
              <a:xfrm>
                <a:off x="5637" y="5718"/>
                <a:ext cx="0" cy="347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32" name="AutoShape 32"/>
              <p:cNvCxnSpPr>
                <a:cxnSpLocks noChangeShapeType="1"/>
              </p:cNvCxnSpPr>
              <p:nvPr/>
            </p:nvCxnSpPr>
            <p:spPr bwMode="auto">
              <a:xfrm>
                <a:off x="6504" y="6297"/>
                <a:ext cx="2356" cy="1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33" name="AutoShape 33"/>
              <p:cNvCxnSpPr>
                <a:cxnSpLocks noChangeShapeType="1"/>
              </p:cNvCxnSpPr>
              <p:nvPr/>
            </p:nvCxnSpPr>
            <p:spPr bwMode="auto">
              <a:xfrm>
                <a:off x="8860" y="6297"/>
                <a:ext cx="0" cy="626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34" name="AutoShape 34"/>
              <p:cNvCxnSpPr>
                <a:cxnSpLocks noChangeShapeType="1"/>
              </p:cNvCxnSpPr>
              <p:nvPr/>
            </p:nvCxnSpPr>
            <p:spPr bwMode="auto">
              <a:xfrm>
                <a:off x="7620" y="7572"/>
                <a:ext cx="0" cy="348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35" name="AutoShape 35"/>
              <p:cNvCxnSpPr>
                <a:cxnSpLocks noChangeShapeType="1"/>
              </p:cNvCxnSpPr>
              <p:nvPr/>
            </p:nvCxnSpPr>
            <p:spPr bwMode="auto">
              <a:xfrm>
                <a:off x="7620" y="8616"/>
                <a:ext cx="0" cy="348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36" name="AutoShape 36"/>
              <p:cNvCxnSpPr>
                <a:cxnSpLocks noChangeShapeType="1"/>
              </p:cNvCxnSpPr>
              <p:nvPr/>
            </p:nvCxnSpPr>
            <p:spPr bwMode="auto">
              <a:xfrm>
                <a:off x="7620" y="9659"/>
                <a:ext cx="0" cy="348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37" name="AutoShape 37"/>
              <p:cNvCxnSpPr>
                <a:cxnSpLocks noChangeShapeType="1"/>
              </p:cNvCxnSpPr>
              <p:nvPr/>
            </p:nvCxnSpPr>
            <p:spPr bwMode="auto">
              <a:xfrm>
                <a:off x="7620" y="10934"/>
                <a:ext cx="0" cy="348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38" name="AutoShape 38"/>
              <p:cNvCxnSpPr>
                <a:cxnSpLocks noChangeShapeType="1"/>
              </p:cNvCxnSpPr>
              <p:nvPr/>
            </p:nvCxnSpPr>
            <p:spPr bwMode="auto">
              <a:xfrm>
                <a:off x="7620" y="12209"/>
                <a:ext cx="0" cy="348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</p:grpSp>
      </p:grpSp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4357686" y="1071546"/>
            <a:ext cx="4500562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 облучательным устройствам с охлаждением (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9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следует отнести петлевые каналы исследовательских реакторов, в которых возможно моделировать условия теплообмена и облучения в создаваемых и модернизируемых реакторах.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Проведение исследований в криостатах (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10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или в низкотемпературных петлевых каналах представляют значительный интерес для фундаментального изучения влияния излучения на радиационные дефекты в твердом теле, так как при  низких температурах затруднен температурный  отжиг дефектов, возникающих за счет радиационного облучения.   </a:t>
            </a: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Низкотемпературное</a:t>
            </a: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облучение необходимо также при исследовании поведения сверхпроводников в радиационных полях.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14282" y="1357298"/>
            <a:ext cx="3857625" cy="5005388"/>
            <a:chOff x="2909" y="5254"/>
            <a:chExt cx="6075" cy="7883"/>
          </a:xfrm>
        </p:grpSpPr>
        <p:cxnSp>
          <p:nvCxnSpPr>
            <p:cNvPr id="3" name="AutoShape 3"/>
            <p:cNvCxnSpPr>
              <a:cxnSpLocks noChangeShapeType="1"/>
            </p:cNvCxnSpPr>
            <p:nvPr/>
          </p:nvCxnSpPr>
          <p:spPr bwMode="auto">
            <a:xfrm flipH="1">
              <a:off x="5885" y="12209"/>
              <a:ext cx="247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grpSp>
          <p:nvGrpSpPr>
            <p:cNvPr id="4" name="Group 4"/>
            <p:cNvGrpSpPr>
              <a:grpSpLocks/>
            </p:cNvGrpSpPr>
            <p:nvPr/>
          </p:nvGrpSpPr>
          <p:grpSpPr bwMode="auto">
            <a:xfrm>
              <a:off x="2909" y="5254"/>
              <a:ext cx="6075" cy="7883"/>
              <a:chOff x="2909" y="5254"/>
              <a:chExt cx="6075" cy="7883"/>
            </a:xfrm>
          </p:grpSpPr>
          <p:sp>
            <p:nvSpPr>
              <p:cNvPr id="5" name="Text Box 5"/>
              <p:cNvSpPr txBox="1">
                <a:spLocks noChangeArrowheads="1"/>
              </p:cNvSpPr>
              <p:nvPr/>
            </p:nvSpPr>
            <p:spPr bwMode="auto">
              <a:xfrm>
                <a:off x="3281" y="5254"/>
                <a:ext cx="2851" cy="46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9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1.Реакторные испытания.</a:t>
                </a:r>
                <a:endPara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6" name="Text Box 6"/>
              <p:cNvSpPr txBox="1">
                <a:spLocks noChangeArrowheads="1"/>
              </p:cNvSpPr>
              <p:nvPr/>
            </p:nvSpPr>
            <p:spPr bwMode="auto">
              <a:xfrm>
                <a:off x="2909" y="6065"/>
                <a:ext cx="1612" cy="464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9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2.Пассивные</a:t>
                </a:r>
                <a:endPara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7" name="Text Box 7"/>
              <p:cNvSpPr txBox="1">
                <a:spLocks noChangeArrowheads="1"/>
              </p:cNvSpPr>
              <p:nvPr/>
            </p:nvSpPr>
            <p:spPr bwMode="auto">
              <a:xfrm>
                <a:off x="5017" y="6065"/>
                <a:ext cx="1487" cy="464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9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3.Активные</a:t>
                </a:r>
                <a:endPara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8" name="Text Box 8"/>
              <p:cNvSpPr txBox="1">
                <a:spLocks noChangeArrowheads="1"/>
              </p:cNvSpPr>
              <p:nvPr/>
            </p:nvSpPr>
            <p:spPr bwMode="auto">
              <a:xfrm>
                <a:off x="2909" y="6877"/>
                <a:ext cx="3347" cy="464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9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4.Облучательные устройства</a:t>
                </a:r>
                <a:endPara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9" name="Text Box 9"/>
              <p:cNvSpPr txBox="1">
                <a:spLocks noChangeArrowheads="1"/>
              </p:cNvSpPr>
              <p:nvPr/>
            </p:nvSpPr>
            <p:spPr bwMode="auto">
              <a:xfrm>
                <a:off x="2909" y="7688"/>
                <a:ext cx="2976" cy="46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9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5.Без контроля температуры</a:t>
                </a:r>
                <a:endPara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0" name="Text Box 10"/>
              <p:cNvSpPr txBox="1">
                <a:spLocks noChangeArrowheads="1"/>
              </p:cNvSpPr>
              <p:nvPr/>
            </p:nvSpPr>
            <p:spPr bwMode="auto">
              <a:xfrm>
                <a:off x="2909" y="8500"/>
                <a:ext cx="2976" cy="46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9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6.С контролем температуры</a:t>
                </a:r>
                <a:endPara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1" name="Text Box 11"/>
              <p:cNvSpPr txBox="1">
                <a:spLocks noChangeArrowheads="1"/>
              </p:cNvSpPr>
              <p:nvPr/>
            </p:nvSpPr>
            <p:spPr bwMode="auto">
              <a:xfrm>
                <a:off x="2909" y="9311"/>
                <a:ext cx="2976" cy="58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9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7.С регулированием температуры</a:t>
                </a:r>
                <a:endPara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2" name="Text Box 12"/>
              <p:cNvSpPr txBox="1">
                <a:spLocks noChangeArrowheads="1"/>
              </p:cNvSpPr>
              <p:nvPr/>
            </p:nvSpPr>
            <p:spPr bwMode="auto">
              <a:xfrm>
                <a:off x="2909" y="10355"/>
                <a:ext cx="2976" cy="46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9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8.С нагревателем</a:t>
                </a:r>
                <a:endPara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3" name="Text Box 13"/>
              <p:cNvSpPr txBox="1">
                <a:spLocks noChangeArrowheads="1"/>
              </p:cNvSpPr>
              <p:nvPr/>
            </p:nvSpPr>
            <p:spPr bwMode="auto">
              <a:xfrm>
                <a:off x="2909" y="11166"/>
                <a:ext cx="2976" cy="46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9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9.С охлаждением</a:t>
                </a:r>
                <a:endPara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4" name="Text Box 14"/>
              <p:cNvSpPr txBox="1">
                <a:spLocks noChangeArrowheads="1"/>
              </p:cNvSpPr>
              <p:nvPr/>
            </p:nvSpPr>
            <p:spPr bwMode="auto">
              <a:xfrm>
                <a:off x="2909" y="11977"/>
                <a:ext cx="2976" cy="46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9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10.С криостатом</a:t>
                </a:r>
                <a:endPara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5" name="Text Box 15"/>
              <p:cNvSpPr txBox="1">
                <a:spLocks noChangeArrowheads="1"/>
              </p:cNvSpPr>
              <p:nvPr/>
            </p:nvSpPr>
            <p:spPr bwMode="auto">
              <a:xfrm>
                <a:off x="6752" y="6645"/>
                <a:ext cx="1860" cy="927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9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11.Транспортное оборудование реактора</a:t>
                </a:r>
                <a:endPara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6" name="Text Box 16"/>
              <p:cNvSpPr txBox="1">
                <a:spLocks noChangeArrowheads="1"/>
              </p:cNvSpPr>
              <p:nvPr/>
            </p:nvSpPr>
            <p:spPr bwMode="auto">
              <a:xfrm>
                <a:off x="6752" y="7920"/>
                <a:ext cx="1612" cy="696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9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12.Хранилище реактора</a:t>
                </a:r>
                <a:endPara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7" name="Text Box 17"/>
              <p:cNvSpPr txBox="1">
                <a:spLocks noChangeArrowheads="1"/>
              </p:cNvSpPr>
              <p:nvPr/>
            </p:nvSpPr>
            <p:spPr bwMode="auto">
              <a:xfrm>
                <a:off x="6752" y="8964"/>
                <a:ext cx="1860" cy="695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9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13.Защитная камера реактора</a:t>
                </a:r>
                <a:endPara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8" name="Text Box 18"/>
              <p:cNvSpPr txBox="1">
                <a:spLocks noChangeArrowheads="1"/>
              </p:cNvSpPr>
              <p:nvPr/>
            </p:nvSpPr>
            <p:spPr bwMode="auto">
              <a:xfrm>
                <a:off x="6752" y="10007"/>
                <a:ext cx="1984" cy="927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14.Транспортное оборудование защитной камеры реактора</a:t>
                </a:r>
                <a:endPara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9" name="Text Box 19"/>
              <p:cNvSpPr txBox="1">
                <a:spLocks noChangeArrowheads="1"/>
              </p:cNvSpPr>
              <p:nvPr/>
            </p:nvSpPr>
            <p:spPr bwMode="auto">
              <a:xfrm>
                <a:off x="6752" y="11282"/>
                <a:ext cx="1984" cy="927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9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15.Испытательное оборудование защитной камеры</a:t>
                </a:r>
                <a:endPara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0" name="Text Box 20"/>
              <p:cNvSpPr txBox="1">
                <a:spLocks noChangeArrowheads="1"/>
              </p:cNvSpPr>
              <p:nvPr/>
            </p:nvSpPr>
            <p:spPr bwMode="auto">
              <a:xfrm>
                <a:off x="6380" y="12557"/>
                <a:ext cx="2604" cy="580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9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16.Экспериментальные результаты</a:t>
                </a:r>
                <a:endPara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cxnSp>
            <p:nvCxnSpPr>
              <p:cNvPr id="21" name="AutoShape 21"/>
              <p:cNvCxnSpPr>
                <a:cxnSpLocks noChangeShapeType="1"/>
              </p:cNvCxnSpPr>
              <p:nvPr/>
            </p:nvCxnSpPr>
            <p:spPr bwMode="auto">
              <a:xfrm>
                <a:off x="6132" y="7341"/>
                <a:ext cx="0" cy="4868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22" name="AutoShape 22"/>
              <p:cNvCxnSpPr>
                <a:cxnSpLocks noChangeShapeType="1"/>
              </p:cNvCxnSpPr>
              <p:nvPr/>
            </p:nvCxnSpPr>
            <p:spPr bwMode="auto">
              <a:xfrm flipH="1">
                <a:off x="5885" y="7920"/>
                <a:ext cx="247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23" name="AutoShape 23"/>
              <p:cNvCxnSpPr>
                <a:cxnSpLocks noChangeShapeType="1"/>
              </p:cNvCxnSpPr>
              <p:nvPr/>
            </p:nvCxnSpPr>
            <p:spPr bwMode="auto">
              <a:xfrm flipH="1">
                <a:off x="5885" y="8732"/>
                <a:ext cx="247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24" name="AutoShape 24"/>
              <p:cNvCxnSpPr>
                <a:cxnSpLocks noChangeShapeType="1"/>
              </p:cNvCxnSpPr>
              <p:nvPr/>
            </p:nvCxnSpPr>
            <p:spPr bwMode="auto">
              <a:xfrm flipH="1">
                <a:off x="5885" y="9659"/>
                <a:ext cx="247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25" name="AutoShape 25"/>
              <p:cNvCxnSpPr>
                <a:cxnSpLocks noChangeShapeType="1"/>
              </p:cNvCxnSpPr>
              <p:nvPr/>
            </p:nvCxnSpPr>
            <p:spPr bwMode="auto">
              <a:xfrm flipH="1">
                <a:off x="5885" y="10586"/>
                <a:ext cx="247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26" name="AutoShape 26"/>
              <p:cNvCxnSpPr>
                <a:cxnSpLocks noChangeShapeType="1"/>
              </p:cNvCxnSpPr>
              <p:nvPr/>
            </p:nvCxnSpPr>
            <p:spPr bwMode="auto">
              <a:xfrm flipH="1">
                <a:off x="5885" y="11398"/>
                <a:ext cx="247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27" name="AutoShape 27"/>
              <p:cNvCxnSpPr>
                <a:cxnSpLocks noChangeShapeType="1"/>
              </p:cNvCxnSpPr>
              <p:nvPr/>
            </p:nvCxnSpPr>
            <p:spPr bwMode="auto">
              <a:xfrm>
                <a:off x="3653" y="6529"/>
                <a:ext cx="0" cy="348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28" name="AutoShape 28"/>
              <p:cNvCxnSpPr>
                <a:cxnSpLocks noChangeShapeType="1"/>
              </p:cNvCxnSpPr>
              <p:nvPr/>
            </p:nvCxnSpPr>
            <p:spPr bwMode="auto">
              <a:xfrm>
                <a:off x="5761" y="6529"/>
                <a:ext cx="0" cy="348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29" name="AutoShape 29"/>
              <p:cNvCxnSpPr>
                <a:cxnSpLocks noChangeShapeType="1"/>
              </p:cNvCxnSpPr>
              <p:nvPr/>
            </p:nvCxnSpPr>
            <p:spPr bwMode="auto">
              <a:xfrm>
                <a:off x="6256" y="7109"/>
                <a:ext cx="496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30" name="AutoShape 30"/>
              <p:cNvCxnSpPr>
                <a:cxnSpLocks noChangeShapeType="1"/>
              </p:cNvCxnSpPr>
              <p:nvPr/>
            </p:nvCxnSpPr>
            <p:spPr bwMode="auto">
              <a:xfrm>
                <a:off x="3653" y="5718"/>
                <a:ext cx="0" cy="347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31" name="AutoShape 31"/>
              <p:cNvCxnSpPr>
                <a:cxnSpLocks noChangeShapeType="1"/>
              </p:cNvCxnSpPr>
              <p:nvPr/>
            </p:nvCxnSpPr>
            <p:spPr bwMode="auto">
              <a:xfrm>
                <a:off x="5637" y="5718"/>
                <a:ext cx="0" cy="347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32" name="AutoShape 32"/>
              <p:cNvCxnSpPr>
                <a:cxnSpLocks noChangeShapeType="1"/>
              </p:cNvCxnSpPr>
              <p:nvPr/>
            </p:nvCxnSpPr>
            <p:spPr bwMode="auto">
              <a:xfrm>
                <a:off x="6504" y="6297"/>
                <a:ext cx="2356" cy="1"/>
              </a:xfrm>
              <a:prstGeom prst="straightConnector1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</p:cxnSp>
          <p:cxnSp>
            <p:nvCxnSpPr>
              <p:cNvPr id="33" name="AutoShape 33"/>
              <p:cNvCxnSpPr>
                <a:cxnSpLocks noChangeShapeType="1"/>
              </p:cNvCxnSpPr>
              <p:nvPr/>
            </p:nvCxnSpPr>
            <p:spPr bwMode="auto">
              <a:xfrm>
                <a:off x="8860" y="6297"/>
                <a:ext cx="0" cy="6260"/>
              </a:xfrm>
              <a:prstGeom prst="straightConnector1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34" name="AutoShape 34"/>
              <p:cNvCxnSpPr>
                <a:cxnSpLocks noChangeShapeType="1"/>
              </p:cNvCxnSpPr>
              <p:nvPr/>
            </p:nvCxnSpPr>
            <p:spPr bwMode="auto">
              <a:xfrm>
                <a:off x="7620" y="7572"/>
                <a:ext cx="0" cy="348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35" name="AutoShape 35"/>
              <p:cNvCxnSpPr>
                <a:cxnSpLocks noChangeShapeType="1"/>
              </p:cNvCxnSpPr>
              <p:nvPr/>
            </p:nvCxnSpPr>
            <p:spPr bwMode="auto">
              <a:xfrm>
                <a:off x="7620" y="8616"/>
                <a:ext cx="0" cy="348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36" name="AutoShape 36"/>
              <p:cNvCxnSpPr>
                <a:cxnSpLocks noChangeShapeType="1"/>
              </p:cNvCxnSpPr>
              <p:nvPr/>
            </p:nvCxnSpPr>
            <p:spPr bwMode="auto">
              <a:xfrm>
                <a:off x="7620" y="9659"/>
                <a:ext cx="0" cy="348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37" name="AutoShape 37"/>
              <p:cNvCxnSpPr>
                <a:cxnSpLocks noChangeShapeType="1"/>
              </p:cNvCxnSpPr>
              <p:nvPr/>
            </p:nvCxnSpPr>
            <p:spPr bwMode="auto">
              <a:xfrm>
                <a:off x="7620" y="10934"/>
                <a:ext cx="0" cy="348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38" name="AutoShape 38"/>
              <p:cNvCxnSpPr>
                <a:cxnSpLocks noChangeShapeType="1"/>
              </p:cNvCxnSpPr>
              <p:nvPr/>
            </p:nvCxnSpPr>
            <p:spPr bwMode="auto">
              <a:xfrm>
                <a:off x="7620" y="12209"/>
                <a:ext cx="0" cy="348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</p:grpSp>
      </p:grpSp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4429124" y="928670"/>
            <a:ext cx="4500562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Позиции с (11) по (16) схемы показывают последовательность технологических операций при получении информации в реакторном эксперименте. 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Необходимо обратить внимание на следующее:      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I. Итоговая информация при пассивных реакторных испытаниях получается только при прохождении облучательных устройств с образцами всего технологического цикла и при этом испытательное оборудование должно располагаться в защитных камерах.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Полезная информация при активных реакторных испытаниях получается в процессе  воздействии излучения на образец. При наличии защитных камер и необходимого испытательного оборудования в них, можно получить дополнительную информацию, используя схему пассивных испытаний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Таким образом, активные методы реакторных испытаний могут быть использованы на исследовательских реакторах, которые не имеют комплекса защитных камер или эти комплексы  в недостаточной степени оснащены необходимым оборудованием.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Нужно отметить также, что большая информативность    активных реакторных испытаний требует значительной предварительной проработки на стадии НИР и ОКР, кроме того их эксплуатация обходится дороже.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642918"/>
            <a:ext cx="8351869" cy="2700357"/>
          </a:xfrm>
          <a:solidFill>
            <a:schemeClr val="accent6"/>
          </a:solidFill>
        </p:spPr>
        <p:txBody>
          <a:bodyPr/>
          <a:lstStyle/>
          <a:p>
            <a:pPr algn="ctr"/>
            <a:r>
              <a:rPr lang="ru-RU" sz="2000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Примером пассивной и активной методики испытаний могут служить исследования, проведенные в Окриджской национальной лаборатории (США) по определению радиационной совместимости </a:t>
            </a:r>
            <a:r>
              <a:rPr lang="ru-RU" sz="2000" b="0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графита</a:t>
            </a:r>
            <a:r>
              <a:rPr lang="ru-RU" sz="2000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с расплавленными </a:t>
            </a:r>
            <a:r>
              <a:rPr lang="en-US" sz="2000" b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en-US" sz="2000" b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sz="2000" b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000" b="0" dirty="0" smtClean="0">
                <a:ln w="18415" cmpd="sng">
                  <a:solidFill>
                    <a:srgbClr val="FF0000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солями NaF- ZrF</a:t>
            </a:r>
            <a:r>
              <a:rPr lang="ru-RU" sz="2000" b="0" baseline="-25000" dirty="0" smtClean="0">
                <a:ln w="18415" cmpd="sng">
                  <a:solidFill>
                    <a:srgbClr val="FF0000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4</a:t>
            </a:r>
            <a:r>
              <a:rPr lang="ru-RU" sz="2000" b="0" dirty="0" smtClean="0">
                <a:ln w="18415" cmpd="sng">
                  <a:solidFill>
                    <a:srgbClr val="FF0000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- U F</a:t>
            </a:r>
            <a:r>
              <a:rPr lang="ru-RU" sz="2000" b="0" baseline="-25000" dirty="0" smtClean="0">
                <a:ln w="18415" cmpd="sng">
                  <a:solidFill>
                    <a:srgbClr val="FF0000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4</a:t>
            </a:r>
            <a:r>
              <a:rPr lang="ru-RU" sz="2000" b="0" dirty="0" smtClean="0">
                <a:ln w="18415" cmpd="sng">
                  <a:solidFill>
                    <a:srgbClr val="FF0000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или LiF-BeF</a:t>
            </a:r>
            <a:r>
              <a:rPr lang="ru-RU" sz="2000" b="0" baseline="-25000" dirty="0" smtClean="0">
                <a:ln w="18415" cmpd="sng">
                  <a:solidFill>
                    <a:srgbClr val="FF0000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</a:t>
            </a:r>
            <a:r>
              <a:rPr lang="ru-RU" sz="2000" b="0" dirty="0" smtClean="0">
                <a:ln w="18415" cmpd="sng">
                  <a:solidFill>
                    <a:srgbClr val="FF0000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-UF</a:t>
            </a:r>
            <a:r>
              <a:rPr lang="ru-RU" sz="2000" b="0" baseline="-25000" dirty="0" smtClean="0">
                <a:ln w="18415" cmpd="sng">
                  <a:solidFill>
                    <a:srgbClr val="FF0000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4</a:t>
            </a:r>
            <a:r>
              <a:rPr lang="ru-RU" sz="2000" b="0" dirty="0" smtClean="0">
                <a:ln w="18415" cmpd="sng">
                  <a:solidFill>
                    <a:srgbClr val="FF0000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</a:t>
            </a:r>
            <a:r>
              <a:rPr lang="ru-RU" sz="2000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 </a:t>
            </a:r>
            <a:br>
              <a:rPr lang="ru-RU" sz="2000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sz="2000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которые намечались в качестве топлива и теплоносителя реактора MSRЕ. </a:t>
            </a:r>
            <a:r>
              <a:rPr lang="ru-RU" sz="1800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ru-RU" sz="1800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endParaRPr lang="ru-RU" sz="1800" b="0" dirty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4282" y="3357562"/>
            <a:ext cx="8343904" cy="3357586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txBody>
          <a:bodyPr>
            <a:normAutofit fontScale="47500" lnSpcReduction="20000"/>
          </a:bodyPr>
          <a:lstStyle/>
          <a:p>
            <a:pPr algn="ctr"/>
            <a:r>
              <a:rPr lang="ru-RU" sz="4300" b="1" i="1" dirty="0" smtClean="0">
                <a:latin typeface="Times New Roman" pitchFamily="18" charset="0"/>
                <a:cs typeface="Times New Roman" pitchFamily="18" charset="0"/>
              </a:rPr>
              <a:t>Проект реактора MSRЕ -заманчивая альтернатива твердотельным твэлам. </a:t>
            </a:r>
          </a:p>
          <a:p>
            <a:pPr algn="just"/>
            <a:r>
              <a:rPr lang="ru-RU" sz="4300" b="1" i="1" dirty="0" smtClean="0">
                <a:latin typeface="Times New Roman" pitchFamily="18" charset="0"/>
                <a:cs typeface="Times New Roman" pitchFamily="18" charset="0"/>
              </a:rPr>
              <a:t>Жидкий теплоноситель-топливо решает ряд серьезных трудностей, связанных с использованием твердотельных твэлов:</a:t>
            </a:r>
            <a:endParaRPr lang="ru-RU" sz="43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4300" b="1" i="1" dirty="0" smtClean="0">
                <a:latin typeface="Times New Roman" pitchFamily="18" charset="0"/>
                <a:cs typeface="Times New Roman" pitchFamily="18" charset="0"/>
              </a:rPr>
              <a:t>- механические напряжения в топливе и оболочке.</a:t>
            </a:r>
            <a:endParaRPr lang="ru-RU" sz="43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4300" b="1" i="1" dirty="0" smtClean="0">
                <a:latin typeface="Times New Roman" pitchFamily="18" charset="0"/>
                <a:cs typeface="Times New Roman" pitchFamily="18" charset="0"/>
              </a:rPr>
              <a:t>- размерная нестабильность топлива.</a:t>
            </a:r>
            <a:endParaRPr lang="ru-RU" sz="43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4300" b="1" i="1" dirty="0" smtClean="0">
                <a:latin typeface="Times New Roman" pitchFamily="18" charset="0"/>
                <a:cs typeface="Times New Roman" pitchFamily="18" charset="0"/>
              </a:rPr>
              <a:t>- перегрузка реактора и другие.</a:t>
            </a:r>
            <a:endParaRPr lang="ru-RU" sz="43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300" b="1" i="1" dirty="0" smtClean="0">
                <a:latin typeface="Times New Roman" pitchFamily="18" charset="0"/>
                <a:cs typeface="Times New Roman" pitchFamily="18" charset="0"/>
              </a:rPr>
              <a:t>Имеются значительные трудности и в проекте MSRЕ. Одна из таких задач решалась постановкой реакторных экспериментов.</a:t>
            </a:r>
            <a:endParaRPr lang="ru-RU" sz="43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3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Сначала, проведением пассивных испытаний и затем, вынужденным использованием активной методики.</a:t>
            </a:r>
            <a:r>
              <a:rPr lang="ru-RU" sz="43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500042"/>
            <a:ext cx="7772400" cy="1933579"/>
          </a:xfrm>
          <a:solidFill>
            <a:schemeClr val="accent1">
              <a:lumMod val="75000"/>
            </a:schemeClr>
          </a:solidFill>
        </p:spPr>
        <p:txBody>
          <a:bodyPr/>
          <a:lstStyle/>
          <a:p>
            <a:pPr algn="ctr"/>
            <a:r>
              <a:rPr lang="ru-RU" sz="2400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 этом поиске достаточно ярко представлена разница </a:t>
            </a:r>
            <a:br>
              <a:rPr lang="ru-RU" sz="2400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sz="2400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 качестве получаемой информации </a:t>
            </a:r>
            <a:br>
              <a:rPr lang="ru-RU" sz="2400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sz="2400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при активных и пассивных реакторных испытаниях.</a:t>
            </a:r>
            <a:endParaRPr lang="ru-RU" sz="2400" b="0" dirty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5720" y="2428868"/>
            <a:ext cx="8643997" cy="4214842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txBody>
          <a:bodyPr>
            <a:normAutofit fontScale="925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В реакторе MSRE содержится в соответствии с проектом 6420 т графита. Возможно, что в результате взаимодействия графита с солью, может быть проникновение топлива в графит и недопустимое постепенное, плохо контролируемое, увеличение концентрации урана в активной зоне реактора.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В лабораторных условиях была проверена возможность химической реакции:</a:t>
            </a:r>
          </a:p>
          <a:p>
            <a:pPr algn="ctr"/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 UF</a:t>
            </a:r>
            <a:r>
              <a:rPr lang="ru-RU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+ C = CF</a:t>
            </a:r>
            <a:r>
              <a:rPr lang="ru-RU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+ 4 UF</a:t>
            </a:r>
            <a:r>
              <a:rPr lang="ru-RU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Равновесие реакции наблюдалось при давлении CF</a:t>
            </a:r>
            <a:r>
              <a:rPr lang="ru-RU" b="1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~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ru-RU" b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-2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Па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Концентрация четырехфтористого углерода над системой графит- cоль составила ~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0,0001 %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что меньше предела чувствительности масспектрометра. </a:t>
            </a:r>
          </a:p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Испытания в лабораторных условиях, таким образом, не выявили никаких препятствий в применении графита с солью.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541</TotalTime>
  <Words>1471</Words>
  <Application>Microsoft Office PowerPoint</Application>
  <PresentationFormat>Экран (4:3)</PresentationFormat>
  <Paragraphs>189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Городская</vt:lpstr>
      <vt:lpstr>Конспект занятия 4.   Цель.  Предложить одну из возможных классификаций реакторных испытаний и привести пример реализации пассивной и активной методики испытаний. </vt:lpstr>
      <vt:lpstr>Фактически классификацией реакторных испытаний мы начали заниматься еще в предыдущем разделе, рассматривая вопросы стандартизации.  Примером классификации является рубрикатор каталога методик. </vt:lpstr>
      <vt:lpstr>Слайд 3</vt:lpstr>
      <vt:lpstr>Слайд 4</vt:lpstr>
      <vt:lpstr>Слайд 5</vt:lpstr>
      <vt:lpstr>Слайд 6</vt:lpstr>
      <vt:lpstr>Слайд 7</vt:lpstr>
      <vt:lpstr>Примером пассивной и активной методики испытаний могут служить исследования, проведенные в Окриджской национальной лаборатории (США) по определению радиационной совместимости графита с расплавленными   солями NaF- ZrF4 - U F4  или LiF-BeF2-UF4  ,  которые намечались в качестве топлива и теплоносителя реактора MSRЕ.  </vt:lpstr>
      <vt:lpstr>В этом поиске достаточно ярко представлена разница  в качестве получаемой информации  при активных и пассивных реакторных испытаниях.</vt:lpstr>
      <vt:lpstr>Слайд 10</vt:lpstr>
      <vt:lpstr>    Ампулы изучались после 3-х месячной выдержки, и снова был получен неожиданный результат (в одной из ампул с наименьшей дозой облучения):  1.Содержалось значительное количество CF4;  2.Расчетное количество криптона и ксенона;  3.Расплав интенсивно черного цвета.     Контрольные ампулы выдерживались при той же температуре, что в реакторе, и не содержали  CF4 . Таким образом, ни контроль температуры, ни новая серия экспериментов не внесли ясности в исследуемое явление.  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Конспект занятия 4.   Цель.  Предложить одну из возможных классификаций реакторных испытаний и привести пример реализации пассивной и активной методики испытаний. </dc:title>
  <dc:creator>COMP</dc:creator>
  <cp:lastModifiedBy>COMP</cp:lastModifiedBy>
  <cp:revision>34</cp:revision>
  <dcterms:created xsi:type="dcterms:W3CDTF">2008-01-08T06:34:03Z</dcterms:created>
  <dcterms:modified xsi:type="dcterms:W3CDTF">2008-02-14T07:07:10Z</dcterms:modified>
</cp:coreProperties>
</file>