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E8CFB74-D3BA-46C1-BBEB-759102FA010D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12F399D-56A0-4794-9C4F-18C01DBBA5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FB74-D3BA-46C1-BBEB-759102FA010D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399D-56A0-4794-9C4F-18C01DBBA5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FB74-D3BA-46C1-BBEB-759102FA010D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399D-56A0-4794-9C4F-18C01DBBA5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FB74-D3BA-46C1-BBEB-759102FA010D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399D-56A0-4794-9C4F-18C01DBBA5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FB74-D3BA-46C1-BBEB-759102FA010D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399D-56A0-4794-9C4F-18C01DBBA5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FB74-D3BA-46C1-BBEB-759102FA010D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399D-56A0-4794-9C4F-18C01DBBA5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8CFB74-D3BA-46C1-BBEB-759102FA010D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2F399D-56A0-4794-9C4F-18C01DBBA5F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E8CFB74-D3BA-46C1-BBEB-759102FA010D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12F399D-56A0-4794-9C4F-18C01DBBA5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FB74-D3BA-46C1-BBEB-759102FA010D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399D-56A0-4794-9C4F-18C01DBBA5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FB74-D3BA-46C1-BBEB-759102FA010D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399D-56A0-4794-9C4F-18C01DBBA5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FB74-D3BA-46C1-BBEB-759102FA010D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399D-56A0-4794-9C4F-18C01DBBA5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E8CFB74-D3BA-46C1-BBEB-759102FA010D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12F399D-56A0-4794-9C4F-18C01DBBA5F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899938"/>
            <a:ext cx="9144000" cy="274377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1.Программа комплексной стандартизации методов, облучательных устройств и технических требований к реакторным и стендовым испытаниям.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2.Каталог и рубрикатор методов радиационных испытаний материалов и изделий ядерной техники в реакторах и защитных камерах.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3.Отраслевые стандарты по реакторным и стендовым испытаниям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457200" y="1"/>
            <a:ext cx="8458200" cy="3871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Лекция 3.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Рассмотреть программу комплексной стандартизации методов, облучательных устройств и технических требований к реакторным и стендовым испытаниям. Познакомить слушателей с каталогом и рубрикатором методов радиационных испытаний материалов и изделий ядерной техники в реакторах и защитных камерах и отраслевыми стандартами.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392909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Порядок проведения реакторных и стендовых испытаний (основные положения), введен с 1.09.82 г., в дополне­ние и развитие ОСТ 9518-72.</a:t>
            </a:r>
          </a:p>
          <a:p>
            <a:pPr>
              <a:lnSpc>
                <a:spcPct val="11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Стандарт распространяется на образцы для испытаний, пред­назначенные для изучения влияния реакторного излучения на конструкционные материалы, топливные и поглощающие композиции, опытные и макетные твэлы и мишени с трансурановыми элементами  в исследовательских и экспериментальных реакторах, а также на реакторных испытательных стендах при выполнении  опытно-конструкторских </a:t>
            </a:r>
          </a:p>
          <a:p>
            <a:pPr>
              <a:lnSpc>
                <a:spcPct val="11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 научно-исследовательских работ.</a:t>
            </a:r>
          </a:p>
          <a:p>
            <a:pPr>
              <a:lnSpc>
                <a:spcPct val="11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Стандарт устанавливает порядок проведения реакторных и стендовых испытаний, комплектность и порядок  оформления докумен­тации на каждом этапе проводимых работ, он разработан в разви­тие и дополнение ОСТ 9518-72.	</a:t>
            </a:r>
          </a:p>
          <a:p>
            <a:pPr>
              <a:lnSpc>
                <a:spcPct val="11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ОСТ содержит: общие положения, порядок проведения реакторных и стендовых испытаний, а также приложения (паспорт на облучательное устройство, акт готовности, техническое задание  на проведение испытаний, паспорт на образцы).</a:t>
            </a:r>
          </a:p>
          <a:p>
            <a:pPr>
              <a:lnSpc>
                <a:spcPct val="110000"/>
              </a:lnSpc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 noGrp="1"/>
          </p:cNvSpPr>
          <p:nvPr>
            <p:ph type="title"/>
          </p:nvPr>
        </p:nvSpPr>
        <p:spPr>
          <a:xfrm>
            <a:off x="785786" y="642918"/>
            <a:ext cx="7772400" cy="19145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anchor="b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2800" b="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Отраслевые стандарты </a:t>
            </a:r>
            <a:br>
              <a:rPr kumimoji="0" lang="ru-RU" sz="2800" b="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 реакторным </a:t>
            </a:r>
            <a:br>
              <a:rPr kumimoji="0" lang="ru-RU" sz="2800" b="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 стендовым испытаниям.</a:t>
            </a:r>
            <a:br>
              <a:rPr kumimoji="0" lang="ru-RU" sz="2800" b="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 ОСТ 95879-81.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714356"/>
            <a:ext cx="7772400" cy="1785951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Отраслевые стандарты 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 реакторным 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стендовым испытаниям.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ОСТ95861-81.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2571744"/>
            <a:ext cx="7772400" cy="407196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Методы механических испытаний конструкционных материалов  (основные положения), срок введения 1.06.81 г.</a:t>
            </a:r>
          </a:p>
          <a:p>
            <a:pPr>
              <a:lnSpc>
                <a:spcPct val="13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Он распространяется на механические реакторные испытания конструкционных материалов и устанавливает общие положения  по методам механических испытаний при исследовании следующих механических характеристик: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пределы: пропорциональности, упругости, текучести, выносливости;</a:t>
            </a:r>
          </a:p>
          <a:p>
            <a:pPr>
              <a:lnSpc>
                <a:spcPct val="13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сопротивления: временные, истинное разрыву;</a:t>
            </a:r>
          </a:p>
          <a:p>
            <a:pPr>
              <a:lnSpc>
                <a:spcPct val="13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относительных: равномерного удлинения, сужения после разрыва, удлинения после разрыва;</a:t>
            </a:r>
          </a:p>
          <a:p>
            <a:pPr>
              <a:lnSpc>
                <a:spcPct val="13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длительных: прочности, пластичности;</a:t>
            </a:r>
          </a:p>
          <a:p>
            <a:pPr>
              <a:lnSpc>
                <a:spcPct val="13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ползучести  (предел ползучести, скорость ползучести).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15435" cy="3286148"/>
          </a:xfrm>
          <a:solidFill>
            <a:schemeClr val="tx2"/>
          </a:solidFill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Программа комплексной стандартизации предназначена для планирования работ по обеспечению представительности реакторных и стендовых испытаний и созданию научно-технической документации, регламентирующей процедуры, методы и основные параметры, изучаемые в реакторных и стендовых испытаниях на исследовательских и промышленных реакторах и реакторных стендах.[4]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3857628"/>
            <a:ext cx="8643998" cy="271464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Программа предусматривает широкое участие организаций в составлении научно-технической документации, контроле хода ее подготовки.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Это потребовало создания действенной организационной структуры для ее выполнения.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8581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Организационная структура для выполнения программы комплексной стандартизации.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42910" y="1643050"/>
            <a:ext cx="1985970" cy="112871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Отраслевое </a:t>
            </a:r>
          </a:p>
          <a:p>
            <a:pPr algn="ctr"/>
            <a:r>
              <a:rPr lang="ru-RU" dirty="0" smtClean="0"/>
              <a:t>министерство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786182" y="1643050"/>
            <a:ext cx="1857388" cy="127159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Головная организация</a:t>
            </a:r>
          </a:p>
          <a:p>
            <a:pPr algn="ctr"/>
            <a:r>
              <a:rPr lang="ru-RU" dirty="0" smtClean="0"/>
              <a:t>НИИАР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586690" y="3543304"/>
            <a:ext cx="1343028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КНТС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143768" y="1643050"/>
            <a:ext cx="178595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Обсуждение и </a:t>
            </a:r>
          </a:p>
          <a:p>
            <a:r>
              <a:rPr lang="ru-RU" dirty="0" smtClean="0"/>
              <a:t>утверждение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143768" y="5357826"/>
            <a:ext cx="178595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Техническая </a:t>
            </a:r>
          </a:p>
          <a:p>
            <a:r>
              <a:rPr lang="ru-RU" dirty="0" smtClean="0"/>
              <a:t>документация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750463" y="5357826"/>
            <a:ext cx="1928826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Рабочие группы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42910" y="3543304"/>
            <a:ext cx="2071702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Организации </a:t>
            </a:r>
          </a:p>
          <a:p>
            <a:pPr algn="ctr"/>
            <a:r>
              <a:rPr lang="ru-RU" dirty="0" smtClean="0"/>
              <a:t>отрасли</a:t>
            </a:r>
            <a:endParaRPr lang="ru-RU" dirty="0"/>
          </a:p>
        </p:txBody>
      </p:sp>
      <p:sp>
        <p:nvSpPr>
          <p:cNvPr id="37" name="Овал 36"/>
          <p:cNvSpPr/>
          <p:nvPr/>
        </p:nvSpPr>
        <p:spPr>
          <a:xfrm>
            <a:off x="642910" y="5357826"/>
            <a:ext cx="162878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МИФИ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900486" y="3393281"/>
            <a:ext cx="1628780" cy="121444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Члены КНТС</a:t>
            </a:r>
          </a:p>
          <a:p>
            <a:r>
              <a:rPr lang="ru-RU" dirty="0" smtClean="0"/>
              <a:t>и рабочих </a:t>
            </a:r>
          </a:p>
          <a:p>
            <a:r>
              <a:rPr lang="ru-RU" dirty="0" smtClean="0"/>
              <a:t>групп</a:t>
            </a:r>
            <a:endParaRPr lang="ru-RU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 rot="5400000">
            <a:off x="1464447" y="3178967"/>
            <a:ext cx="785818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2714612" y="3857628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2143108" y="4572008"/>
            <a:ext cx="1785950" cy="10001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35" idx="3"/>
            <a:endCxn id="33" idx="1"/>
          </p:cNvCxnSpPr>
          <p:nvPr/>
        </p:nvCxnSpPr>
        <p:spPr>
          <a:xfrm>
            <a:off x="5679289" y="5815026"/>
            <a:ext cx="1464479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39" idx="3"/>
            <a:endCxn id="31" idx="1"/>
          </p:cNvCxnSpPr>
          <p:nvPr/>
        </p:nvCxnSpPr>
        <p:spPr>
          <a:xfrm>
            <a:off x="5529266" y="4000504"/>
            <a:ext cx="205742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5400000">
            <a:off x="4229096" y="4986350"/>
            <a:ext cx="857256" cy="2857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2643174" y="2428868"/>
            <a:ext cx="1157302" cy="1588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30" idx="3"/>
          </p:cNvCxnSpPr>
          <p:nvPr/>
        </p:nvCxnSpPr>
        <p:spPr>
          <a:xfrm>
            <a:off x="5643570" y="2278845"/>
            <a:ext cx="2000264" cy="1293031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5400000">
            <a:off x="7644628" y="3071016"/>
            <a:ext cx="1000132" cy="1588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rot="5400000">
            <a:off x="7787504" y="4928404"/>
            <a:ext cx="1000132" cy="1588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85884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>
            <a:noAutofit/>
          </a:bodyPr>
          <a:lstStyle/>
          <a:p>
            <a:r>
              <a:rPr lang="ru-RU" sz="3200" dirty="0" smtClean="0"/>
              <a:t>Основные этапы программы комплексной стандартизации</a:t>
            </a:r>
            <a:r>
              <a:rPr lang="en-US" sz="3200" dirty="0" smtClean="0"/>
              <a:t> </a:t>
            </a:r>
            <a:r>
              <a:rPr lang="ru-RU" sz="3200" dirty="0" smtClean="0"/>
              <a:t>учитывают: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00240"/>
            <a:ext cx="9144000" cy="48936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общие проблемы обеспечения представительности и сопоставимости результатов независимых экспериментов, в частности, требования по условиям и контролю  нейтронно-физических параметров испытательных каналов.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актуальность различных видов испытаний и обусловленную этим необходимость регламентации работ.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разделение испытаний по видам и связанные с этим различия в требованиях к методам и процедуре их реализации.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-необходимость метрологического обеспечения и аттестации используемых методов.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-требования к испытательному оборудованию и приборному оснащению,   определяющему   в    значительной   степени   качество  проводимых исследований.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72400" cy="98584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sz="2800" dirty="0" smtClean="0"/>
              <a:t>Разделы      программы</a:t>
            </a:r>
            <a:br>
              <a:rPr lang="ru-RU" sz="2800" dirty="0" smtClean="0"/>
            </a:br>
            <a:r>
              <a:rPr lang="ru-RU" sz="2800" dirty="0" smtClean="0"/>
              <a:t>комплексной стандартизации: 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1500174"/>
            <a:ext cx="9144000" cy="521497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I. Общие требования к терминологии, порядку проведения и порядку аттестации и стандартизации методик.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Обеспечение представительности информации об условиях испытаний, измерении нейтронных потоков и аппаратуре для изме­рений энерговыделения в материалах и др.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Общие требования к пассивным испытаниям: испытания твэлов и ТВС, ампульные испытания, методы теплофизического расчета ампул и т.д.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Общие требования к активным испытаниям. В этом разделе имеется несколько пунктов: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4.1. Механические испытания. Методы механических испытаний конструкционных материалов. Машины и установки для испытания конструкционных материалов. Испытания оболочек твэлов и каналов реакторов под внутренним и внешним давлением. Методы испытания топлива при сжатии и др.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4.2. Теплофизические испытания. Коэффициенты теплопроводности ядерного топлива и термическое   сопротивление между сердечником и оболочкой. Выход газов-продуктов деления (ГПД) под оболочку. Характеристики фрикционного взаимодействия топлива и оболочки и др.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5. Электрофизические испытания. Электропроводность и электросопротивление. Радиационная стойкость пьезокерамики. Электрические разъемы и др.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6.Общие требования к первичным преобразователям. Рассматриваются: детекторы прямой зарядки, термоэлектрические преобра­зователи, преобразователи линейных и угловых перемещений,  первичные преобразователи для определения давления в твэлах.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150019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Всероссийский каталог методов радиационных испытаний материалов и изделий ядерной техники в реакторах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защитных камерах[5]. 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2143116"/>
            <a:ext cx="8715436" cy="450059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</a:t>
            </a:r>
            <a:r>
              <a:rPr lang="ru-RU" b="1" dirty="0" smtClean="0"/>
              <a:t> Каталог разработан по решению КНТС.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Разработка каталога является первым этапом на пути обеспечения представительности, сопоставимости и достоверности результатов исследований и направлена на повышение эффективности научно-исследовательских работ в области испытаний материалов для решения задач радиационного материаловедения.</a:t>
            </a:r>
          </a:p>
          <a:p>
            <a:pPr algn="ctr"/>
            <a:r>
              <a:rPr lang="ru-RU" b="1" dirty="0" smtClean="0"/>
              <a:t>Создание каталога способствует:</a:t>
            </a:r>
          </a:p>
          <a:p>
            <a:r>
              <a:rPr lang="ru-RU" dirty="0" smtClean="0"/>
              <a:t>-систематизации имеющегося арсенала методов; </a:t>
            </a:r>
          </a:p>
          <a:p>
            <a:r>
              <a:rPr lang="ru-RU" dirty="0" smtClean="0"/>
              <a:t>-определению и выбору наиболее эффективных из них;</a:t>
            </a:r>
          </a:p>
          <a:p>
            <a:r>
              <a:rPr lang="ru-RU" dirty="0" smtClean="0"/>
              <a:t>-оценке уровня развития методов радиационных испытаний;</a:t>
            </a:r>
          </a:p>
          <a:p>
            <a:r>
              <a:rPr lang="ru-RU" dirty="0" smtClean="0"/>
              <a:t>-выявлению областей, не обеспеченных методически;</a:t>
            </a:r>
          </a:p>
          <a:p>
            <a:r>
              <a:rPr lang="ru-RU" dirty="0" smtClean="0"/>
              <a:t>-совершенствованию методического обеспечения.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86874" cy="1357321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1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основе систематизации методов радиационных испытаний лежит рубрикатор [3] каталога, использующий существующее разделение видов радиационных испытаний и позволяющий выделить  любые  тематические  направления  в  разработанных методах  (как по целевому назначению, так и по изучаемым свойствам).</a:t>
            </a:r>
            <a:br>
              <a:rPr lang="ru-RU" sz="1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16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143116"/>
            <a:ext cx="8786873" cy="450059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Рубрикатор представляет собой схему, в которой выделены 3 класса исследований (дореакторные, внутриреакторные и послереакторные) с последующим делением их на разделы, соответствующие целевому назначению методов. В рамках каждого из разделов возможна реализация различных групп испытаний в зависимости    от изучаемого свойства.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В дополнение  к указанному 3-х уровневому делению в индек­се метода приводится характеристика состояния методики (действующая, разработанная, разрабатываемая), предприятие-разработчик и порядковый номер методики в каталоге. Содержание рубрикатора поясняется табл.1.2.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Работа с каталогом проводится с помощью рабочих групп по отдельным тематическим направлениям. Рабочие группы, состав ко­торых утверждается на заседании КНТС, проводят сравнение и ревизию методов по своей тематике. Результаты работы оформляются в виде рекомендаций и представляются в КНТС для утверждения.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550370"/>
          <a:ext cx="5143536" cy="6307630"/>
        </p:xfrm>
        <a:graphic>
          <a:graphicData uri="http://schemas.openxmlformats.org/drawingml/2006/table">
            <a:tbl>
              <a:tblPr/>
              <a:tblGrid>
                <a:gridCol w="285752"/>
                <a:gridCol w="1214446"/>
                <a:gridCol w="916444"/>
                <a:gridCol w="1934107"/>
                <a:gridCol w="792787"/>
              </a:tblGrid>
              <a:tr h="4097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N 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/п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Назначение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Обозначение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097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По месту проведения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исследований.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Дореакторные испытания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Внутриреакторные испытания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Послереакторные испытания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ДР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ВР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ПР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6856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По целевому </a:t>
                      </a:r>
                      <a:endParaRPr lang="ru-RU" sz="9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назначению  методов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Раздел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Дореакторные: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входной неразрушающий контроль твэлов ,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входной контроль топлива,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входной контроль компонентов твэла,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входной контроль образцов материалов,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материаловедческие испытания образцов.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Внутриреакторные: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паспортизация условий облучения,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реакторные активные испытания,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реакторные пассивные испытания.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Послереакторные: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неразрушающий контроль облучённых изделий,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неразрушающие материаловедческие исследования,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разрушающие материаловедческие исследования,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разрушающие исследования облучённого топлива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ДР.01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ДР.02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ДР.03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ДР.04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ДР.05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ВР.01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ВР.02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ВР.03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ПР.01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ПР.02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ПР.03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ПР.04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3308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По изучаемому свойству.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Теплофизические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Электрофизические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Механические характеристики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Коррозионные характеристики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Газовыделение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Геометрические характеристики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Дефектоскопия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Целостность изделий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Структурные характеристики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Гидравлические характеристики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Нейтронно-физические параметры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Элементный состав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01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02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03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04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05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06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07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08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09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914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Характеристика 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состояния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метода.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Действующая МВИ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Разработанная МВИ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Разрабатываемая МВИ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731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Организация-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разработчик.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МИФИ (пример)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06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00694" y="785794"/>
            <a:ext cx="3500462" cy="6072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72132" y="928670"/>
            <a:ext cx="3357586" cy="557075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выполнения индекса методики в соответствии с рубрикатором: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Запись ДР.02.07.Д.06.091    означает: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 дореакторных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испытаний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(ДР.),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входного контроля топлива (02),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дефектоскопией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(07),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действующая методика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(Д),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разработанная в МИФИ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(06),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порядковый номер в каталоге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(091).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857232"/>
            <a:ext cx="7772400" cy="200026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Отраслевые стандарты 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 реакторным 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стендовым испытаниям.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ОСТ 95842-80.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3000372"/>
            <a:ext cx="8064529" cy="342902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Облучательные устройства и их составные части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(термины  и определения),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введен с 1.01.82 г.	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Этот стандарт включает в себя термины и  определения по разделам: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- общие понятия, некоторые из которых рассматриваются в словаре;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облучательные устройства для пассивных  реакторных испытаний и их составные части;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облучательные устройства для активных реакторных испытаний и их составные части;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стендовые испытания.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1349</TotalTime>
  <Words>1122</Words>
  <Application>Microsoft Office PowerPoint</Application>
  <PresentationFormat>Экран (4:3)</PresentationFormat>
  <Paragraphs>188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         Лекция 3.   Цель.   Рассмотреть программу комплексной стандартизации методов, облучательных устройств и технических требований к реакторным и стендовым испытаниям. Познакомить слушателей с каталогом и рубрикатором методов радиационных испытаний материалов и изделий ядерной техники в реакторах и защитных камерах и отраслевыми стандартами. </vt:lpstr>
      <vt:lpstr>.  Программа комплексной стандартизации предназначена для планирования работ по обеспечению представительности реакторных и стендовых испытаний и созданию научно-технической документации, регламентирующей процедуры, методы и основные параметры, изучаемые в реакторных и стендовых испытаниях на исследовательских и промышленных реакторах и реакторных стендах.[4] </vt:lpstr>
      <vt:lpstr>Организационная структура для выполнения программы комплексной стандартизации.</vt:lpstr>
      <vt:lpstr>Основные этапы программы комплексной стандартизации учитывают: </vt:lpstr>
      <vt:lpstr>Разделы      программы комплексной стандартизации: </vt:lpstr>
      <vt:lpstr>Всероссийский каталог методов радиационных испытаний материалов и изделий ядерной техники в реакторах  и защитных камерах[5].  </vt:lpstr>
      <vt:lpstr>В основе систематизации методов радиационных испытаний лежит рубрикатор [3] каталога, использующий существующее разделение видов радиационных испытаний и позволяющий выделить  любые  тематические  направления  в  разработанных методах  (как по целевому назначению, так и по изучаемым свойствам). </vt:lpstr>
      <vt:lpstr>Слайд 8</vt:lpstr>
      <vt:lpstr>Отраслевые стандарты  по реакторным  и стендовым испытаниям. ОСТ 95842-80.</vt:lpstr>
      <vt:lpstr>Отраслевые стандарты  по реакторным  и стендовым испытаниям.  ОСТ 95879-81.</vt:lpstr>
      <vt:lpstr>Отраслевые стандарты  по реакторным  и стендовым испытаниям. ОСТ95861-81.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Лекция 3.   Цель.   Рассмотреть программу комплексной стандартизации методов, облучательных устройств и технических требований к реакторным и стендовым испытаниям. Познакомить слушателей с каталогом и рубрикатором методов радиационных испытаний материалов и изделий ядерной техники в реакторах и защитных камерах и отраслевыми стандартами. </dc:title>
  <dc:creator>COMP</dc:creator>
  <cp:lastModifiedBy>COMP</cp:lastModifiedBy>
  <cp:revision>124</cp:revision>
  <dcterms:created xsi:type="dcterms:W3CDTF">2008-01-06T18:18:49Z</dcterms:created>
  <dcterms:modified xsi:type="dcterms:W3CDTF">2008-02-17T08:37:59Z</dcterms:modified>
</cp:coreProperties>
</file>