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0E737-A029-46BD-B2B8-FEE9CECD9828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C73C3-982C-4115-B277-426A2D0771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C77E0-99F3-4BA3-962A-A921E9B687AD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D1AEA93-4B80-454D-A1ED-FEC27C263522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836DFEE-DFEE-4287-BD17-11839F6236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EA93-4B80-454D-A1ED-FEC27C263522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DFEE-DFEE-4287-BD17-11839F6236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EA93-4B80-454D-A1ED-FEC27C263522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DFEE-DFEE-4287-BD17-11839F6236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EA93-4B80-454D-A1ED-FEC27C263522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DFEE-DFEE-4287-BD17-11839F6236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EA93-4B80-454D-A1ED-FEC27C263522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DFEE-DFEE-4287-BD17-11839F6236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EA93-4B80-454D-A1ED-FEC27C263522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DFEE-DFEE-4287-BD17-11839F6236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1AEA93-4B80-454D-A1ED-FEC27C263522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36DFEE-DFEE-4287-BD17-11839F62366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D1AEA93-4B80-454D-A1ED-FEC27C263522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836DFEE-DFEE-4287-BD17-11839F6236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EA93-4B80-454D-A1ED-FEC27C263522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DFEE-DFEE-4287-BD17-11839F6236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EA93-4B80-454D-A1ED-FEC27C263522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DFEE-DFEE-4287-BD17-11839F6236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EA93-4B80-454D-A1ED-FEC27C263522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DFEE-DFEE-4287-BD17-11839F6236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D1AEA93-4B80-454D-A1ED-FEC27C263522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836DFEE-DFEE-4287-BD17-11839F6236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3143272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Лекция 2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Цель.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Познакомить слушателей с результатами экспериментальных исследований влияния деформации ползучести на выход ГПД. Предложить диффузионно-конвективную модель для описания выхода ГПД при наличии пластической деформации. Поставить и решить стационарную задачу. Сопоставить аналитическое решение с экспериментом.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57628"/>
            <a:ext cx="9144000" cy="3000372"/>
          </a:xfr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План.</a:t>
            </a:r>
          </a:p>
          <a:p>
            <a:pPr marL="521208" indent="-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Результаты экспериментальных исследований влияния деформации ползучести на выход ГПД. </a:t>
            </a:r>
          </a:p>
          <a:p>
            <a:pPr marL="521208" indent="-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Диффузионно-конвективную модель для описания выхода ГПД при наличии пластической деформации. </a:t>
            </a:r>
          </a:p>
          <a:p>
            <a:pPr marL="521208" indent="-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Постановка и решение стационарной задачи.</a:t>
            </a:r>
          </a:p>
          <a:p>
            <a:pPr marL="521208" indent="-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Сопоставление аналитического решения с экспериментом.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7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7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478634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решении задачи по определению параметров переноса ГПД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диоксиде урана в процессе его облучения в ядерном реакторе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положен весьма общий подход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феноменологическое рассмотрение процесса диффузии продуктов деления.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Этот принцип изначально предполагает использование математического аппарата в однородной среде, с учетом фундаментальных физических законов, с последующей опорой на экспериментальные результаты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нахождения физических параметров вещества.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Полученные таким образом физические параметры могут быть в последствии использованы для решения более сложных практических задач.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Представленные результаты обработки экспериментального материала позволяют определить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радиационно-стимулированные параметры переноса,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существенно отличающиеся от соответствующих аналогов,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получаемых вне поля облучения. Эти параметры могут быть использованы в программах расчета твэлов ядерных реакторов и при рассмотрении нестационарных явлений в твэлах.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75" y="714375"/>
            <a:ext cx="7772400" cy="857250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Диффузионно-конвективная модель.  </a:t>
            </a:r>
            <a:b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Заключение.</a:t>
            </a:r>
            <a:endParaRPr lang="ru-RU" sz="28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714356"/>
            <a:ext cx="7772400" cy="661982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Выход ГПД при ползучести диоксида урана.</a:t>
            </a:r>
            <a:endParaRPr lang="ru-RU" sz="28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78564" y="1571612"/>
            <a:ext cx="8786873" cy="514353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 восьмидесятые годы прошлого века на ИРТ-МИФИ  выполнялась программа сотрудничества с Францией по исследованию пластических свойств ядерного топлива в радиационных условиях.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Эксперименты по исследованию высокотемпературной ползучести в инициативном плане сопровождались регистрацией газов-продуктов деления (ГПД).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образцах технологии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DCI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обладающих повышенной пластичностью и низкими значениями выходов ГПД, были получены нетривиальные  результаты.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При малых установившихся скоростях деформации ползучести выход ГПД  был ниже стационарного выхода при отсутствии деформации и превышал его при больших скоростях.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Этот эффект был менее заметен на образцах отечественного топлива из диоксида урана штатной технологии ВВЭР.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714356"/>
            <a:ext cx="7772400" cy="661982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Диффузионно-конвективная модель.</a:t>
            </a:r>
            <a:endParaRPr lang="ru-RU" sz="28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78564" y="1571612"/>
            <a:ext cx="8786873" cy="514353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Объяснить полученные результаты можно с помощью следующей модели: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при высоких температурах в эксперименте (1400 К-1700 К) ГПД диффундируют в твердом теле по дефектам кристаллической решётки внутри зерна.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в результате приложенного механического напряжения возникает направленное движение дефектов, приводящее к пластической деформации материала.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движение ГПД описывается уравнением диффузионно-конвективного переноса.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пластическая деформация образца в основном определяется деформацией зерна.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эмиссия ГПД из зерна полностью определяет выход газа из поликристаллического образца в предположении, что коэффициент зернограничной диффузии значительно больше объёмного коэффициента.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643570" y="714356"/>
            <a:ext cx="3357585" cy="600079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поликристаллическом пористом образце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воздействии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внешней сжимающей нагрузки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 поверхности зерна возникают зоны с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деформацией сжатия (плотный контакт между зернами)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зоны с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деформацией растяжения (ослабленный пористостью контакт между зернами),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соответственно потоки дефектов направлены из зоны с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деформацией сжатия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в зону с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деформацией растяжения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в этом случае суммарный поток ГПД с поверхности зерна можно представить в виде: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(1)   ,                              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-потоки газа с поверхности зерна при деформациях сжатия и растяжения.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–площадь поверхности зерна,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площадь зоны растяжения, доля поверхности растяжения.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6" name="Group 2"/>
          <p:cNvGrpSpPr>
            <a:grpSpLocks noGrp="1" noChangeAspect="1"/>
          </p:cNvGrpSpPr>
          <p:nvPr>
            <p:ph type="pic" idx="1"/>
          </p:nvPr>
        </p:nvGrpSpPr>
        <p:grpSpPr bwMode="auto">
          <a:xfrm>
            <a:off x="142844" y="1285860"/>
            <a:ext cx="5400675" cy="5400675"/>
            <a:chOff x="2427" y="2671"/>
            <a:chExt cx="6279" cy="6170"/>
          </a:xfrm>
        </p:grpSpPr>
        <p:sp>
          <p:nvSpPr>
            <p:cNvPr id="1027" name="AutoShape 3"/>
            <p:cNvSpPr>
              <a:spLocks noChangeAspect="1" noChangeArrowheads="1"/>
            </p:cNvSpPr>
            <p:nvPr/>
          </p:nvSpPr>
          <p:spPr bwMode="auto">
            <a:xfrm>
              <a:off x="2427" y="2671"/>
              <a:ext cx="6279" cy="617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 rot="16200000">
              <a:off x="2927" y="5165"/>
              <a:ext cx="494" cy="994"/>
            </a:xfrm>
            <a:prstGeom prst="downArrow">
              <a:avLst>
                <a:gd name="adj1" fmla="val 50000"/>
                <a:gd name="adj2" fmla="val 50304"/>
              </a:avLst>
            </a:prstGeom>
            <a:solidFill>
              <a:schemeClr val="accent2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grpSp>
          <p:nvGrpSpPr>
            <p:cNvPr id="1029" name="Group 5"/>
            <p:cNvGrpSpPr>
              <a:grpSpLocks/>
            </p:cNvGrpSpPr>
            <p:nvPr/>
          </p:nvGrpSpPr>
          <p:grpSpPr bwMode="auto">
            <a:xfrm>
              <a:off x="3385" y="4064"/>
              <a:ext cx="3804" cy="3780"/>
              <a:chOff x="4069" y="4626"/>
              <a:chExt cx="3804" cy="3780"/>
            </a:xfrm>
          </p:grpSpPr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4069" y="5976"/>
                <a:ext cx="1086" cy="1080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887400" prstMaterial="legacyWirefram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flatTx/>
              </a:bodyPr>
              <a:lstStyle/>
              <a:p>
                <a:endParaRPr lang="ru-RU" dirty="0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5428" y="5976"/>
                <a:ext cx="1086" cy="1080"/>
              </a:xfrm>
              <a:prstGeom prst="rect">
                <a:avLst/>
              </a:prstGeom>
              <a:solidFill>
                <a:srgbClr val="C0C0C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C0C0C0"/>
                </a:extrusionClr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flatTx/>
              </a:bodyPr>
              <a:lstStyle/>
              <a:p>
                <a:endParaRPr lang="ru-RU" dirty="0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6917" y="5301"/>
                <a:ext cx="272" cy="27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559" y="5301"/>
                <a:ext cx="272" cy="27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6917" y="6651"/>
                <a:ext cx="272" cy="27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428" y="7326"/>
                <a:ext cx="1086" cy="1080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887400" prstMaterial="legacyWirefram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flatTx/>
              </a:bodyPr>
              <a:lstStyle/>
              <a:p>
                <a:endParaRPr lang="ru-RU" dirty="0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6782" y="5976"/>
                <a:ext cx="1087" cy="1080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887400" prstMaterial="legacyWirefram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flatTx/>
              </a:bodyPr>
              <a:lstStyle/>
              <a:p>
                <a:endParaRPr lang="ru-RU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6786" y="7326"/>
                <a:ext cx="1087" cy="1080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887400" prstMaterial="legacyWirefram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flatTx/>
              </a:bodyPr>
              <a:lstStyle/>
              <a:p>
                <a:endParaRPr lang="ru-RU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6786" y="4626"/>
                <a:ext cx="1087" cy="1080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887400" prstMaterial="legacyWirefram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flatTx/>
              </a:bodyPr>
              <a:lstStyle/>
              <a:p>
                <a:endParaRPr lang="ru-RU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4069" y="4626"/>
                <a:ext cx="1088" cy="1080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887400" prstMaterial="legacyWirefram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flatTx/>
              </a:bodyPr>
              <a:lstStyle/>
              <a:p>
                <a:endParaRPr lang="ru-RU" dirty="0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4069" y="7326"/>
                <a:ext cx="1087" cy="1080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887400" prstMaterial="legacyWirefram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flatTx/>
              </a:bodyPr>
              <a:lstStyle/>
              <a:p>
                <a:endParaRPr lang="ru-RU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6510" y="7056"/>
                <a:ext cx="272" cy="27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6510" y="5706"/>
                <a:ext cx="273" cy="27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151" y="5706"/>
                <a:ext cx="274" cy="27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428" y="4626"/>
                <a:ext cx="1086" cy="1080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887400" prstMaterial="legacyWirefram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flatTx/>
              </a:bodyPr>
              <a:lstStyle/>
              <a:p>
                <a:endParaRPr lang="ru-RU" dirty="0"/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151" y="7056"/>
                <a:ext cx="272" cy="27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sp>
          <p:nvSpPr>
            <p:cNvPr id="1046" name="AutoShape 22"/>
            <p:cNvSpPr>
              <a:spLocks noChangeArrowheads="1"/>
            </p:cNvSpPr>
            <p:nvPr/>
          </p:nvSpPr>
          <p:spPr bwMode="auto">
            <a:xfrm rot="5400000">
              <a:off x="7562" y="5165"/>
              <a:ext cx="495" cy="994"/>
            </a:xfrm>
            <a:prstGeom prst="downArrow">
              <a:avLst>
                <a:gd name="adj1" fmla="val 50000"/>
                <a:gd name="adj2" fmla="val 50202"/>
              </a:avLst>
            </a:prstGeom>
            <a:solidFill>
              <a:schemeClr val="accent2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047" name="Object 23"/>
          <p:cNvGraphicFramePr>
            <a:graphicFrameLocks noChangeAspect="1"/>
          </p:cNvGraphicFramePr>
          <p:nvPr/>
        </p:nvGraphicFramePr>
        <p:xfrm>
          <a:off x="0" y="0"/>
          <a:ext cx="1190625" cy="238125"/>
        </p:xfrm>
        <a:graphic>
          <a:graphicData uri="http://schemas.openxmlformats.org/presentationml/2006/ole">
            <p:oleObj spid="_x0000_s1047" name="Формула" r:id="rId3" imgW="1193800" imgH="241300" progId="Equation.3">
              <p:embed/>
            </p:oleObj>
          </a:graphicData>
        </a:graphic>
      </p:graphicFrame>
      <p:graphicFrame>
        <p:nvGraphicFramePr>
          <p:cNvPr id="1049" name="Object 25"/>
          <p:cNvGraphicFramePr>
            <a:graphicFrameLocks noChangeAspect="1"/>
          </p:cNvGraphicFramePr>
          <p:nvPr/>
        </p:nvGraphicFramePr>
        <p:xfrm>
          <a:off x="6092825" y="4637088"/>
          <a:ext cx="1689100" cy="419100"/>
        </p:xfrm>
        <a:graphic>
          <a:graphicData uri="http://schemas.openxmlformats.org/presentationml/2006/ole">
            <p:oleObj spid="_x0000_s1049" name="Формула" r:id="rId4" imgW="1688760" imgH="419040" progId="Equation.3">
              <p:embed/>
            </p:oleObj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5400000">
            <a:off x="2250263" y="-1607380"/>
            <a:ext cx="1000132" cy="5214975"/>
          </a:xfrm>
          <a:solidFill>
            <a:schemeClr val="accent2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Диффузионно-конвективная модель.</a:t>
            </a:r>
            <a:b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Схема </a:t>
            </a: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нагружения</a:t>
            </a:r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пористого образца.</a:t>
            </a:r>
            <a:endParaRPr lang="ru-RU" sz="24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500042"/>
            <a:ext cx="7772400" cy="876296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Диффузионно-конвективная модель. </a:t>
            </a:r>
            <a:b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Постановка стационарной задачи</a:t>
            </a:r>
            <a:endParaRPr lang="ru-RU" sz="28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722313" y="1571612"/>
            <a:ext cx="7772400" cy="507209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Для количественного определения выхода ГПД рассмотрим стационарное диффузионно-конвективное уравнение для полупространства с нулевыми граничными условиями, предполагая, что коэффициент диффузии весьма мал и основное падение концентрации происходит в тонком поверхностном слое  зерна: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                                                                                                     (2)  .</a:t>
            </a:r>
          </a:p>
          <a:p>
            <a:pPr algn="just">
              <a:lnSpc>
                <a:spcPct val="160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где </a:t>
            </a:r>
          </a:p>
          <a:p>
            <a:pPr algn="just">
              <a:lnSpc>
                <a:spcPct val="160000"/>
              </a:lnSpc>
              <a:spcAft>
                <a:spcPts val="0"/>
              </a:spcAft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N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– концентрация изотопа ,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d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–коэффициент диффузии ,</a:t>
            </a:r>
          </a:p>
          <a:p>
            <a:pPr algn="just">
              <a:lnSpc>
                <a:spcPct val="160000"/>
              </a:lnSpc>
              <a:spcAft>
                <a:spcPts val="0"/>
              </a:spcAft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u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- скорость движения дефектов,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λ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– постоянная распада, </a:t>
            </a:r>
          </a:p>
          <a:p>
            <a:pPr algn="just">
              <a:lnSpc>
                <a:spcPct val="160000"/>
              </a:lnSpc>
              <a:spcAft>
                <a:spcPts val="0"/>
              </a:spcAft>
            </a:pPr>
            <a:r>
              <a:rPr lang="en-US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b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– плотность источников газа.</a:t>
            </a:r>
          </a:p>
          <a:p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1749425" y="3987800"/>
          <a:ext cx="4572000" cy="762000"/>
        </p:xfrm>
        <a:graphic>
          <a:graphicData uri="http://schemas.openxmlformats.org/presentationml/2006/ole">
            <p:oleObj spid="_x0000_s20487" name="Формула" r:id="rId3" imgW="4572000" imgH="76176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57158" y="1714488"/>
            <a:ext cx="8572559" cy="500066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Решение системы (2) с учётом соотношения (1) можно выразить в следующем виде:</a:t>
            </a: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5029200" algn="l"/>
              </a:tabLst>
            </a:pPr>
            <a:r>
              <a:rPr lang="ru-RU" sz="2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                                                                                                    (3)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5029200" algn="l"/>
              </a:tabLst>
            </a:pPr>
            <a:endParaRPr lang="ru-RU" sz="2400" b="1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5029200" algn="l"/>
              </a:tabLst>
            </a:pPr>
            <a:r>
              <a:rPr lang="ru-RU" sz="2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Безразмерная скорость движения дефектов дается выражением: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5029200" algn="l"/>
              </a:tabLst>
            </a:pPr>
            <a:r>
              <a:rPr lang="ru-RU" sz="2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                                                                                                                         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5029200" algn="l"/>
              </a:tabLst>
            </a:pPr>
            <a:r>
              <a:rPr lang="ru-RU" sz="2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                                                                                                            (4)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5029200" algn="l"/>
              </a:tabLst>
            </a:pPr>
            <a:r>
              <a:rPr lang="ru-RU" sz="2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Выход с поверхности зерна при </a:t>
            </a:r>
            <a:r>
              <a:rPr lang="en-US" sz="2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V</a:t>
            </a:r>
            <a:r>
              <a:rPr lang="ru-RU" sz="2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=0  равен:          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                                                                                                                    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                                                                                                             (5) 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810738" y="2643182"/>
          <a:ext cx="3709523" cy="857256"/>
        </p:xfrm>
        <a:graphic>
          <a:graphicData uri="http://schemas.openxmlformats.org/presentationml/2006/ole">
            <p:oleObj spid="_x0000_s22531" name="Формула" r:id="rId3" imgW="1868410" imgH="432455" progId="Equation.3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428992" y="4286256"/>
          <a:ext cx="1768698" cy="919166"/>
        </p:xfrm>
        <a:graphic>
          <a:graphicData uri="http://schemas.openxmlformats.org/presentationml/2006/ole">
            <p:oleObj spid="_x0000_s22532" name="Формула" r:id="rId4" imgW="805945" imgH="419832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3039102" y="5715016"/>
          <a:ext cx="2308654" cy="928694"/>
        </p:xfrm>
        <a:graphic>
          <a:graphicData uri="http://schemas.openxmlformats.org/presentationml/2006/ole">
            <p:oleObj spid="_x0000_s22533" name="Формула" r:id="rId5" imgW="1120830" imgH="451571" progId="Equation.3">
              <p:embed/>
            </p:oleObj>
          </a:graphicData>
        </a:graphic>
      </p:graphicFrame>
      <p:sp>
        <p:nvSpPr>
          <p:cNvPr id="10" name="Заголовок 3"/>
          <p:cNvSpPr>
            <a:spLocks noGrp="1"/>
          </p:cNvSpPr>
          <p:nvPr>
            <p:ph type="title"/>
          </p:nvPr>
        </p:nvSpPr>
        <p:spPr>
          <a:xfrm>
            <a:off x="642938" y="642938"/>
            <a:ext cx="7772400" cy="928674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Диффузионно-конвективная модель. </a:t>
            </a:r>
            <a:b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 стационарной задачи</a:t>
            </a:r>
            <a:endParaRPr lang="ru-RU" sz="28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928802"/>
            <a:ext cx="8429684" cy="478634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Соотношение (3) дает возможность определить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эффект влияния пластической деформации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выход ГПД:</a:t>
            </a: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&lt;1 при 0 &lt;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&lt; 0.5 и 0&lt;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,     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&gt;1  при 0 &lt;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&lt;0.5  и 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где                                                     ;                     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     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</a:p>
          <a:p>
            <a:pPr algn="ctr"/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714356"/>
            <a:ext cx="7772400" cy="1004904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Диффузионно-конвективная модель.  </a:t>
            </a:r>
            <a:b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Анализ стационарной задачи</a:t>
            </a:r>
            <a:endParaRPr lang="ru-RU" sz="28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500430" y="4143380"/>
          <a:ext cx="2073803" cy="857256"/>
        </p:xfrm>
        <a:graphic>
          <a:graphicData uri="http://schemas.openxmlformats.org/presentationml/2006/ole">
            <p:oleObj spid="_x0000_s23554" name="Формула" r:id="rId3" imgW="1044811" imgH="432455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000100" y="5500702"/>
          <a:ext cx="3154197" cy="714380"/>
        </p:xfrm>
        <a:graphic>
          <a:graphicData uri="http://schemas.openxmlformats.org/presentationml/2006/ole">
            <p:oleObj spid="_x0000_s23555" name="Формула" r:id="rId4" imgW="1282595" imgH="289987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5572132" y="5500702"/>
          <a:ext cx="2409584" cy="891546"/>
        </p:xfrm>
        <a:graphic>
          <a:graphicData uri="http://schemas.openxmlformats.org/presentationml/2006/ole">
            <p:oleObj spid="_x0000_s23556" name="Формула" r:id="rId5" imgW="1269625" imgH="470687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1643050"/>
            <a:ext cx="8501122" cy="492922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сопоставления экспериментальных результатов с уравнением (3) выразим величину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через параметры, регистрируемые в эксперименте:</a:t>
            </a:r>
          </a:p>
          <a:p>
            <a:pPr algn="ctr"/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скорость движения дефектов 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пропорциональна скорости ползучести: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έL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                                                (6)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έ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скорость ползучести,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линейный размер зерна.</a:t>
            </a:r>
          </a:p>
          <a:p>
            <a:pPr algn="ctr"/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относительный выход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(отношение выходящего на внешнюю поверхность газа к образующемуся внутри объёма зерна- утечка) при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=0 определяется экспериментально и равен: 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,                                                                    (7)  </a:t>
            </a:r>
          </a:p>
          <a:p>
            <a:pPr algn="ct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-поверхность и объём зерна.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Используя систему уравнений (4,5,6,7) для определения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получим: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(8)</a:t>
            </a:r>
          </a:p>
          <a:p>
            <a:pPr algn="ct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уравнении (8) выражение  в скобках порядка единицы.</a:t>
            </a:r>
          </a:p>
          <a:p>
            <a:pPr algn="ctr"/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3643306" y="3714752"/>
          <a:ext cx="1500198" cy="959081"/>
        </p:xfrm>
        <a:graphic>
          <a:graphicData uri="http://schemas.openxmlformats.org/presentationml/2006/ole">
            <p:oleObj spid="_x0000_s24578" name="Формула" r:id="rId3" imgW="638055" imgH="407208" progId="Equation.3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3361875" y="5143512"/>
          <a:ext cx="2148227" cy="928694"/>
        </p:xfrm>
        <a:graphic>
          <a:graphicData uri="http://schemas.openxmlformats.org/presentationml/2006/ole">
            <p:oleObj spid="_x0000_s24579" name="Формула" r:id="rId4" imgW="1032201" imgH="445440" progId="Equation.3">
              <p:embed/>
            </p:oleObj>
          </a:graphicData>
        </a:graphic>
      </p:graphicFrame>
      <p:sp>
        <p:nvSpPr>
          <p:cNvPr id="8" name="Заголовок 3"/>
          <p:cNvSpPr>
            <a:spLocks noGrp="1"/>
          </p:cNvSpPr>
          <p:nvPr>
            <p:ph type="title"/>
          </p:nvPr>
        </p:nvSpPr>
        <p:spPr>
          <a:xfrm>
            <a:off x="1214414" y="642938"/>
            <a:ext cx="7000924" cy="785812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Диффузионно-конвективная модель.  </a:t>
            </a:r>
            <a:b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Сопоставление с экспериментом.</a:t>
            </a:r>
            <a:endParaRPr lang="ru-RU" sz="28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idx="1"/>
          </p:nvPr>
        </p:nvSpPr>
        <p:spPr>
          <a:xfrm>
            <a:off x="0" y="1428736"/>
            <a:ext cx="5429256" cy="5286412"/>
          </a:xfrm>
          <a:solidFill>
            <a:schemeClr val="accent6">
              <a:lumMod val="60000"/>
              <a:lumOff val="40000"/>
            </a:schemeClr>
          </a:solidFill>
        </p:spPr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572132" y="785794"/>
            <a:ext cx="3429023" cy="585791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Сопоставление экспериментальных результатов по выходу </a:t>
            </a:r>
            <a:r>
              <a:rPr lang="ru-RU" sz="14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88</a:t>
            </a:r>
            <a:r>
              <a:rPr lang="en-US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Kr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 уравнением (3) при ползучести  диоксида урана в температурном интервале 1400-1800 К </a:t>
            </a:r>
          </a:p>
          <a:p>
            <a:pPr algn="ctr"/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механическом напряжении на образце </a:t>
            </a:r>
          </a:p>
          <a:p>
            <a:pPr algn="ctr"/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0 до 40 МПа проведены </a:t>
            </a:r>
          </a:p>
          <a:p>
            <a:pPr algn="ctr"/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использованием стандартной программы </a:t>
            </a:r>
            <a:r>
              <a:rPr lang="en-US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Statistica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6, нелинейной её части.  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Определялся параметр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доля поверхности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растяжения.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На рисунке  представлены результаты сопоставления при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= 0,06.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Полученное значение несколько ниже консервативной оценки[8] по соотношению: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где   а- величина порядка единицы, зависит от выбранной геометрии зерна (типа многогранника),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ξ-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доля пористости сосредоточенная по границам  зерен,  </a:t>
            </a:r>
          </a:p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пористость.</a:t>
            </a:r>
          </a:p>
          <a:p>
            <a:pPr algn="ctr"/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Если принять а =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ξ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=1 (консервативная оценка), то для топлива из диоксида урана 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0,074 - 0,17 при изменении пористости   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р=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0,02-0,07.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42844" y="1567750"/>
          <a:ext cx="5143536" cy="5004522"/>
        </p:xfrm>
        <a:graphic>
          <a:graphicData uri="http://schemas.openxmlformats.org/presentationml/2006/ole">
            <p:oleObj spid="_x0000_s25602" name="Graph" r:id="rId3" imgW="5948216" imgH="4463415" progId="STATISTICA.Graph">
              <p:embed/>
            </p:oleObj>
          </a:graphicData>
        </a:graphic>
      </p:graphicFrame>
      <p:sp>
        <p:nvSpPr>
          <p:cNvPr id="8" name="Заголовок 3"/>
          <p:cNvSpPr>
            <a:spLocks noGrp="1"/>
          </p:cNvSpPr>
          <p:nvPr>
            <p:ph type="title"/>
          </p:nvPr>
        </p:nvSpPr>
        <p:spPr>
          <a:xfrm rot="5400000">
            <a:off x="2321713" y="-1464493"/>
            <a:ext cx="642922" cy="4714908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Диффузионно-конвективная модель.  </a:t>
            </a:r>
            <a:br>
              <a:rPr lang="ru-RU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Сопоставление с экспериментом.</a:t>
            </a:r>
            <a:endParaRPr lang="ru-RU" sz="18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6357950" y="3786190"/>
          <a:ext cx="1507962" cy="654056"/>
        </p:xfrm>
        <a:graphic>
          <a:graphicData uri="http://schemas.openxmlformats.org/presentationml/2006/ole">
            <p:oleObj spid="_x0000_s25603" name="Формула" r:id="rId4" imgW="1054080" imgH="45720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544</TotalTime>
  <Words>871</Words>
  <Application>Microsoft Office PowerPoint</Application>
  <PresentationFormat>Экран (4:3)</PresentationFormat>
  <Paragraphs>107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Городская</vt:lpstr>
      <vt:lpstr>Формула</vt:lpstr>
      <vt:lpstr>Graph</vt:lpstr>
      <vt:lpstr>              Лекция 24.   Цель.  Познакомить слушателей с результатами экспериментальных исследований влияния деформации ползучести на выход ГПД. Предложить диффузионно-конвективную модель для описания выхода ГПД при наличии пластической деформации. Поставить и решить стационарную задачу. Сопоставить аналитическое решение с экспериментом.       </vt:lpstr>
      <vt:lpstr>Выход ГПД при ползучести диоксида урана.</vt:lpstr>
      <vt:lpstr>Диффузионно-конвективная модель.</vt:lpstr>
      <vt:lpstr>Диффузионно-конвективная модель. Схема нагружения пористого образца.</vt:lpstr>
      <vt:lpstr>Диффузионно-конвективная модель.  Постановка стационарной задачи</vt:lpstr>
      <vt:lpstr>Диффузионно-конвективная модель.  Решение стационарной задачи</vt:lpstr>
      <vt:lpstr>Диффузионно-конвективная модель.   Анализ стационарной задачи</vt:lpstr>
      <vt:lpstr>Диффузионно-конвективная модель.   Сопоставление с экспериментом.</vt:lpstr>
      <vt:lpstr>Диффузионно-конвективная модель.   Сопоставление с экспериментом.</vt:lpstr>
      <vt:lpstr>Диффузионно-конвективная модель.   Заключение.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Лекция 24.   Цель.  Рассмотреть  связи между параметрами переноса и влияние на них дополнительных гипотез. Представить методику определения  предэкпонентных членов коэффициентов диффузии. Обосновать желание использовать дополнительные экспериментальные материалы по выходу ГПД в низкотемпературной области. Предложить модель для описания выхода ГПД при низкой температуре. Поставить и решить соответствующую задачу. Сопоставить расчет с экспериментом.       </dc:title>
  <dc:creator>COMP</dc:creator>
  <cp:lastModifiedBy>COMP</cp:lastModifiedBy>
  <cp:revision>44</cp:revision>
  <dcterms:created xsi:type="dcterms:W3CDTF">2008-02-10T05:27:29Z</dcterms:created>
  <dcterms:modified xsi:type="dcterms:W3CDTF">2008-02-16T19:39:32Z</dcterms:modified>
</cp:coreProperties>
</file>