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2" r:id="rId6"/>
    <p:sldId id="264" r:id="rId7"/>
    <p:sldId id="266" r:id="rId8"/>
    <p:sldId id="269" r:id="rId9"/>
    <p:sldId id="271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99835-736A-4B21-918D-E5BD2EB09778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E74B0-43B3-4339-92C0-8700E8A1D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C77E0-99F3-4BA3-962A-A921E9B687A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Приходится</a:t>
            </a:r>
            <a:r>
              <a:rPr lang="ru-RU" baseline="0" dirty="0" smtClean="0"/>
              <a:t> верить в магию чисел! Числовые  коэффициенты в</a:t>
            </a:r>
            <a:r>
              <a:rPr lang="en-US" baseline="0" dirty="0" smtClean="0"/>
              <a:t> D</a:t>
            </a:r>
            <a:r>
              <a:rPr lang="ru-RU" baseline="0" dirty="0" smtClean="0"/>
              <a:t> различаются на 2%- погрешность счета, при любом </a:t>
            </a:r>
            <a:r>
              <a:rPr lang="en-US" baseline="0" dirty="0" smtClean="0"/>
              <a:t>m, </a:t>
            </a:r>
            <a:r>
              <a:rPr lang="ru-RU" baseline="0" dirty="0" smtClean="0"/>
              <a:t>однако, выполняется равенство объёмных коэффициентов диффузии ч. т. д.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E74B0-43B3-4339-92C0-8700E8A1DB2B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Приходится</a:t>
            </a:r>
            <a:r>
              <a:rPr lang="ru-RU" baseline="0" dirty="0" smtClean="0"/>
              <a:t> верить в магию чисел! Числовые  коэффициенты в</a:t>
            </a:r>
            <a:r>
              <a:rPr lang="en-US" baseline="0" dirty="0" smtClean="0"/>
              <a:t> D</a:t>
            </a:r>
            <a:r>
              <a:rPr lang="ru-RU" baseline="0" dirty="0" smtClean="0"/>
              <a:t> различаются на 2%- погрешность счета, при любом </a:t>
            </a:r>
            <a:r>
              <a:rPr lang="en-US" baseline="0" dirty="0" smtClean="0"/>
              <a:t>m, </a:t>
            </a:r>
            <a:r>
              <a:rPr lang="ru-RU" baseline="0" dirty="0" smtClean="0"/>
              <a:t>однако, выполняется равенство объёмных коэффициентов диффузии ч. т. д.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E74B0-43B3-4339-92C0-8700E8A1DB2B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E74B0-43B3-4339-92C0-8700E8A1DB2B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C243A8A-E102-487A-8408-7E9C486D726B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658400F-BF1E-4ED2-8D7E-FBFBDC5776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3A8A-E102-487A-8408-7E9C486D726B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00F-BF1E-4ED2-8D7E-FBFBDC5776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3A8A-E102-487A-8408-7E9C486D726B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00F-BF1E-4ED2-8D7E-FBFBDC5776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3A8A-E102-487A-8408-7E9C486D726B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00F-BF1E-4ED2-8D7E-FBFBDC5776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3A8A-E102-487A-8408-7E9C486D726B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00F-BF1E-4ED2-8D7E-FBFBDC5776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3A8A-E102-487A-8408-7E9C486D726B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00F-BF1E-4ED2-8D7E-FBFBDC5776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243A8A-E102-487A-8408-7E9C486D726B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58400F-BF1E-4ED2-8D7E-FBFBDC57768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C243A8A-E102-487A-8408-7E9C486D726B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658400F-BF1E-4ED2-8D7E-FBFBDC5776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3A8A-E102-487A-8408-7E9C486D726B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00F-BF1E-4ED2-8D7E-FBFBDC5776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3A8A-E102-487A-8408-7E9C486D726B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00F-BF1E-4ED2-8D7E-FBFBDC5776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3A8A-E102-487A-8408-7E9C486D726B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8400F-BF1E-4ED2-8D7E-FBFBDC5776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C243A8A-E102-487A-8408-7E9C486D726B}" type="datetimeFigureOut">
              <a:rPr lang="ru-RU" smtClean="0"/>
              <a:pPr/>
              <a:t>19.02.2008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658400F-BF1E-4ED2-8D7E-FBFBDC5776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34290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Лекция 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Ввести предположение о равенстве зернограничных параметров переноса в низкотемпературной  и высокотемпературной области для образца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(Топливо ВВЭР) .Рассмотреть  связи (аналитическая и графическая форма) между параметрами переноса и влияние на них указанного выше предположения. Представить численные значения параметров переноса и погрешности  их восстановления. Сопоставить полученные результаты с данными других авторов.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14818"/>
            <a:ext cx="9144000" cy="3286148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Предположение о равенстве зернограничных параметров переноса в низкотемпературной  и высокотемпературной области для образца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(Топливо ВВЭР)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Связи (аналитическая и графическая форма) между параметрами переноса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Численные значения параметров переноса и погрешности  их восстановления.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22" y="1357298"/>
            <a:ext cx="9001156" cy="52864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Указанные выше предположения позволили выразить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12-ть параметров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переноса ГПД для рассматриваемой системы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через один параметр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который может меняться в интервале значений 10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- 10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 параметра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ru-RU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можно обосновать следующим образом. Полученное значение энергии активации объёмной диффузии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21493 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ГПД практически совпадает с энергией активации радиационно-стимулированного коэффициента объёмной диффузии ГПД по механизму вытеснения междоузельных ионов при диффузии ГПД в коаксиальной зоне трека , которая составляет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22620 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расчетам представленным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работах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предположить, что указанный механизм переноса ГПД действительно действует, то должны быть близки и множители перед экспонентами в коэффициентах объёмной диффузии. Наиболее близкие значения наблюдаются при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ru-RU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785813" y="571481"/>
            <a:ext cx="7772400" cy="642941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Восстановление параметров переноса. Выводы.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643998" cy="47149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Предположим, что коэффициент зернограничной диффузии в уравнении (40) равен значению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gbc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высокотемпературных испытаний, а величина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 ~ξ</a:t>
            </a:r>
            <a:r>
              <a:rPr lang="ru-RU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(межзеренный объём пропорционален объёму зернограничной диффузии, такая «нестрогая» замена предполагает в дальнейшем соответствующую компенсацию при использовании статистики)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тогда уравнение (40) будет иметь следующий вид: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(41)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Подставляя в уравнение (41) известные значения параметров и обработав экспериментальные результаты работы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[3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получим следующее уравнение: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0,35 /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1/6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(42)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195513" y="3844925"/>
          <a:ext cx="3606800" cy="774700"/>
        </p:xfrm>
        <a:graphic>
          <a:graphicData uri="http://schemas.openxmlformats.org/presentationml/2006/ole">
            <p:oleObj spid="_x0000_s1028" name="Формула" r:id="rId3" imgW="3606480" imgH="774360" progId="Equation.3">
              <p:embed/>
            </p:oleObj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785813" y="571480"/>
            <a:ext cx="7772400" cy="1071583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Предэкспоненциальные множители коэффициентов диффузии и параметры переноса.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Топливо ВВЭР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Топливо </a:t>
            </a:r>
            <a:r>
              <a:rPr lang="en-US" dirty="0" smtClean="0"/>
              <a:t>DCI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57158" y="2857495"/>
            <a:ext cx="4071966" cy="373722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gbc 0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 0.1225*10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1/3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Lc0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 0.1225*10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/(m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2/3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0,35/(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1/6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2857495"/>
            <a:ext cx="4071966" cy="373722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gbf0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 1.18*10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-9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2/3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Lf0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 1,18*10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-9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/(m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2/3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= 0,0044*(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82000" cy="1069848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Предэкспоненциальные множители коэффициентов диффузии и параметры переноса.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928802"/>
            <a:ext cx="8643998" cy="478634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ru-RU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714480" y="2285992"/>
          <a:ext cx="5572164" cy="4181725"/>
        </p:xfrm>
        <a:graphic>
          <a:graphicData uri="http://schemas.openxmlformats.org/presentationml/2006/ole">
            <p:oleObj spid="_x0000_s17410" name="Graph" r:id="rId3" imgW="5948216" imgH="4463415" progId="STATISTICA.Graph">
              <p:embed/>
            </p:oleObj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066800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Графическое представление предэкспоненциальных множителей коэффициентов диффузии и параметров переноса.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928802"/>
            <a:ext cx="8643998" cy="478634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365F91"/>
                </a:solidFill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066800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Графическое представление предэкспоненциальных множителей коэффициентов диффузии и параметров переноса.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571604" y="2285992"/>
          <a:ext cx="5867400" cy="3943350"/>
        </p:xfrm>
        <a:graphic>
          <a:graphicData uri="http://schemas.openxmlformats.org/presentationml/2006/ole">
            <p:oleObj spid="_x0000_s18435" name="Graph" r:id="rId3" imgW="5867400" imgH="3943985" progId="STATISTICA.Graph">
              <p:embed/>
            </p:oleObj>
          </a:graphicData>
        </a:graphic>
      </p:graphicFrame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440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60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1928802"/>
            <a:ext cx="8643998" cy="478634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066800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Графическое представление предэкспоненциальных множителей коэффициентов диффузии и параметров переноса.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428728" y="2071678"/>
          <a:ext cx="6357982" cy="4457700"/>
        </p:xfrm>
        <a:graphic>
          <a:graphicData uri="http://schemas.openxmlformats.org/presentationml/2006/ole">
            <p:oleObj spid="_x0000_s22531" name="Graph" r:id="rId3" imgW="5943600" imgH="4457700" progId="STATISTICA.Graph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4041648" cy="773368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Топливо ВВЭР </a:t>
            </a:r>
            <a:r>
              <a:rPr lang="ru-RU" i="1" dirty="0" smtClean="0"/>
              <a:t>при </a:t>
            </a:r>
            <a:r>
              <a:rPr lang="en-US" i="1" dirty="0" smtClean="0"/>
              <a:t>m</a:t>
            </a:r>
            <a:r>
              <a:rPr lang="en-US" i="1" baseline="-25000" dirty="0" smtClean="0"/>
              <a:t>c </a:t>
            </a:r>
            <a:r>
              <a:rPr lang="ru-RU" i="1" dirty="0" smtClean="0"/>
              <a:t>= 1000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3438" y="1643050"/>
            <a:ext cx="4041775" cy="773368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Топливо </a:t>
            </a:r>
            <a:r>
              <a:rPr lang="en-US" dirty="0" smtClean="0"/>
              <a:t>DCI</a:t>
            </a:r>
            <a:r>
              <a:rPr lang="ru-RU" dirty="0" smtClean="0"/>
              <a:t> при </a:t>
            </a:r>
            <a:r>
              <a:rPr lang="en-US" i="1" dirty="0" smtClean="0"/>
              <a:t>m</a:t>
            </a:r>
            <a:r>
              <a:rPr lang="en-US" i="1" baseline="-25000" dirty="0" smtClean="0"/>
              <a:t>f </a:t>
            </a:r>
            <a:r>
              <a:rPr lang="ru-RU" i="1" dirty="0" smtClean="0"/>
              <a:t>= 1000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8596" y="2643183"/>
            <a:ext cx="4071966" cy="328614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Lc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21493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→ (1,86 ± 0,07) эв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(0.12 ± 0,004)*10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-10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0,11 ± 0,007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gbc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3589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→ (0,31 ± 0,02) эв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gbc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(0.12±0,003)*10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2643181"/>
            <a:ext cx="4071966" cy="328614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ru-RU" sz="1800" i="1" dirty="0" smtClean="0"/>
          </a:p>
          <a:p>
            <a:r>
              <a:rPr lang="en-US" sz="1800" i="1" dirty="0" smtClean="0"/>
              <a:t>Q</a:t>
            </a:r>
            <a:r>
              <a:rPr lang="en-US" sz="1800" i="1" baseline="-25000" dirty="0" smtClean="0"/>
              <a:t>Lf </a:t>
            </a:r>
            <a:r>
              <a:rPr lang="ru-RU" sz="1800" i="1" dirty="0" smtClean="0"/>
              <a:t>= </a:t>
            </a:r>
            <a:r>
              <a:rPr lang="ru-RU" sz="1800" dirty="0" smtClean="0"/>
              <a:t>21493 </a:t>
            </a:r>
            <a:r>
              <a:rPr lang="en-US" sz="1800" dirty="0" smtClean="0"/>
              <a:t>K</a:t>
            </a:r>
            <a:r>
              <a:rPr lang="ru-RU" sz="1800" dirty="0" smtClean="0"/>
              <a:t> → (1,86 ± 0,07) эв</a:t>
            </a:r>
          </a:p>
          <a:p>
            <a:r>
              <a:rPr lang="ru-RU" sz="1800" i="1" dirty="0" smtClean="0"/>
              <a:t> </a:t>
            </a:r>
            <a:endParaRPr lang="ru-RU" sz="1800" dirty="0" smtClean="0"/>
          </a:p>
          <a:p>
            <a:r>
              <a:rPr lang="en-US" sz="1800" i="1" dirty="0" smtClean="0"/>
              <a:t>D</a:t>
            </a:r>
            <a:r>
              <a:rPr lang="en-US" sz="1800" i="1" baseline="-25000" dirty="0" smtClean="0"/>
              <a:t>Lf</a:t>
            </a:r>
            <a:r>
              <a:rPr lang="ru-RU" sz="1800" i="1" baseline="-25000" dirty="0" smtClean="0"/>
              <a:t>0 </a:t>
            </a:r>
            <a:r>
              <a:rPr lang="ru-RU" sz="1800" i="1" dirty="0" smtClean="0"/>
              <a:t>= </a:t>
            </a:r>
            <a:r>
              <a:rPr lang="ru-RU" sz="1800" dirty="0" smtClean="0"/>
              <a:t>(0,12 ± 0,004)*10</a:t>
            </a:r>
            <a:r>
              <a:rPr lang="ru-RU" sz="1800" baseline="30000" dirty="0" smtClean="0"/>
              <a:t>-10</a:t>
            </a:r>
            <a:r>
              <a:rPr lang="ru-RU" sz="1800" dirty="0" smtClean="0"/>
              <a:t> см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с</a:t>
            </a:r>
            <a:r>
              <a:rPr lang="ru-RU" sz="1800" baseline="30000" dirty="0" smtClean="0"/>
              <a:t>-1</a:t>
            </a:r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i="1" dirty="0" smtClean="0"/>
              <a:t>ξ</a:t>
            </a:r>
            <a:r>
              <a:rPr lang="en-US" sz="1800" i="1" baseline="-25000" dirty="0" smtClean="0"/>
              <a:t>f</a:t>
            </a:r>
            <a:r>
              <a:rPr lang="ru-RU" sz="1800" i="1" dirty="0" smtClean="0"/>
              <a:t> = </a:t>
            </a:r>
            <a:r>
              <a:rPr lang="ru-RU" sz="1800" dirty="0" smtClean="0"/>
              <a:t>0,004 ± 0,0002</a:t>
            </a:r>
          </a:p>
          <a:p>
            <a:r>
              <a:rPr lang="ru-RU" sz="1800" i="1" dirty="0" smtClean="0"/>
              <a:t> </a:t>
            </a:r>
            <a:endParaRPr lang="ru-RU" sz="1800" dirty="0" smtClean="0"/>
          </a:p>
          <a:p>
            <a:r>
              <a:rPr lang="en-US" sz="1800" i="1" dirty="0" smtClean="0"/>
              <a:t>Q</a:t>
            </a:r>
            <a:r>
              <a:rPr lang="en-US" sz="1800" i="1" baseline="-25000" dirty="0" smtClean="0"/>
              <a:t>gbf </a:t>
            </a:r>
            <a:r>
              <a:rPr lang="ru-RU" sz="1800" i="1" dirty="0" smtClean="0"/>
              <a:t>= </a:t>
            </a:r>
            <a:r>
              <a:rPr lang="ru-RU" sz="1800" dirty="0" smtClean="0"/>
              <a:t>17903 </a:t>
            </a:r>
            <a:r>
              <a:rPr lang="en-US" sz="1800" dirty="0" smtClean="0"/>
              <a:t>K</a:t>
            </a:r>
            <a:r>
              <a:rPr lang="ru-RU" sz="1800" dirty="0" smtClean="0"/>
              <a:t> → (1,54 ± 0,07) эв</a:t>
            </a:r>
          </a:p>
          <a:p>
            <a:r>
              <a:rPr lang="ru-RU" sz="1800" i="1" dirty="0" smtClean="0"/>
              <a:t> </a:t>
            </a:r>
            <a:endParaRPr lang="ru-RU" sz="1800" dirty="0" smtClean="0"/>
          </a:p>
          <a:p>
            <a:r>
              <a:rPr lang="en-US" sz="1800" i="1" dirty="0" smtClean="0"/>
              <a:t>D</a:t>
            </a:r>
            <a:r>
              <a:rPr lang="en-US" sz="1800" i="1" baseline="-25000" dirty="0" smtClean="0"/>
              <a:t>gbf</a:t>
            </a:r>
            <a:r>
              <a:rPr lang="ru-RU" sz="1800" i="1" baseline="-25000" dirty="0" smtClean="0"/>
              <a:t>0 </a:t>
            </a:r>
            <a:r>
              <a:rPr lang="ru-RU" sz="1800" dirty="0" smtClean="0"/>
              <a:t>= (1,18 ± 0,07)*10</a:t>
            </a:r>
            <a:r>
              <a:rPr lang="ru-RU" sz="1800" baseline="30000" dirty="0" smtClean="0"/>
              <a:t>-7</a:t>
            </a:r>
            <a:r>
              <a:rPr lang="ru-RU" sz="1800" dirty="0" smtClean="0"/>
              <a:t> см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с</a:t>
            </a:r>
            <a:r>
              <a:rPr lang="ru-RU" sz="1800" baseline="30000" dirty="0" smtClean="0"/>
              <a:t>-1</a:t>
            </a:r>
            <a:endParaRPr lang="ru-RU" sz="1800" dirty="0" smtClean="0"/>
          </a:p>
          <a:p>
            <a:pPr>
              <a:buNone/>
            </a:pP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858312" cy="857256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Параметры переноса радиоактивных криптонов 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интервале температуры 1400-1800 К.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6000768"/>
            <a:ext cx="885831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FFFF00"/>
                </a:solidFill>
              </a:rPr>
              <a:t>Погрешности представленные в выше приведенных уравнениях рассчитаны при сопоставлении параметра с зависимостью </a:t>
            </a:r>
          </a:p>
          <a:p>
            <a:pPr algn="ctr"/>
            <a:r>
              <a:rPr lang="en-US" sz="1100" dirty="0" smtClean="0">
                <a:solidFill>
                  <a:srgbClr val="FFFF00"/>
                </a:solidFill>
              </a:rPr>
              <a:t>F</a:t>
            </a:r>
            <a:r>
              <a:rPr lang="en-US" sz="1100" baseline="-25000" dirty="0" smtClean="0">
                <a:solidFill>
                  <a:srgbClr val="FFFF00"/>
                </a:solidFill>
              </a:rPr>
              <a:t>gb</a:t>
            </a:r>
            <a:r>
              <a:rPr lang="ru-RU" sz="1100" dirty="0" smtClean="0">
                <a:solidFill>
                  <a:srgbClr val="FFFF00"/>
                </a:solidFill>
              </a:rPr>
              <a:t> (</a:t>
            </a:r>
            <a:r>
              <a:rPr lang="en-US" sz="1100" dirty="0" smtClean="0">
                <a:solidFill>
                  <a:srgbClr val="FFFF00"/>
                </a:solidFill>
              </a:rPr>
              <a:t>T</a:t>
            </a:r>
            <a:r>
              <a:rPr lang="ru-RU" sz="1100" dirty="0" smtClean="0">
                <a:solidFill>
                  <a:srgbClr val="FFFF00"/>
                </a:solidFill>
              </a:rPr>
              <a:t>, </a:t>
            </a:r>
            <a:r>
              <a:rPr lang="en-US" sz="1100" dirty="0" smtClean="0">
                <a:solidFill>
                  <a:srgbClr val="FFFF00"/>
                </a:solidFill>
              </a:rPr>
              <a:t>λ</a:t>
            </a:r>
            <a:r>
              <a:rPr lang="ru-RU" sz="1100" dirty="0" smtClean="0">
                <a:solidFill>
                  <a:srgbClr val="FFFF00"/>
                </a:solidFill>
              </a:rPr>
              <a:t>) , полученной при обработке экспериментальных данных по методу наименьших квадратов, уравнения (3) и (4). При непосредственном сопоставлении с экспериментальными данными погрешности увеличиваются почти на порядок.  </a:t>
            </a:r>
            <a:endParaRPr lang="ru-RU" sz="1400" dirty="0" smtClean="0">
              <a:solidFill>
                <a:srgbClr val="FFFF00"/>
              </a:solidFill>
            </a:endParaRPr>
          </a:p>
          <a:p>
            <a:pPr algn="ctr"/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4041648" cy="773368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Топливо ВВЭР </a:t>
            </a:r>
            <a:r>
              <a:rPr lang="ru-RU" i="1" dirty="0" smtClean="0"/>
              <a:t>при </a:t>
            </a:r>
            <a:r>
              <a:rPr lang="en-US" i="1" dirty="0" smtClean="0"/>
              <a:t>m</a:t>
            </a:r>
            <a:r>
              <a:rPr lang="en-US" i="1" baseline="-25000" dirty="0" smtClean="0"/>
              <a:t>c </a:t>
            </a:r>
            <a:r>
              <a:rPr lang="ru-RU" i="1" dirty="0" smtClean="0"/>
              <a:t>= 1000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14876" y="1571612"/>
            <a:ext cx="4041775" cy="773368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/>
              <a:t>Топливо </a:t>
            </a:r>
            <a:r>
              <a:rPr lang="en-US" dirty="0" smtClean="0"/>
              <a:t>DCI</a:t>
            </a:r>
            <a:r>
              <a:rPr lang="ru-RU" dirty="0" smtClean="0"/>
              <a:t> при </a:t>
            </a:r>
            <a:r>
              <a:rPr lang="en-US" i="1" dirty="0" smtClean="0"/>
              <a:t>m</a:t>
            </a:r>
            <a:r>
              <a:rPr lang="en-US" i="1" baseline="-25000" dirty="0" smtClean="0"/>
              <a:t>f </a:t>
            </a:r>
            <a:r>
              <a:rPr lang="ru-RU" i="1" dirty="0" smtClean="0"/>
              <a:t>= 1000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14282" y="2500306"/>
            <a:ext cx="4286280" cy="328614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Lc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0.12*10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Exp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(- 1,86/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gbc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gbc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gbc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(0.12*10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Exp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(- 0,31/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2500306"/>
            <a:ext cx="4286280" cy="328614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Lf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Lf0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*Exp (- Q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Lf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/kT)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=(0.12*10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)*Exp (- 1,86/ kT)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gbf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gbf0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*Exp(- Q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gbf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/kT)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 (1.18*10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)*Exp (- 1,54/kT)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858312" cy="857256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Коэффициенты диффузии радиоактивных криптонов 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интервале температуры 1400-1800 К.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1505" y="5857892"/>
            <a:ext cx="7500990" cy="85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В этих соотношениях: </a:t>
            </a:r>
          </a:p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 коэффициенты диффузии [</a:t>
            </a:r>
            <a:r>
              <a:rPr lang="en-US" sz="1400" b="1" dirty="0" smtClean="0">
                <a:solidFill>
                  <a:srgbClr val="FFFF00"/>
                </a:solidFill>
              </a:rPr>
              <a:t>D</a:t>
            </a:r>
            <a:r>
              <a:rPr lang="ru-RU" sz="1400" b="1" dirty="0" smtClean="0">
                <a:solidFill>
                  <a:srgbClr val="FFFF00"/>
                </a:solidFill>
              </a:rPr>
              <a:t>] =</a:t>
            </a:r>
            <a:r>
              <a:rPr lang="ru-RU" sz="1400" b="1" i="1" dirty="0" smtClean="0">
                <a:solidFill>
                  <a:srgbClr val="FFFF00"/>
                </a:solidFill>
              </a:rPr>
              <a:t> см</a:t>
            </a:r>
            <a:r>
              <a:rPr lang="ru-RU" sz="1400" b="1" i="1" baseline="30000" dirty="0" smtClean="0">
                <a:solidFill>
                  <a:srgbClr val="FFFF00"/>
                </a:solidFill>
              </a:rPr>
              <a:t>2</a:t>
            </a:r>
            <a:r>
              <a:rPr lang="ru-RU" sz="1400" b="1" i="1" dirty="0" smtClean="0">
                <a:solidFill>
                  <a:srgbClr val="FFFF00"/>
                </a:solidFill>
              </a:rPr>
              <a:t>с</a:t>
            </a:r>
            <a:r>
              <a:rPr lang="ru-RU" sz="1400" b="1" i="1" baseline="30000" dirty="0" smtClean="0">
                <a:solidFill>
                  <a:srgbClr val="FFFF00"/>
                </a:solidFill>
              </a:rPr>
              <a:t>-1</a:t>
            </a:r>
            <a:r>
              <a:rPr lang="ru-RU" sz="1400" b="1" i="1" dirty="0" smtClean="0">
                <a:solidFill>
                  <a:srgbClr val="FFFF00"/>
                </a:solidFill>
              </a:rPr>
              <a:t> ,</a:t>
            </a:r>
            <a:r>
              <a:rPr lang="ru-RU" sz="1400" b="1" dirty="0" smtClean="0">
                <a:solidFill>
                  <a:srgbClr val="FFFF00"/>
                </a:solidFill>
              </a:rPr>
              <a:t> энергии активации [</a:t>
            </a:r>
            <a:r>
              <a:rPr lang="en-US" sz="1400" b="1" dirty="0" smtClean="0">
                <a:solidFill>
                  <a:srgbClr val="FFFF00"/>
                </a:solidFill>
              </a:rPr>
              <a:t>Q</a:t>
            </a:r>
            <a:r>
              <a:rPr lang="ru-RU" sz="1400" b="1" dirty="0" smtClean="0">
                <a:solidFill>
                  <a:srgbClr val="FFFF00"/>
                </a:solidFill>
              </a:rPr>
              <a:t>] = эв,</a:t>
            </a:r>
          </a:p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 температура [</a:t>
            </a:r>
            <a:r>
              <a:rPr lang="en-US" sz="1400" b="1" dirty="0" smtClean="0">
                <a:solidFill>
                  <a:srgbClr val="FFFF00"/>
                </a:solidFill>
              </a:rPr>
              <a:t>T</a:t>
            </a:r>
            <a:r>
              <a:rPr lang="ru-RU" sz="1400" b="1" dirty="0" smtClean="0">
                <a:solidFill>
                  <a:srgbClr val="FFFF00"/>
                </a:solidFill>
              </a:rPr>
              <a:t>] = </a:t>
            </a:r>
            <a:r>
              <a:rPr lang="en-US" sz="1400" b="1" dirty="0" smtClean="0">
                <a:solidFill>
                  <a:srgbClr val="FFFF00"/>
                </a:solidFill>
              </a:rPr>
              <a:t>K</a:t>
            </a:r>
            <a:r>
              <a:rPr lang="ru-RU" sz="1400" b="1" dirty="0" smtClean="0">
                <a:solidFill>
                  <a:srgbClr val="FFFF00"/>
                </a:solidFill>
              </a:rPr>
              <a:t>,  к = 0,863*10</a:t>
            </a:r>
            <a:r>
              <a:rPr lang="ru-RU" sz="1400" b="1" baseline="30000" dirty="0" smtClean="0">
                <a:solidFill>
                  <a:srgbClr val="FFFF00"/>
                </a:solidFill>
              </a:rPr>
              <a:t>-4</a:t>
            </a:r>
            <a:r>
              <a:rPr lang="ru-RU" sz="1400" b="1" dirty="0" smtClean="0">
                <a:solidFill>
                  <a:srgbClr val="FFFF00"/>
                </a:solidFill>
              </a:rPr>
              <a:t> эв/К – постоянная Больцмана.</a:t>
            </a:r>
          </a:p>
          <a:p>
            <a:pPr algn="ctr"/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22" y="1357298"/>
            <a:ext cx="9001156" cy="521497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разработке методики восстановления параметров переноса ГПД по экспериментальным данным, кроме аналитических уравнений, использовались следующие дополнительные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гипотезы: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объёмный коэффициент диффузии для обоих образцов одинаков.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энергии активации зернограничной диффузии меньше объёмных.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множитель перед экспонентой зернограничного коэффициента диффузии в 10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- 10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больше аналогичного значения для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объёмной и одинаков для образцов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низкотемпературные результаты исследований на образце с подчиняются закону одностадийной зернограничной диффузии с экстраполяцией параметров диффузии в область низких температур.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785813" y="571481"/>
            <a:ext cx="7772400" cy="642941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Восстановление параметров переноса. Выводы.</a:t>
            </a:r>
            <a:b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883</TotalTime>
  <Words>664</Words>
  <Application>Microsoft Office PowerPoint</Application>
  <PresentationFormat>Экран (4:3)</PresentationFormat>
  <Paragraphs>109</Paragraphs>
  <Slides>10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Городская</vt:lpstr>
      <vt:lpstr>Формула</vt:lpstr>
      <vt:lpstr>Graph</vt:lpstr>
      <vt:lpstr>              Лекция 23.   Цель.  Ввести предположение о равенстве зернограничных параметров переноса в низкотемпературной  и высокотемпературной области для образца с (Топливо ВВЭР) .Рассмотреть  связи (аналитическая и графическая форма) между параметрами переноса и влияние на них указанного выше предположения. Представить численные значения параметров переноса и погрешности  их восстановления. Сопоставить полученные результаты с данными других авторов.       </vt:lpstr>
      <vt:lpstr>Предэкспоненциальные множители коэффициентов диффузии и параметры переноса. </vt:lpstr>
      <vt:lpstr>Предэкспоненциальные множители коэффициентов диффузии и параметры переноса. </vt:lpstr>
      <vt:lpstr>Графическое представление предэкспоненциальных множителей коэффициентов диффузии и параметров переноса. </vt:lpstr>
      <vt:lpstr>Графическое представление предэкспоненциальных множителей коэффициентов диффузии и параметров переноса. </vt:lpstr>
      <vt:lpstr>Графическое представление предэкспоненциальных множителей коэффициентов диффузии и параметров переноса. </vt:lpstr>
      <vt:lpstr>Параметры переноса радиоактивных криптонов  в интервале температуры 1400-1800 К. </vt:lpstr>
      <vt:lpstr>Коэффициенты диффузии радиоактивных криптонов  в интервале температуры 1400-1800 К. </vt:lpstr>
      <vt:lpstr>Восстановление параметров переноса. Выводы. </vt:lpstr>
      <vt:lpstr>Восстановление параметров переноса. Выводы.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Лекция 23.   Цель.  Рассмотреть  связи между параметрами переноса и влияние на них дополнительных гипотез. Представить методику определения  предэкпонентных членов коэффициентов диффузии. Обосновать желание использовать дополнительные экспериментальные материалы по выходу ГПД в низкотемпературной области. Предложить модель для описания выхода ГПД при низкой температуре. Поставить и решить соответствующую задачу. Сопоставить расчет с экспериментом.       </dc:title>
  <dc:creator>COMP</dc:creator>
  <cp:lastModifiedBy>COMP</cp:lastModifiedBy>
  <cp:revision>40</cp:revision>
  <dcterms:created xsi:type="dcterms:W3CDTF">2008-02-09T05:46:27Z</dcterms:created>
  <dcterms:modified xsi:type="dcterms:W3CDTF">2008-02-19T09:41:18Z</dcterms:modified>
</cp:coreProperties>
</file>