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259B-87BC-4159-995B-404588A1205F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7D3C-21A1-49AC-B46E-DD7A9EBC0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C77E0-99F3-4BA3-962A-A921E9B687A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C6A1FC-6A9F-4804-8BCB-53277CC2B835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5C3F39-BF9F-473D-B3E3-291EC38F4B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35719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Рассмотреть  связи между параметрами переноса и влияние на них дополнительных гипотез. Представить методику определения  предэкпонентных членов коэффициентов диффузии. Обосновать желание использовать дополнительные экспериментальные материалы по выходу ГПД в низкотемпературной области. Предложить модель для описания выхода ГПД при низкой температуре. Поставить и решить соответствующую задачу. Сопоставить расчет с экспериментом.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9144000" cy="264318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Связи между параметрами переноса и влияние на них дополнительных гипотез.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Методика определения  предэкпонентных членов коэффициентов диффузии.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Модель для описания выхода ГПД при низкой температуре. Сопоставление расчета с экспериментом.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5"/>
            <a:ext cx="7772400" cy="642942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Сопоставление расчета с экспериментом.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643050"/>
            <a:ext cx="7772400" cy="4929222"/>
          </a:xfrm>
          <a:ln w="38100"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57224" y="1714488"/>
          <a:ext cx="7000924" cy="4792117"/>
        </p:xfrm>
        <a:graphic>
          <a:graphicData uri="http://schemas.openxmlformats.org/presentationml/2006/ole">
            <p:oleObj spid="_x0000_s6146" name="Graph" r:id="rId3" imgW="5943600" imgH="4390920" progId="STATISTICA.Graph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8715435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предположили, что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Lf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с0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после подстановки конкретных значений в систему уравнений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(28)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(29)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получим следующее уравнение: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         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(30)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Соотношение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(30)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необходимо рассмотреть при дополнительных условиях: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1,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(31)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≤  10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(32)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ξ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противоречит физическому смыслу, т.к. не выполняется соотношение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соблюдении условия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случай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тогда уравнение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(30)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имеет вид: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(33)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857356" y="5643578"/>
          <a:ext cx="1663700" cy="914400"/>
        </p:xfrm>
        <a:graphic>
          <a:graphicData uri="http://schemas.openxmlformats.org/presentationml/2006/ole">
            <p:oleObj spid="_x0000_s1026" name="Формула" r:id="rId3" imgW="1663560" imgH="9144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38" y="571480"/>
            <a:ext cx="7772400" cy="100013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42910" y="2285992"/>
          <a:ext cx="2006600" cy="990600"/>
        </p:xfrm>
        <a:graphic>
          <a:graphicData uri="http://schemas.openxmlformats.org/presentationml/2006/ole">
            <p:oleObj spid="_x0000_s1027" name="Формула" r:id="rId4" imgW="2006640" imgH="9907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500826" y="2857496"/>
            <a:ext cx="2447924" cy="378621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На графике  представлена зависимость </a:t>
            </a:r>
          </a:p>
          <a:p>
            <a:pPr algn="ctr"/>
            <a:r>
              <a:rPr lang="ru-RU" sz="1800" i="1" dirty="0" smtClean="0">
                <a:solidFill>
                  <a:srgbClr val="FF0000"/>
                </a:solidFill>
              </a:rPr>
              <a:t>ξ</a:t>
            </a:r>
            <a:r>
              <a:rPr lang="en-US" sz="1800" i="1" dirty="0" smtClean="0">
                <a:solidFill>
                  <a:srgbClr val="FF0000"/>
                </a:solidFill>
              </a:rPr>
              <a:t>c</a:t>
            </a:r>
            <a:r>
              <a:rPr lang="ru-RU" sz="1800" i="1" dirty="0" smtClean="0">
                <a:solidFill>
                  <a:srgbClr val="FF0000"/>
                </a:solidFill>
              </a:rPr>
              <a:t> = </a:t>
            </a:r>
            <a:r>
              <a:rPr lang="en-US" sz="1800" i="1" dirty="0" smtClean="0">
                <a:solidFill>
                  <a:srgbClr val="FF0000"/>
                </a:solidFill>
              </a:rPr>
              <a:t>Y</a:t>
            </a:r>
            <a:r>
              <a:rPr lang="ru-RU" sz="1800" dirty="0" smtClean="0">
                <a:solidFill>
                  <a:srgbClr val="FF0000"/>
                </a:solidFill>
              </a:rPr>
              <a:t> от </a:t>
            </a:r>
            <a:r>
              <a:rPr lang="ru-RU" sz="1800" i="1" dirty="0" smtClean="0">
                <a:solidFill>
                  <a:srgbClr val="FF0000"/>
                </a:solidFill>
              </a:rPr>
              <a:t>ξ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f </a:t>
            </a:r>
            <a:r>
              <a:rPr lang="ru-RU" sz="1800" i="1" dirty="0" smtClean="0">
                <a:solidFill>
                  <a:srgbClr val="FF0000"/>
                </a:solidFill>
              </a:rPr>
              <a:t>= </a:t>
            </a:r>
            <a:r>
              <a:rPr lang="en-US" sz="1800" i="1" dirty="0" smtClean="0">
                <a:solidFill>
                  <a:srgbClr val="FF0000"/>
                </a:solidFill>
              </a:rPr>
              <a:t>X</a:t>
            </a:r>
            <a:r>
              <a:rPr lang="ru-RU" sz="1800" i="1" baseline="-25000" dirty="0" smtClean="0"/>
              <a:t>  </a:t>
            </a:r>
            <a:r>
              <a:rPr lang="ru-RU" sz="1800" i="1" dirty="0" smtClean="0"/>
              <a:t> </a:t>
            </a:r>
          </a:p>
          <a:p>
            <a:pPr algn="ctr"/>
            <a:r>
              <a:rPr lang="ru-RU" sz="1800" dirty="0" smtClean="0"/>
              <a:t>при различных значениях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ru-RU" sz="1800" dirty="0" smtClean="0"/>
              <a:t>. </a:t>
            </a:r>
          </a:p>
          <a:p>
            <a:pPr algn="ctr"/>
            <a:r>
              <a:rPr lang="ru-RU" sz="1800" dirty="0" smtClean="0"/>
              <a:t>Из графика видно, что значительные изменения </a:t>
            </a:r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ru-RU" sz="1800" dirty="0" smtClean="0"/>
              <a:t> приводят к весьма малым изменениям </a:t>
            </a:r>
          </a:p>
          <a:p>
            <a:pPr algn="ctr"/>
            <a:r>
              <a:rPr lang="ru-RU" sz="1800" dirty="0" smtClean="0"/>
              <a:t>в зависимости </a:t>
            </a:r>
          </a:p>
          <a:p>
            <a:pPr algn="ctr"/>
            <a:r>
              <a:rPr lang="ru-RU" sz="1800" i="1" dirty="0" smtClean="0">
                <a:solidFill>
                  <a:srgbClr val="FF0000"/>
                </a:solidFill>
              </a:rPr>
              <a:t>ξ</a:t>
            </a:r>
            <a:r>
              <a:rPr lang="en-US" sz="1800" i="1" dirty="0" smtClean="0">
                <a:solidFill>
                  <a:srgbClr val="FF0000"/>
                </a:solidFill>
              </a:rPr>
              <a:t>c</a:t>
            </a:r>
            <a:r>
              <a:rPr lang="ru-RU" sz="1800" dirty="0" smtClean="0">
                <a:solidFill>
                  <a:srgbClr val="FF0000"/>
                </a:solidFill>
              </a:rPr>
              <a:t> от </a:t>
            </a:r>
            <a:r>
              <a:rPr lang="ru-RU" sz="1800" i="1" dirty="0" smtClean="0">
                <a:solidFill>
                  <a:srgbClr val="FF0000"/>
                </a:solidFill>
              </a:rPr>
              <a:t>ξ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f</a:t>
            </a:r>
            <a:r>
              <a:rPr lang="ru-RU" sz="1800" baseline="-25000" dirty="0" smtClean="0">
                <a:solidFill>
                  <a:srgbClr val="FF0000"/>
                </a:solidFill>
              </a:rPr>
              <a:t> </a:t>
            </a:r>
            <a:r>
              <a:rPr lang="ru-RU" sz="1800" baseline="-25000" dirty="0" smtClean="0"/>
              <a:t> </a:t>
            </a:r>
            <a:r>
              <a:rPr lang="ru-RU" sz="1800" dirty="0" smtClean="0"/>
              <a:t>.</a:t>
            </a:r>
          </a:p>
          <a:p>
            <a:pPr algn="ctr"/>
            <a:endParaRPr lang="ru-RU" sz="1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282" y="857232"/>
          <a:ext cx="6215106" cy="5432812"/>
        </p:xfrm>
        <a:graphic>
          <a:graphicData uri="http://schemas.openxmlformats.org/presentationml/2006/ole">
            <p:oleObj spid="_x0000_s2050" name="Graph" r:id="rId3" imgW="5943600" imgH="4457880" progId="STATISTICA.Graph">
              <p:embed/>
            </p:oleObj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948536" y="195209"/>
            <a:ext cx="1500198" cy="253849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Соотношения </a:t>
            </a: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между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параметрами переноса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0002" y="2571744"/>
            <a:ext cx="8643997" cy="4000528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вывод из представленных расчетов сводится к тому, что значительное различие  множителей перед экспонентами в коэффициентах зернограничной и объёмной диффузии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(три порядка) весьма слабо влияют на доли границ зерен, участвующие в диффузии по границам.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большей степени нас интересуют практические приложения параметров переноса отечественного ядерного топлива, поэтому при выборе коэффициентов желательно иметь максимально возможное количество экспериментальных фактов по выходу ГПД из образца типа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628787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Соотношения между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параметрами переноса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40" y="2071678"/>
            <a:ext cx="8501121" cy="4214842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работе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экспериментальные данные по исследованию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выхода ГПД из образца типа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температуре 723 К.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Выход ГПД изучался в экспериментальном канале ИРТ-МИФИ на установках типа Каприз-ВТ и на той же измерительной аппаратуре, которая использовалась при получении рассматриваемых в дипломе экспериментальных данных при высоких температурах.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Обработка экспериментальных данных работы [13] по эмпирическому уравнению: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А*((λ)**(-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)), дает значение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(0, 310e - 6)*((λ)**(- 0, 5684))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(34)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Зависимость выхода ГПД (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постоянной распада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близка к степени 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(- 0,5). Такой показатель степени характерен для механизма одностадийной диффузии.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1057283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Экспериментальные результаты с образцом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типа С при низкой температуре.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85926"/>
            <a:ext cx="8572559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Низкий температурный уровень проведенного эксперимента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[13]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исключает влияние объемного коэффициента диффузии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слишком мал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однако, возможна следующая модель выхода ГПД при низких температурах [8]: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Основным механизмом переноса ГПД при низких температурах является зернограничная диффузия атомов, вышедших на эти границы посредством “ядер отдачи” (кинетика и выбивания).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Выход ГПД из зерен в межзеренное пространство посредством объёмной диффузии пренебрежимо мал.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ГПД в межзеренном пространстве могут захватываться дефектами структуры (ловушками) и высвобождаться из них.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771531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выхода ГПД 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низкой температуре.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071678"/>
            <a:ext cx="857256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Система дифференциальных уравнений описывающих этот процесс имеет следующий вид: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                            </a:t>
            </a:r>
            <a:r>
              <a:rPr lang="ru-RU" b="1" dirty="0" smtClean="0"/>
              <a:t>(35)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           </a:t>
            </a:r>
            <a:r>
              <a:rPr lang="ru-RU" b="1" dirty="0" smtClean="0"/>
              <a:t>(36)</a:t>
            </a:r>
          </a:p>
          <a:p>
            <a:endParaRPr lang="ru-RU" b="1" dirty="0" smtClean="0"/>
          </a:p>
          <a:p>
            <a:r>
              <a:rPr lang="ru-RU" dirty="0" smtClean="0"/>
              <a:t>Где  </a:t>
            </a:r>
            <a:r>
              <a:rPr lang="en-US" dirty="0" smtClean="0"/>
              <a:t>C, N – </a:t>
            </a:r>
            <a:r>
              <a:rPr lang="ru-RU" dirty="0" smtClean="0"/>
              <a:t>концентрация газа в образце и ловушках,</a:t>
            </a:r>
          </a:p>
          <a:p>
            <a:r>
              <a:rPr lang="en-US" dirty="0" smtClean="0"/>
              <a:t>         g , </a:t>
            </a:r>
            <a:r>
              <a:rPr lang="el-GR" dirty="0" smtClean="0"/>
              <a:t>γ</a:t>
            </a:r>
            <a:r>
              <a:rPr lang="en-US" dirty="0" smtClean="0"/>
              <a:t> – </a:t>
            </a:r>
            <a:r>
              <a:rPr lang="ru-RU" dirty="0" smtClean="0"/>
              <a:t>коэффициенты захвата и высвобождения газа ловушками.</a:t>
            </a:r>
            <a:endParaRPr lang="en-US" dirty="0" smtClean="0"/>
          </a:p>
          <a:p>
            <a:r>
              <a:rPr lang="en-US" dirty="0" smtClean="0"/>
              <a:t>             </a:t>
            </a:r>
            <a:r>
              <a:rPr lang="ru-RU" dirty="0" smtClean="0"/>
              <a:t> </a:t>
            </a:r>
            <a:r>
              <a:rPr lang="en-US" dirty="0" smtClean="0"/>
              <a:t>p</a:t>
            </a:r>
            <a:r>
              <a:rPr lang="ru-RU" dirty="0" smtClean="0"/>
              <a:t> – коэффициент пропорциональности источников газа в межзеренном пространстве.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057283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диффуравнений для определения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выхода ГПД 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низкой температуре.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50875" y="3000375"/>
          <a:ext cx="3886200" cy="723900"/>
        </p:xfrm>
        <a:graphic>
          <a:graphicData uri="http://schemas.openxmlformats.org/presentationml/2006/ole">
            <p:oleObj spid="_x0000_s3074" name="Формула" r:id="rId3" imgW="3886200" imgH="723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71604" y="3929066"/>
          <a:ext cx="1854200" cy="558800"/>
        </p:xfrm>
        <a:graphic>
          <a:graphicData uri="http://schemas.openxmlformats.org/presentationml/2006/ole">
            <p:oleObj spid="_x0000_s3075" name="Формула" r:id="rId4" imgW="185400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8572559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Для стационарного случая система имеет вид: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                                                 </a:t>
            </a:r>
            <a:r>
              <a:rPr lang="ru-RU" b="1" dirty="0" smtClean="0"/>
              <a:t>(37)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          </a:t>
            </a:r>
            <a:r>
              <a:rPr lang="ru-RU" b="1" dirty="0" smtClean="0"/>
              <a:t>(38)</a:t>
            </a:r>
            <a:endParaRPr lang="ru-RU" dirty="0" smtClean="0"/>
          </a:p>
          <a:p>
            <a:r>
              <a:rPr lang="ru-RU" dirty="0" smtClean="0"/>
              <a:t>  При  граничных  условиях:</a:t>
            </a:r>
          </a:p>
          <a:p>
            <a:r>
              <a:rPr lang="ru-RU" i="1" dirty="0" smtClean="0"/>
              <a:t>   </a:t>
            </a:r>
            <a:r>
              <a:rPr lang="en-US" i="1" dirty="0" smtClean="0"/>
              <a:t>C</a:t>
            </a:r>
            <a:r>
              <a:rPr lang="ru-RU" i="1" dirty="0" smtClean="0"/>
              <a:t> = 0                       </a:t>
            </a:r>
            <a:r>
              <a:rPr lang="ru-RU" dirty="0" smtClean="0"/>
              <a:t>при </a:t>
            </a:r>
            <a:r>
              <a:rPr lang="en-US" i="1" dirty="0" smtClean="0"/>
              <a:t>r </a:t>
            </a:r>
            <a:r>
              <a:rPr lang="ru-RU" i="1" dirty="0" smtClean="0"/>
              <a:t>= </a:t>
            </a:r>
            <a:r>
              <a:rPr lang="en-US" i="1" dirty="0" smtClean="0"/>
              <a:t>R</a:t>
            </a:r>
            <a:endParaRPr lang="ru-RU" dirty="0" smtClean="0"/>
          </a:p>
          <a:p>
            <a:r>
              <a:rPr lang="ru-RU" i="1" dirty="0" smtClean="0"/>
              <a:t>                                    </a:t>
            </a:r>
            <a:r>
              <a:rPr lang="ru-RU" dirty="0" smtClean="0"/>
              <a:t>при</a:t>
            </a:r>
            <a:r>
              <a:rPr lang="ru-RU" i="1" dirty="0" smtClean="0"/>
              <a:t> </a:t>
            </a:r>
            <a:r>
              <a:rPr lang="en-US" i="1" dirty="0" smtClean="0"/>
              <a:t>r </a:t>
            </a:r>
            <a:r>
              <a:rPr lang="ru-RU" i="1" dirty="0" smtClean="0"/>
              <a:t>= 0</a:t>
            </a:r>
            <a:endParaRPr lang="ru-RU" dirty="0" smtClean="0"/>
          </a:p>
          <a:p>
            <a:r>
              <a:rPr lang="ru-RU" dirty="0" smtClean="0"/>
              <a:t>Относительный выход ГПД с внешней поверхности образца   при </a:t>
            </a:r>
            <a:r>
              <a:rPr lang="en-US" dirty="0" smtClean="0"/>
              <a:t>p </a:t>
            </a:r>
            <a:r>
              <a:rPr lang="ru-RU" dirty="0" smtClean="0"/>
              <a:t>= </a:t>
            </a:r>
            <a:r>
              <a:rPr lang="en-US" dirty="0" smtClean="0"/>
              <a:t>V</a:t>
            </a:r>
            <a:r>
              <a:rPr lang="en-US" baseline="-25000" dirty="0" smtClean="0"/>
              <a:t>gb</a:t>
            </a:r>
            <a:r>
              <a:rPr lang="ru-RU" dirty="0" smtClean="0"/>
              <a:t> / </a:t>
            </a:r>
            <a:r>
              <a:rPr lang="en-US" dirty="0" smtClean="0"/>
              <a:t>V </a:t>
            </a:r>
            <a:r>
              <a:rPr lang="ru-RU" dirty="0" smtClean="0"/>
              <a:t>= </a:t>
            </a:r>
            <a:r>
              <a:rPr lang="en-US" dirty="0" smtClean="0"/>
              <a:t>ε</a:t>
            </a:r>
            <a:r>
              <a:rPr lang="ru-RU" dirty="0" smtClean="0"/>
              <a:t> / ( 1- </a:t>
            </a:r>
            <a:r>
              <a:rPr lang="en-US" dirty="0" smtClean="0"/>
              <a:t>ε</a:t>
            </a:r>
            <a:r>
              <a:rPr lang="ru-RU" dirty="0" smtClean="0"/>
              <a:t>), где  </a:t>
            </a:r>
            <a:r>
              <a:rPr lang="en-US" dirty="0" smtClean="0"/>
              <a:t>ε</a:t>
            </a:r>
            <a:r>
              <a:rPr lang="ru-RU" dirty="0" smtClean="0"/>
              <a:t>- пористость ,равен: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                    </a:t>
            </a:r>
            <a:r>
              <a:rPr lang="ru-RU" b="1" dirty="0" smtClean="0"/>
              <a:t>(39)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86873" cy="64295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Стационарный выход ГПД 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низкой температуре.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69925" y="2071688"/>
          <a:ext cx="2933700" cy="723900"/>
        </p:xfrm>
        <a:graphic>
          <a:graphicData uri="http://schemas.openxmlformats.org/presentationml/2006/ole">
            <p:oleObj spid="_x0000_s4098" name="Формула" r:id="rId3" imgW="2933640" imgH="723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14413" y="3021013"/>
          <a:ext cx="1371600" cy="381000"/>
        </p:xfrm>
        <a:graphic>
          <a:graphicData uri="http://schemas.openxmlformats.org/presentationml/2006/ole">
            <p:oleObj spid="_x0000_s4099" name="Формула" r:id="rId4" imgW="1371600" imgH="3808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74663" y="4065588"/>
          <a:ext cx="850900" cy="431800"/>
        </p:xfrm>
        <a:graphic>
          <a:graphicData uri="http://schemas.openxmlformats.org/presentationml/2006/ole">
            <p:oleObj spid="_x0000_s4100" name="Формула" r:id="rId5" imgW="850680" imgH="431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838200" y="5429250"/>
          <a:ext cx="2565400" cy="1054100"/>
        </p:xfrm>
        <a:graphic>
          <a:graphicData uri="http://schemas.openxmlformats.org/presentationml/2006/ole">
            <p:oleObj spid="_x0000_s4101" name="Формула" r:id="rId6" imgW="2565360" imgH="10540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357430"/>
            <a:ext cx="7772400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Обработка экспериментальных результатов [13] по уравнению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(39)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показала: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значительно больше λ, но значительно меньше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единицей под корнем можно пренебречь.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обработку экспериментальных результатов можно проводить по уравнению: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(40)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714375"/>
            <a:ext cx="7772400" cy="1362075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Стационарный выход ГПД </a:t>
            </a: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низкой температуре.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00166" y="5214950"/>
          <a:ext cx="2855913" cy="1109662"/>
        </p:xfrm>
        <a:graphic>
          <a:graphicData uri="http://schemas.openxmlformats.org/presentationml/2006/ole">
            <p:oleObj spid="_x0000_s5122" name="Формула" r:id="rId3" imgW="1993680" imgH="7743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371</TotalTime>
  <Words>456</Words>
  <Application>Microsoft Office PowerPoint</Application>
  <PresentationFormat>Экран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Городская</vt:lpstr>
      <vt:lpstr>Формула</vt:lpstr>
      <vt:lpstr>Graph</vt:lpstr>
      <vt:lpstr>              Лекция 22.   Цель.  Рассмотреть  связи между параметрами переноса и влияние на них дополнительных гипотез. Представить методику определения  предэкпонентных членов коэффициентов диффузии. Обосновать желание использовать дополнительные экспериментальные материалы по выходу ГПД в низкотемпературной области. Предложить модель для описания выхода ГПД при низкой температуре. Поставить и решить соответствующую задачу. Сопоставить расчет с экспериментом.       </vt:lpstr>
      <vt:lpstr>Предэкспоненциальные множители коэффициентов диффузии и параметры переноса. </vt:lpstr>
      <vt:lpstr>Соотношения  между  параметрами переноса</vt:lpstr>
      <vt:lpstr>Соотношения между  параметрами переноса</vt:lpstr>
      <vt:lpstr>Экспериментальные результаты с образцом  типа С при низкой температуре.</vt:lpstr>
      <vt:lpstr>Модель выхода ГПД при низкой температуре.</vt:lpstr>
      <vt:lpstr>Система диффуравнений для определения  выхода ГПД при низкой температуре.</vt:lpstr>
      <vt:lpstr>Стационарный выход ГПД при низкой температуре.</vt:lpstr>
      <vt:lpstr>Стационарный выход ГПД при низкой температуре.</vt:lpstr>
      <vt:lpstr>Сопоставление расчета с экспериментом.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38</cp:revision>
  <dcterms:created xsi:type="dcterms:W3CDTF">2008-02-08T02:58:51Z</dcterms:created>
  <dcterms:modified xsi:type="dcterms:W3CDTF">2008-02-19T09:42:56Z</dcterms:modified>
</cp:coreProperties>
</file>