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AACE1-5E56-4542-822F-E9202709CE5E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C77E0-99F3-4BA3-962A-A921E9B687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C77E0-99F3-4BA3-962A-A921E9B687A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6A8E16A-D915-4393-A3BA-44E97F606A91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83DDE9E-15C3-4D02-B758-2A4030565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E16A-D915-4393-A3BA-44E97F606A91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E9E-15C3-4D02-B758-2A4030565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E16A-D915-4393-A3BA-44E97F606A91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E9E-15C3-4D02-B758-2A4030565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E16A-D915-4393-A3BA-44E97F606A91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E9E-15C3-4D02-B758-2A4030565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E16A-D915-4393-A3BA-44E97F606A91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E9E-15C3-4D02-B758-2A4030565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E16A-D915-4393-A3BA-44E97F606A91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E9E-15C3-4D02-B758-2A4030565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A8E16A-D915-4393-A3BA-44E97F606A91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3DDE9E-15C3-4D02-B758-2A4030565C0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6A8E16A-D915-4393-A3BA-44E97F606A91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83DDE9E-15C3-4D02-B758-2A4030565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E16A-D915-4393-A3BA-44E97F606A91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E9E-15C3-4D02-B758-2A4030565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E16A-D915-4393-A3BA-44E97F606A91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E9E-15C3-4D02-B758-2A4030565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E16A-D915-4393-A3BA-44E97F606A91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E9E-15C3-4D02-B758-2A4030565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6A8E16A-D915-4393-A3BA-44E97F606A91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83DDE9E-15C3-4D02-B758-2A4030565C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hyperlink" Target="../../../../&#1052;&#1086;&#1080;%20&#1076;&#1086;&#1082;&#1091;&#1084;&#1077;&#1085;&#1090;&#1099;/&#1053;&#1086;&#1074;.%20&#1087;&#1072;&#1087;.&#1079;&#1072;&#1085;&#1103;&#1090;&#1080;&#1103;/&#1050;&#1086;&#1085;&#1089;&#1087;&#1077;&#1082;&#1090;%20&#1079;&#1072;&#1085;&#1103;&#1090;&#1080;&#1103;%2021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386794" cy="34290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Лекция 21.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Рассмотреть частные случаи решения задачи и сопоставить их с экспериментальными результатами. Обосновать дополнительные гипотезы о связях между параметрами переноса и необходимость их введения при решении задачи по восстановлению параметров по экспериментальным данным.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Представить методику определения энергий активации и предэкпоненциальных членов коэффициентов диффузии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14818"/>
            <a:ext cx="9144000" cy="2643182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Частные случаи решения задачи и их сопоставление с экспериментальными результатами.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Дополнительные гипотезы о связях между параметрами переноса.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Методика определения энергий активации и предэкпоненциальных членов коэффициентов диффузии.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714488"/>
            <a:ext cx="8715435" cy="492922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Соотношение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(30)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необходимо рассмотреть при дополнительных условиях: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ξ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≤ 1,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(31)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≤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≤  10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(32)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Случай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= ξ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противоречит физическому смыслу, т.к. не выполняется соотношение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(31)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соблюдении условия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(32)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Рассмотрим случай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тогда уравнение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(30)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имеет вид: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(33)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182813" y="5343525"/>
          <a:ext cx="1663700" cy="914400"/>
        </p:xfrm>
        <a:graphic>
          <a:graphicData uri="http://schemas.openxmlformats.org/presentationml/2006/ole">
            <p:oleObj spid="_x0000_s18434" name="Формула" r:id="rId3" imgW="1663560" imgH="914400" progId="Equation.3">
              <p:embed/>
            </p:oleObj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2938" y="571480"/>
            <a:ext cx="7772400" cy="1000131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Предэкспоненциальные множители коэффициентов диффузии и параметры переноса.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26432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Относительный выход ГПД с внешней поверхности образца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(отношение выхода газа с поверхности образца в единицу времени к количеству газа образующегося в образце в единицу времени)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 механизму диффузии по границам зерен имеет следующий вид: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*                                                                      (7)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Рассмотрим (7) , когда аргументы при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coth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больше единицы, что соответствует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gb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&lt;&lt; 1 и квадратные скобки, содержащие эти величины становятся равными единицам. В этом случае: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(7-1)  и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1000" y="3286124"/>
            <a:ext cx="4041648" cy="857256"/>
          </a:xfrm>
        </p:spPr>
        <p:txBody>
          <a:bodyPr/>
          <a:lstStyle/>
          <a:p>
            <a:r>
              <a:rPr lang="ru-RU" dirty="0" smtClean="0"/>
              <a:t>При  </a:t>
            </a:r>
            <a:r>
              <a:rPr lang="ru-RU" i="1" dirty="0" smtClean="0"/>
              <a:t>А   &gt;&gt; λ</a:t>
            </a:r>
            <a:r>
              <a:rPr lang="ru-RU" dirty="0" smtClean="0"/>
              <a:t>   (7-1) имеет вид: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14876" y="3286124"/>
            <a:ext cx="4041775" cy="857256"/>
          </a:xfrm>
        </p:spPr>
        <p:txBody>
          <a:bodyPr/>
          <a:lstStyle/>
          <a:p>
            <a:r>
              <a:rPr lang="ru-RU" i="1" dirty="0" smtClean="0"/>
              <a:t>При А   &lt;&lt; λ</a:t>
            </a:r>
            <a:r>
              <a:rPr lang="ru-RU" dirty="0" smtClean="0"/>
              <a:t>  (7-1) имеет вид: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81000" y="4286255"/>
            <a:ext cx="4041648" cy="23084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(8)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8304" y="4286255"/>
            <a:ext cx="4041775" cy="23084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(9)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4414" y="1428736"/>
          <a:ext cx="4105275" cy="534987"/>
        </p:xfrm>
        <a:graphic>
          <a:graphicData uri="http://schemas.openxmlformats.org/presentationml/2006/ole">
            <p:oleObj spid="_x0000_s1026" name="Формула" r:id="rId3" imgW="4105386" imgH="53561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500694" y="1428736"/>
          <a:ext cx="2214578" cy="544366"/>
        </p:xfrm>
        <a:graphic>
          <a:graphicData uri="http://schemas.openxmlformats.org/presentationml/2006/ole">
            <p:oleObj spid="_x0000_s1027" name="Формула" r:id="rId4" imgW="2273040" imgH="55872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143108" y="2357430"/>
          <a:ext cx="2068513" cy="612775"/>
        </p:xfrm>
        <a:graphic>
          <a:graphicData uri="http://schemas.openxmlformats.org/presentationml/2006/ole">
            <p:oleObj spid="_x0000_s1028" name="Формула" r:id="rId5" imgW="2069086" imgH="613156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214942" y="2500306"/>
          <a:ext cx="952500" cy="419100"/>
        </p:xfrm>
        <a:graphic>
          <a:graphicData uri="http://schemas.openxmlformats.org/presentationml/2006/ole">
            <p:oleObj spid="_x0000_s1029" name="Формула" r:id="rId6" imgW="952200" imgH="4190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90575" y="5037138"/>
          <a:ext cx="2857500" cy="812800"/>
        </p:xfrm>
        <a:graphic>
          <a:graphicData uri="http://schemas.openxmlformats.org/presentationml/2006/ole">
            <p:oleObj spid="_x0000_s1030" name="Формула" r:id="rId7" imgW="2857320" imgH="81252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368925" y="5086350"/>
          <a:ext cx="2413000" cy="838200"/>
        </p:xfrm>
        <a:graphic>
          <a:graphicData uri="http://schemas.openxmlformats.org/presentationml/2006/ole">
            <p:oleObj spid="_x0000_s1032" name="Формула" r:id="rId8" imgW="241272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Соотношения между параметрами переноса.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1285860"/>
            <a:ext cx="8572560" cy="5214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1428736"/>
            <a:ext cx="8786874" cy="5355312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Коэффициенты диффузии в соотношениях (8) и (9) являются функциями температуры: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b="1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D</a:t>
            </a:r>
            <a:r>
              <a:rPr kumimoji="0" lang="en-US" b="1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L0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Exp(-Q</a:t>
            </a:r>
            <a:r>
              <a:rPr kumimoji="0" lang="en-US" b="1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/T)                                      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(10)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b="1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gb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D</a:t>
            </a:r>
            <a:r>
              <a:rPr kumimoji="0" lang="en-US" b="1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gb0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Exp(-Q</a:t>
            </a:r>
            <a:r>
              <a:rPr kumimoji="0" lang="en-US" b="1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gb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/T)                                  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(11)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Соотношения между эмпирически определенными энергиями активациями в уравнениях (3) и (4) предыдущей главы и энергиями активации в соотношениях (8) и (9) определяются следующими соотношениями: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b="1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=0,5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gb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+ 0,25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(12)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уравнения (8)  и 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b="1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=0,5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gb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+ 0,5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en-US" b="1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(13)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уравнения (9).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Важным фактом, вытекающим из анализа соотношений (8) и (9), является зависимость выхода от постоянной распада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 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Эта зависимость для уравнения (8)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US" b="1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gb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~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λ </a:t>
            </a:r>
            <a:r>
              <a:rPr kumimoji="0" lang="ru-RU" b="1" i="1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(-0.75)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(14)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для уравнения (9)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US" b="1" i="1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gb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~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λ </a:t>
            </a:r>
            <a:r>
              <a:rPr kumimoji="0" lang="ru-RU" b="1" i="1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(-1.00)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(15)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4282" y="1857364"/>
            <a:ext cx="8643998" cy="485778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Обратим внимание на соотношения (3) и (4). Зависимости от постоянной распада в этих эмпирических  соотношениях отличаются от полученных в результате рассмотрения аналитических решений (8) и (9) на 5% для образцов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на 2% для образцов с соответственно. Это различие лежит в пределах  погрешности эксперимента, поэтому примем за основу возможность проведения дальнейшего анализа на основе соотношений (3) для образцов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(4) для образцов с.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Аналитические соотношения для определения выхода газов продуктов деления, как функция от коэффициентов диффузии обладает значительной неопределенностью, что приводит к необходимости формулировки дополнительных гипотез о связях между параметрами переноса.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Установим общие правила обработки экспериментальных данных для решения основной задачи дипломного проекта: восстановления параметров переноса на основе двухстадийной диффузионной модели.</a:t>
            </a:r>
          </a:p>
          <a:p>
            <a:endParaRPr lang="ru-RU" sz="1800" dirty="0"/>
          </a:p>
        </p:txBody>
      </p:sp>
      <p:sp>
        <p:nvSpPr>
          <p:cNvPr id="5" name="Заголовок 1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772400" cy="1000146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Соотношения </a:t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 параметрами переноса.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72400" cy="571503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Методика обработки экспериментальных данных.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4282" y="1214422"/>
            <a:ext cx="8715436" cy="542928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Эти правила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сводятся к следующему: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анализ производится на основе программы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Statistica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использованием её линейной и нелинейной подпрограмм.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зависимость от постоянной распада определяется соотношениями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(8)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образца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(9)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образца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коэффициенты диффузии являются функциями температуры в соответствии с соотношениями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(10)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(11)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соотношения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(12)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(13)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между энергиями активации являются желательными.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энергии активации зернограничной диффузии меньше энергий активации объёмной для данного типа образцов и их отношения могут составлять величину от 0,2 до 0,8.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близкие значения энергий активации объёмной диффузии рассматриваются как предпочтительные  для образцов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отношение  зернограничных и объёмных коэффициентов диффузии должно находится в пределах 10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- 10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41" y="785794"/>
            <a:ext cx="8929718" cy="647695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Энергии активации объёмной и зернограничной диффузии.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1785926"/>
            <a:ext cx="8715436" cy="492922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Рассмотрим связи между энергиями активации.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Уравнения (12) для образца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 уравнение (13) для образца с представляют собой систему: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1600" b="1" i="1" baseline="-25000" dirty="0" smtClean="0">
                <a:latin typeface="Times New Roman" pitchFamily="18" charset="0"/>
                <a:cs typeface="Times New Roman" pitchFamily="18" charset="0"/>
              </a:rPr>
              <a:t>Эф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=0,5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gb</a:t>
            </a:r>
            <a:r>
              <a:rPr lang="ru-RU" sz="1600" b="1" i="1" baseline="-250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+ 0,25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600" b="1" i="1" baseline="-250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(16)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1600" b="1" i="1" baseline="-25000" dirty="0" smtClean="0">
                <a:latin typeface="Times New Roman" pitchFamily="18" charset="0"/>
                <a:cs typeface="Times New Roman" pitchFamily="18" charset="0"/>
              </a:rPr>
              <a:t>Эс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=0,5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gb</a:t>
            </a:r>
            <a:r>
              <a:rPr lang="ru-RU" sz="1600" b="1" i="1" baseline="-25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+ 0,5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600" b="1" i="1" baseline="-25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(17)</a:t>
            </a:r>
          </a:p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где</a:t>
            </a:r>
          </a:p>
          <a:p>
            <a:pPr algn="ctr"/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1200" b="1" i="1" baseline="-25000" dirty="0" smtClean="0">
                <a:latin typeface="Times New Roman" pitchFamily="18" charset="0"/>
                <a:cs typeface="Times New Roman" pitchFamily="18" charset="0"/>
              </a:rPr>
              <a:t>Эф,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1200" b="1" i="1" baseline="-25000" dirty="0" smtClean="0">
                <a:latin typeface="Times New Roman" pitchFamily="18" charset="0"/>
                <a:cs typeface="Times New Roman" pitchFamily="18" charset="0"/>
              </a:rPr>
              <a:t>Эс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эффективные (эмпирические) энергии активации выходов ГПД для образцов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и с соответственно.</a:t>
            </a:r>
          </a:p>
          <a:p>
            <a:pPr algn="ctr"/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200" b="1" i="1" baseline="-25000" dirty="0" smtClean="0">
                <a:latin typeface="Times New Roman" pitchFamily="18" charset="0"/>
                <a:cs typeface="Times New Roman" pitchFamily="18" charset="0"/>
              </a:rPr>
              <a:t>gb</a:t>
            </a:r>
            <a:r>
              <a:rPr lang="ru-RU" sz="1200" b="1" i="1" baseline="-25000" dirty="0" smtClean="0">
                <a:latin typeface="Times New Roman" pitchFamily="18" charset="0"/>
                <a:cs typeface="Times New Roman" pitchFamily="18" charset="0"/>
              </a:rPr>
              <a:t>ф,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200" b="1" i="1" baseline="-25000" dirty="0" smtClean="0">
                <a:latin typeface="Times New Roman" pitchFamily="18" charset="0"/>
                <a:cs typeface="Times New Roman" pitchFamily="18" charset="0"/>
              </a:rPr>
              <a:t>gb</a:t>
            </a:r>
            <a:r>
              <a:rPr lang="ru-RU" sz="1200" b="1" i="1" baseline="-25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энергии активации зернограничной диффузии для образцов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 с.</a:t>
            </a:r>
          </a:p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200" b="1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200" b="1" i="1" baseline="-25000" dirty="0" smtClean="0">
                <a:latin typeface="Times New Roman" pitchFamily="18" charset="0"/>
                <a:cs typeface="Times New Roman" pitchFamily="18" charset="0"/>
              </a:rPr>
              <a:t>ф,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200" b="1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200" b="1" i="1" baseline="-25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энергии активации объёмной диффузии для образцов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 с.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Предположим, что энергии активации объёмной диффузии для образцов </a:t>
            </a: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с одинаковы, а отношения зернограничных энергий активации к объёмным известны, тогда:</a:t>
            </a:r>
          </a:p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600" b="1" i="1" baseline="-250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600" b="1" i="1" baseline="-25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400" b="1" i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b="1" i="1" baseline="-25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(18)</a:t>
            </a:r>
          </a:p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gb</a:t>
            </a:r>
            <a:r>
              <a:rPr lang="ru-RU" sz="1600" b="1" i="1" baseline="-250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600" b="1" i="1" baseline="-250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(19)</a:t>
            </a:r>
          </a:p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gb</a:t>
            </a:r>
            <a:r>
              <a:rPr lang="ru-RU" sz="1600" b="1" i="1" baseline="-25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sz="1600" b="1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(20)</a:t>
            </a:r>
          </a:p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643050"/>
            <a:ext cx="8786874" cy="50006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Выше представленные соотношения подставим в уравнения (16) и (17):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Эф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=0,5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+ 0,25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(21)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Эс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=0,5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+ 0,5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(22)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Просуммируем уравнения (21) и (22):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Эф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Эс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=0,5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[(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)+1.5]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(23)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Рекомендованное в [10] каждое из значений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~ 0. 5, поэтому примем их сумму равной 1, и из уравнения (20) получим значение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=0,8(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Эф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Эс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21493 К, эта величина энергии активации объёмной диффузии дает возможность определить значение отношений энергий активации зернограничной и объёмной диффузии - уравнения (21), (22), и значения самих энергий активации зернограничной диффузии: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gb</a:t>
            </a:r>
            <a:r>
              <a:rPr lang="ru-RU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17904 К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gb</a:t>
            </a:r>
            <a:r>
              <a:rPr lang="ru-RU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3589К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Полученное значение энергии активации объёмной диффузии 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21493 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ГПД практически совпадает с энергией активации радиационно-стимулированного коэффициента объёмной диффузии ГПД по механизму вытеснения междоузельных ионов при диффузии ГПД в коаксиальной зоне трека (КАЗТ), которая составляет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22620 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расчетам представленным в работах [11, 12]. 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714356"/>
            <a:ext cx="8858312" cy="628655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Энергии активации объёмной и зернограничной диффузии.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1"/>
            <a:ext cx="7772400" cy="928694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Предэкспоненциальные множители коэффициентов диффузии и параметры переноса.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571612"/>
            <a:ext cx="8786874" cy="50006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Уравнения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(8)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образца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(9)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можно представить в следующем виде: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                                                   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(24)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(25)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левой части этих соотношений представлены приведенные по постоянной распада выходы ГПД для образца типа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(24)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образца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(25)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правой части содержатся эффективные значения энергий активации, удовлетворяющие соотношениям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(16)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(17)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соответствии с методикой выбора, представленной в предыдущем разделе.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Используя программу статистики для всего массива экспериментальных данных, можно определить значения множителей перед экспонентой для образцов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соответственно, эти значения равны множителям в уравнениях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(4).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71538" y="2071678"/>
          <a:ext cx="5181600" cy="812800"/>
        </p:xfrm>
        <a:graphic>
          <a:graphicData uri="http://schemas.openxmlformats.org/presentationml/2006/ole">
            <p:oleObj spid="_x0000_s16386" name="Формула" r:id="rId3" imgW="5181480" imgH="81252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071538" y="3000372"/>
          <a:ext cx="4051300" cy="838200"/>
        </p:xfrm>
        <a:graphic>
          <a:graphicData uri="http://schemas.openxmlformats.org/presentationml/2006/ole">
            <p:oleObj spid="_x0000_s16387" name="Формула" r:id="rId4" imgW="405108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643050"/>
            <a:ext cx="7772400" cy="50006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Подставляя в уравнения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(24)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(25)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значения геометрических параметров образцов и пористости, а также используя предположения о связи между коэффициентами зернограничной и объёмной диффузии вида: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gbf</a:t>
            </a:r>
            <a:r>
              <a:rPr lang="ru-RU" b="1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Lf</a:t>
            </a:r>
            <a:r>
              <a:rPr lang="ru-RU" b="1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(26)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gbc</a:t>
            </a:r>
            <a:r>
              <a:rPr lang="ru-RU" b="1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b="1" i="1" baseline="-25000" dirty="0" smtClean="0">
                <a:latin typeface="Times New Roman" pitchFamily="18" charset="0"/>
                <a:cs typeface="Times New Roman" pitchFamily="18" charset="0"/>
              </a:rPr>
              <a:t>с0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(27),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получим 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(28)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(29)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Предположим теперь, что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Lf</a:t>
            </a:r>
            <a:r>
              <a:rPr lang="ru-RU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с0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после подстановки численных значений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систему уравнений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(28)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(29),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исключая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получим следующее уравнение: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(30)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857356" y="3071810"/>
          <a:ext cx="3492500" cy="939800"/>
        </p:xfrm>
        <a:graphic>
          <a:graphicData uri="http://schemas.openxmlformats.org/presentationml/2006/ole">
            <p:oleObj spid="_x0000_s17410" name="Формула" r:id="rId3" imgW="3492360" imgH="939600" progId="Equation.3">
              <p:embed/>
            </p:oleObj>
          </a:graphicData>
        </a:graphic>
      </p:graphicFrame>
      <p:graphicFrame>
        <p:nvGraphicFramePr>
          <p:cNvPr id="17411" name="Object 3">
            <a:hlinkClick r:id="rId4"/>
          </p:cNvPr>
          <p:cNvGraphicFramePr>
            <a:graphicFrameLocks noChangeAspect="1"/>
          </p:cNvGraphicFramePr>
          <p:nvPr/>
        </p:nvGraphicFramePr>
        <p:xfrm>
          <a:off x="2143108" y="3929066"/>
          <a:ext cx="2882900" cy="800100"/>
        </p:xfrm>
        <a:graphic>
          <a:graphicData uri="http://schemas.openxmlformats.org/presentationml/2006/ole">
            <p:oleObj spid="_x0000_s17411" name="Формула" r:id="rId5" imgW="2882880" imgH="79992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643174" y="5500702"/>
          <a:ext cx="2006600" cy="990600"/>
        </p:xfrm>
        <a:graphic>
          <a:graphicData uri="http://schemas.openxmlformats.org/presentationml/2006/ole">
            <p:oleObj spid="_x0000_s17412" name="Формула" r:id="rId6" imgW="2006280" imgH="990360" progId="Equation.3">
              <p:embed/>
            </p:oleObj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14375" y="500043"/>
            <a:ext cx="7772400" cy="1000131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Предэкспоненциальные множители коэффициентов диффузии и параметры переноса.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1042</TotalTime>
  <Words>661</Words>
  <Application>Microsoft Office PowerPoint</Application>
  <PresentationFormat>Экран (4:3)</PresentationFormat>
  <Paragraphs>126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Городская</vt:lpstr>
      <vt:lpstr>Формула</vt:lpstr>
      <vt:lpstr>            Лекция 21.   Цель.  Рассмотреть частные случаи решения задачи и сопоставить их с экспериментальными результатами. Обосновать дополнительные гипотезы о связях между параметрами переноса и необходимость их введения при решении задачи по восстановлению параметров по экспериментальным данным. Представить методику определения энергий активации и предэкпоненциальных членов коэффициентов диффузии       </vt:lpstr>
      <vt:lpstr>Относительный выход ГПД с внешней поверхности образца  (отношение выхода газа с поверхности образца в единицу времени к количеству газа образующегося в образце в единицу времени)  по механизму диффузии по границам зерен имеет следующий вид:                                                                                                                          *                                                                      (7)   Рассмотрим (7) , когда аргументы при coth больше единицы, что соответствует DL,Dgb &lt;&lt; 1 и квадратные скобки, содержащие эти величины становятся равными единицам. В этом случае:     (7-1)  и </vt:lpstr>
      <vt:lpstr>Соотношения между параметрами переноса.</vt:lpstr>
      <vt:lpstr>Соотношения  между параметрами переноса.</vt:lpstr>
      <vt:lpstr>Методика обработки экспериментальных данных.</vt:lpstr>
      <vt:lpstr>Энергии активации объёмной и зернограничной диффузии.</vt:lpstr>
      <vt:lpstr>Энергии активации объёмной и зернограничной диффузии.</vt:lpstr>
      <vt:lpstr>Предэкспоненциальные множители коэффициентов диффузии и параметры переноса. </vt:lpstr>
      <vt:lpstr>Предэкспоненциальные множители коэффициентов диффузии и параметры переноса. </vt:lpstr>
      <vt:lpstr>Предэкспоненциальные множители коэффициентов диффузии и параметры переноса.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68</cp:revision>
  <dcterms:created xsi:type="dcterms:W3CDTF">2008-02-07T03:08:57Z</dcterms:created>
  <dcterms:modified xsi:type="dcterms:W3CDTF">2008-02-19T09:47:00Z</dcterms:modified>
</cp:coreProperties>
</file>