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7" r:id="rId7"/>
    <p:sldId id="262" r:id="rId8"/>
    <p:sldId id="265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wmf"/><Relationship Id="rId4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4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7E8CE-12FA-48F3-B373-E2A0752778E0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0FB59-E057-4533-AB72-2AD7606B88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длпр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0FB59-E057-4533-AB72-2AD7606B883D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5786D68-7F99-412E-95F6-C463B80741CF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DD9BF0C-8075-4C0B-8E00-DDCD5BD366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6D68-7F99-412E-95F6-C463B80741CF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BF0C-8075-4C0B-8E00-DDCD5BD366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6D68-7F99-412E-95F6-C463B80741CF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BF0C-8075-4C0B-8E00-DDCD5BD366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6D68-7F99-412E-95F6-C463B80741CF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BF0C-8075-4C0B-8E00-DDCD5BD366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6D68-7F99-412E-95F6-C463B80741CF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BF0C-8075-4C0B-8E00-DDCD5BD366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6D68-7F99-412E-95F6-C463B80741CF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BF0C-8075-4C0B-8E00-DDCD5BD366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786D68-7F99-412E-95F6-C463B80741CF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D9BF0C-8075-4C0B-8E00-DDCD5BD3668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5786D68-7F99-412E-95F6-C463B80741CF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DD9BF0C-8075-4C0B-8E00-DDCD5BD366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6D68-7F99-412E-95F6-C463B80741CF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BF0C-8075-4C0B-8E00-DDCD5BD366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6D68-7F99-412E-95F6-C463B80741CF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BF0C-8075-4C0B-8E00-DDCD5BD366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6D68-7F99-412E-95F6-C463B80741CF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BF0C-8075-4C0B-8E00-DDCD5BD366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5786D68-7F99-412E-95F6-C463B80741CF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DD9BF0C-8075-4C0B-8E00-DDCD5BD366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8386794" cy="3286148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Лекция 20.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Обосновать необходимость разработки двухстадийной диффузионной модели миграции ГПД для объяснения полученных экспериментальных результатов.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Представить краткий обзор моделей двухстадийного переноса. Рассмотреть систему диффуравнений, условия однозначности и решение стационарной задачи.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429132"/>
            <a:ext cx="9144000" cy="2428868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План.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Качественные представления о двухстадийном диффузионном переносе ГПД. Обзор физических моделей и их сопоставление.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2.Система диффуравнений и условия однозначности.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Решение стационарной задачи.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857256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Двухстадийная диффузионная модель. Выход ГПД с поверхности образца.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000240"/>
            <a:ext cx="8786874" cy="457429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Подставим уравнение </a:t>
            </a:r>
            <a:r>
              <a:rPr lang="ru-RU" b="1" dirty="0" smtClean="0">
                <a:latin typeface="Times New Roman"/>
                <a:ea typeface="Times New Roman"/>
              </a:rPr>
              <a:t>(4)</a:t>
            </a:r>
            <a:r>
              <a:rPr lang="ru-RU" dirty="0" smtClean="0">
                <a:latin typeface="Times New Roman"/>
                <a:ea typeface="Times New Roman"/>
              </a:rPr>
              <a:t> в </a:t>
            </a:r>
            <a:r>
              <a:rPr lang="ru-RU" b="1" dirty="0" smtClean="0">
                <a:latin typeface="Times New Roman"/>
                <a:ea typeface="Times New Roman"/>
              </a:rPr>
              <a:t>(1-1)</a:t>
            </a:r>
            <a:r>
              <a:rPr lang="ru-RU" dirty="0" smtClean="0">
                <a:latin typeface="Times New Roman"/>
                <a:ea typeface="Times New Roman"/>
              </a:rPr>
              <a:t>: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 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  <a:buNone/>
              <a:tabLst>
                <a:tab pos="4770755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                                                                                                                                                                       </a:t>
            </a:r>
            <a:r>
              <a:rPr lang="ru-RU" b="1" dirty="0" smtClean="0">
                <a:latin typeface="Times New Roman"/>
                <a:ea typeface="Times New Roman"/>
              </a:rPr>
              <a:t>(5)</a:t>
            </a:r>
            <a:endParaRPr lang="ru-RU" dirty="0" smtClean="0">
              <a:latin typeface="Times New Roman"/>
              <a:ea typeface="Times New Roman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  <a:buNone/>
              <a:tabLst>
                <a:tab pos="4770755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 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После преобразований, уравнение </a:t>
            </a:r>
            <a:r>
              <a:rPr lang="ru-RU" b="1" dirty="0" smtClean="0">
                <a:latin typeface="Times New Roman"/>
                <a:ea typeface="Times New Roman"/>
              </a:rPr>
              <a:t>(5)</a:t>
            </a:r>
            <a:r>
              <a:rPr lang="ru-RU" dirty="0" smtClean="0">
                <a:latin typeface="Times New Roman"/>
                <a:ea typeface="Times New Roman"/>
              </a:rPr>
              <a:t> будет иметь вид уравнения </a:t>
            </a:r>
            <a:r>
              <a:rPr lang="ru-RU" b="1" dirty="0" smtClean="0">
                <a:latin typeface="Times New Roman"/>
                <a:ea typeface="Times New Roman"/>
              </a:rPr>
              <a:t>(2-1)</a:t>
            </a:r>
            <a:r>
              <a:rPr lang="ru-RU" dirty="0" smtClean="0">
                <a:latin typeface="Times New Roman"/>
                <a:ea typeface="Times New Roman"/>
              </a:rPr>
              <a:t>: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 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</a:p>
          <a:p>
            <a:pPr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                                                                                                                                                                     </a:t>
            </a:r>
            <a:r>
              <a:rPr lang="ru-RU" b="1" dirty="0" smtClean="0">
                <a:latin typeface="Times New Roman"/>
                <a:ea typeface="Times New Roman"/>
              </a:rPr>
              <a:t>(6)</a:t>
            </a:r>
            <a:endParaRPr lang="ru-RU" dirty="0" smtClean="0">
              <a:latin typeface="Times New Roman"/>
              <a:ea typeface="Times New Roman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 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Относительный выход ГПД с внешней поверхности образца (отношение выхода газа с поверхности образца в единицу времени к количеству газа образующегося в образце в единицу времени) по механизму диффузии по границам зерен имеет следующий вид: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 </a:t>
            </a:r>
          </a:p>
          <a:p>
            <a:pPr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                                                                                           *                                                                         </a:t>
            </a:r>
            <a:r>
              <a:rPr lang="ru-RU" b="1" dirty="0" smtClean="0">
                <a:latin typeface="Times New Roman"/>
                <a:ea typeface="Times New Roman"/>
              </a:rPr>
              <a:t>(7)</a:t>
            </a:r>
            <a:endParaRPr lang="ru-RU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285984" y="2571744"/>
          <a:ext cx="2427287" cy="444500"/>
        </p:xfrm>
        <a:graphic>
          <a:graphicData uri="http://schemas.openxmlformats.org/presentationml/2006/ole">
            <p:oleObj spid="_x0000_s24578" name="Формула" r:id="rId3" imgW="2427301" imgH="444616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143108" y="4000504"/>
          <a:ext cx="2606675" cy="512763"/>
        </p:xfrm>
        <a:graphic>
          <a:graphicData uri="http://schemas.openxmlformats.org/presentationml/2006/ole">
            <p:oleObj spid="_x0000_s24579" name="Формула" r:id="rId4" imgW="2606234" imgH="513018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714348" y="5715016"/>
          <a:ext cx="4102100" cy="530225"/>
        </p:xfrm>
        <a:graphic>
          <a:graphicData uri="http://schemas.openxmlformats.org/presentationml/2006/ole">
            <p:oleObj spid="_x0000_s24580" name="Формула" r:id="rId5" imgW="4102506" imgH="529579" progId="Equation.3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5000628" y="5715016"/>
          <a:ext cx="2298700" cy="555625"/>
        </p:xfrm>
        <a:graphic>
          <a:graphicData uri="http://schemas.openxmlformats.org/presentationml/2006/ole">
            <p:oleObj spid="_x0000_s24582" name="Формула" r:id="rId6" imgW="2298771" imgH="55622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642918"/>
            <a:ext cx="8786874" cy="1357321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Двухстадийная диффузионная модель. Предпосылки. </a:t>
            </a:r>
            <a:endParaRPr lang="ru-RU" sz="32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42844" y="2214554"/>
            <a:ext cx="8786874" cy="450059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При отсутствии внешнего механического воздействия процесс переноса ГПД (газообразные продукты деления) в режиме постоянного облучения определяется диффузией и описывается уравнением диффузии с внутренними источниками и членом, учитывающим выбывание из процесса распадающихся со временем радиоактивных изотопов.                 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Попытки описать выход ГПД из керамического ядерного топлива ( диоксид, карбид, фосфид, нитрид, силицид урана), рассматривая его как однородный материал с объёмным  коэффициентом диффузии, не принесли желаемых результатов. Это привело к появлению в 70-е и 80-е годы прошлого века более сложных моделей. В основу таких моделей положено представление о том, что рождение ГПД происходит в зерне (межзеренные границы обеднены делящемся изотопом и в основном представляют скопление пористости),   структура которого близка к монокристаллу ураносодержащего соединения с объёмным коэффициентом диффузии. Появляющиеся в зерне ГПД диффундируют на его поверхность, выходят в межзеренное пространство и далее с коэффициентом зернограничной диффузии мигрируют к внешней границе облучаемого топлива.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Мы рассмотрим три модели последовательно придерживающихся основной концепции предыдущего абзаца и феноменологическому подходу к решению основной задачи - восстановление параметров переноса ГПД (коэффициентов объёмной и зернограничной диффузии) по экспериментальным данным выходов короткоживущих изотопов благородных газов.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714380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Двухстадийная диффузионная модель. Краткий обзор.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1500174"/>
            <a:ext cx="2428892" cy="5072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/>
              <a:t>Подробное изложение основных положений 2-ой модели представлено в работе </a:t>
            </a:r>
            <a:r>
              <a:rPr lang="ru-RU" sz="900" dirty="0" smtClean="0"/>
              <a:t>[</a:t>
            </a:r>
            <a:r>
              <a:rPr lang="en-US" sz="900" dirty="0" smtClean="0"/>
              <a:t>27</a:t>
            </a:r>
            <a:r>
              <a:rPr lang="ru-RU" sz="900" dirty="0" smtClean="0"/>
              <a:t>] </a:t>
            </a:r>
            <a:r>
              <a:rPr lang="ru-RU" sz="900" dirty="0"/>
              <a:t>(1975г). Рассмотрена нестационарная задача. Использована та же самая система дифференциальных уравнений и  условий однозначности, что и в первой модели, но  дополненная временными условиями. Представлено решение нестационарной задачи для сферического образца, заполненного сферическими зернами. Модель обладает двумя существенными отличиями от первой. </a:t>
            </a:r>
          </a:p>
          <a:p>
            <a:pPr algn="ctr"/>
            <a:r>
              <a:rPr lang="ru-RU" sz="900" dirty="0"/>
              <a:t>Межзеренное пространство представляется в виде тонкого слоя на внешней поверхности зерен, толщину этого слоя предполагается определять в результате сопоставления расчетных соотношений с экспериментальными данными по выходу ГПД из сферического образца. </a:t>
            </a:r>
          </a:p>
          <a:p>
            <a:pPr algn="ctr"/>
            <a:r>
              <a:rPr lang="ru-RU" sz="900" dirty="0"/>
              <a:t>Второе отличие: для определения объёмной плотности источников газа в межзеренном пространстве используется текущее значение концентрации в образце как граничное на поверхности сферического зерна.</a:t>
            </a:r>
          </a:p>
          <a:p>
            <a:pPr algn="ctr"/>
            <a:r>
              <a:rPr lang="ru-RU" sz="900" dirty="0"/>
              <a:t>В работе представлено решение стационарной задачи, которое подробно проанализировано для различных частных случаев. Рассмотрен случай возможного захвата части ГПД в межзеренном пространстве дефектами. Модель использована для оценке коэффициентов диффузии йода и теллура.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500174"/>
            <a:ext cx="2428892" cy="5072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В работах </a:t>
            </a:r>
            <a:r>
              <a:rPr lang="ru-RU" sz="1000" dirty="0" smtClean="0"/>
              <a:t>[</a:t>
            </a:r>
            <a:r>
              <a:rPr lang="en-US" sz="1000" dirty="0" smtClean="0"/>
              <a:t>25</a:t>
            </a:r>
            <a:r>
              <a:rPr lang="ru-RU" sz="1000" dirty="0" smtClean="0"/>
              <a:t>], </a:t>
            </a:r>
            <a:r>
              <a:rPr lang="ru-RU" sz="1000" dirty="0"/>
              <a:t>[</a:t>
            </a:r>
            <a:r>
              <a:rPr lang="ru-RU" sz="1000" dirty="0" smtClean="0"/>
              <a:t>2</a:t>
            </a:r>
            <a:r>
              <a:rPr lang="en-US" sz="1000" dirty="0" smtClean="0"/>
              <a:t>6</a:t>
            </a:r>
            <a:r>
              <a:rPr lang="ru-RU" sz="1000" dirty="0" smtClean="0"/>
              <a:t>] </a:t>
            </a:r>
            <a:r>
              <a:rPr lang="ru-RU" sz="1000" dirty="0"/>
              <a:t>(1973-1977гг) представлена стационарная модель двухстадийного переноса короткоживущих радиоактивных ГПД в пористых плоской, тонкой пластине и тонкой, цилиндрической втулке. Выход газа с внешней поверхности образцов при нулевых граничных условиях представляется в виде суммы потока из межзеренного пространства с коэффициентом зернограничной диффузии и потока из зерен с объёмным коэффициентом диффузии, находящихся на внешней поверхности образца с учетом ее разветвленности для заданного значения пористости. </a:t>
            </a:r>
          </a:p>
          <a:p>
            <a:pPr algn="ctr"/>
            <a:r>
              <a:rPr lang="ru-RU" sz="1000" dirty="0"/>
              <a:t>Выход газа в межзеренное пространство определяется из решения стационарной задачи для сферического зерна с объёмным коэффициентом диффузии, при постоянном  значении концентрации на его границе. Это значение принято равным усредненному по координате в образце (пластина, втулка). Полученное значение выхода ГПД из зерна используется для определения плотности источников газа в межзеренном пространстве образца.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1500174"/>
            <a:ext cx="2428892" cy="5000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Развитие третьей модели изложено в работах </a:t>
            </a:r>
            <a:r>
              <a:rPr lang="ru-RU" sz="1200" dirty="0" smtClean="0"/>
              <a:t>[</a:t>
            </a:r>
            <a:r>
              <a:rPr lang="en-US" sz="1200" dirty="0" smtClean="0"/>
              <a:t>28</a:t>
            </a:r>
            <a:r>
              <a:rPr lang="ru-RU" sz="1200" dirty="0" smtClean="0"/>
              <a:t>], [</a:t>
            </a:r>
            <a:r>
              <a:rPr lang="en-US" sz="1200" dirty="0" smtClean="0"/>
              <a:t>29</a:t>
            </a:r>
            <a:r>
              <a:rPr lang="ru-RU" sz="1200" dirty="0" smtClean="0"/>
              <a:t>], [</a:t>
            </a:r>
            <a:r>
              <a:rPr lang="en-US" sz="1200" dirty="0" smtClean="0"/>
              <a:t>30</a:t>
            </a:r>
            <a:r>
              <a:rPr lang="ru-RU" sz="1200" dirty="0" smtClean="0"/>
              <a:t>], [</a:t>
            </a:r>
            <a:r>
              <a:rPr lang="en-US" sz="1200" dirty="0" smtClean="0"/>
              <a:t>31</a:t>
            </a:r>
            <a:r>
              <a:rPr lang="ru-RU" sz="1200" dirty="0" smtClean="0"/>
              <a:t>], [</a:t>
            </a:r>
            <a:r>
              <a:rPr lang="en-US" sz="1200" dirty="0" smtClean="0"/>
              <a:t>32</a:t>
            </a:r>
            <a:r>
              <a:rPr lang="ru-RU" sz="1200" dirty="0" smtClean="0"/>
              <a:t>]. </a:t>
            </a:r>
            <a:r>
              <a:rPr lang="ru-RU" sz="1200" dirty="0"/>
              <a:t>Рассматривается нестационарная система дифференциальных уравнений двухстадийной диффузии ранее представленная в предыдущей модели без конкретизации представлений о границах зерен. Решается задача для сферического образца, заполненного сферическими зернами. Стационарная задача используется для нахождения коэффициентов диффузии по экспериментальным данным работы [9]. Полученные значения коэффициентов диффузии используются для расчетов нестационарных выходов ГПД из сферических кернов микротвэлов.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7224" y="642918"/>
            <a:ext cx="7772400" cy="785818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Двухстадийная диффузионная модель. 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Обзор, выводы.</a:t>
            </a:r>
            <a:endParaRPr lang="ru-RU" sz="24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42844" y="1571612"/>
            <a:ext cx="8786874" cy="494826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представленному краткому обзору можно сделать следующие выводы: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все модели используют идентичную систему дифференциальных уравнений и условий однозначности.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предварительные проработки показали, что использованное во второй модели текущее значение концентрации в образце как граничное условие для зерна  более продуктивно, т.к. позволяет авторам рассмотреть большее количество важных предельных случаев и иметь более простые выражения для конечных результатов.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использование в первой модели пористости, как одного из параметров структуры представляется положительным фактом, т.к. эта величина весьма надежно определяется экспериментально.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представленные в работе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(третья модель) результаты расчетов по экспериментальным данным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широком интервале температуры в предположениях наличия или отсутствия ловушек и использование в модели выхода ГПД в межзёренное пространство путем кинетической отдачи и выбивания следует считать перспективным для дальнейшего усовершенствования моделей.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772400" cy="192882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основании вышеизложенных  выводов предлагается следующая 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двухстадийная диффузионная модель для стационарного  выхода ГПД.</a:t>
            </a: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Математическая постановка задачи и условия однозначности, представленные ниже, используют символику работы [3].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Геометрические условия.</a:t>
            </a: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0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786058"/>
            <a:ext cx="8643998" cy="392909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Геометрические условия.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Рассматривается сферический образец радиуса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состоящий из сферических зерен радиуса 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Сферическая форма зерна допустима в модельных представлениях, т.к. оправдана оптическими исследованиями шлифов.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Выбор сферической формы образца в модели допустим по следующим причинам: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для задач предполагающих изотропию свойств в объёме тела и желании  иметь одну пространственную координату такая форма предлагает наиболее строгое решение. Использование образцов другой формы (пластина, цилиндр) либо требует рассмотрения двухкоордитатной задачи, либо увеличения аксиальных размеров для обеспечения необходимой точности в эксперименте. Следует отметить, что при малых значениях коэффициентов диффузии возможно обойтись рассмотрением задач для полупространства, предполагая, что изменение концентрации в телах сосредоточена в тонком приповерхностном слое.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в работе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экспериментальных исследований изготовлялись специальные образцы сферической формы с зерновой сферической структурой, в работах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исследовались сферические керны для микротвэлов.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в нашем случае использовались цилиндрические образцы (штатные таблетки-сердечники твэлов энергетических реакторов), радиальные и аксиальные размеры которых не сильно различаются. В этом случае предлагается использовать в модельных расчетах эквивалентный радиус сферического образца, поверхность которого равна эмиссионной  поверхности исследуемого. Такой подход позволяет проводить количественные сопоставления экспериментальных результатов для образцов разной формы и размеров.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714357"/>
            <a:ext cx="7772400" cy="928693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Двухстадийная диффузионная модель. 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Физические условия.</a:t>
            </a:r>
            <a:endParaRPr lang="ru-RU" sz="24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1785926"/>
            <a:ext cx="8572560" cy="471490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Физические условия предполагают изотермические условия в объёме образца, коэффициенты диффузии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(объёмный),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gb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(зернограничный) являются функцией температуры.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Плотность внутренних источников газа внутри зерен пропорциональна плотности делений в образце.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Межзеренные границы считаются обедненными делящемся изотопов, а источником ГПД в них является газ, вышедший с поверхности зерен в межзеренное пространство.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Образец обладает пористостью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где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плотности поликристаллического образца и теоретическая плотность химического соединения соответственно.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642918"/>
            <a:ext cx="7286676" cy="1857387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Двухстадийная диффузионная модель. </a:t>
            </a:r>
            <a:r>
              <a:rPr lang="ru-RU" sz="2400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Временные и граничные условия.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Система дифференциальных уравнений.</a:t>
            </a: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74661" y="2714620"/>
            <a:ext cx="7994679" cy="392909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сферическом образце радиуса 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распределение концентраций описывается уравнением: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                                       (1)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при  граничных и временных условиях: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(а)       </a:t>
            </a:r>
            <a:r>
              <a:rPr lang="en-US" sz="1200" i="1" dirty="0" smtClean="0">
                <a:solidFill>
                  <a:schemeClr val="tx1"/>
                </a:solidFill>
              </a:rPr>
              <a:t>C</a:t>
            </a:r>
            <a:r>
              <a:rPr lang="ru-RU" sz="1200" i="1" dirty="0" smtClean="0">
                <a:solidFill>
                  <a:schemeClr val="tx1"/>
                </a:solidFill>
              </a:rPr>
              <a:t> = 0               при     </a:t>
            </a:r>
            <a:r>
              <a:rPr lang="en-US" sz="1200" i="1" dirty="0" smtClean="0">
                <a:solidFill>
                  <a:schemeClr val="tx1"/>
                </a:solidFill>
              </a:rPr>
              <a:t>r=R  </a:t>
            </a:r>
            <a:r>
              <a:rPr lang="ru-RU" sz="1200" i="1" dirty="0" smtClean="0">
                <a:solidFill>
                  <a:schemeClr val="tx1"/>
                </a:solidFill>
              </a:rPr>
              <a:t>                для всех </a:t>
            </a:r>
            <a:r>
              <a:rPr lang="en-US" sz="1200" i="1" dirty="0" smtClean="0">
                <a:solidFill>
                  <a:schemeClr val="tx1"/>
                </a:solidFill>
              </a:rPr>
              <a:t>t&gt;0</a:t>
            </a:r>
            <a:endParaRPr lang="ru-RU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smtClean="0">
                <a:solidFill>
                  <a:schemeClr val="tx1"/>
                </a:solidFill>
              </a:rPr>
              <a:t>b</a:t>
            </a:r>
            <a:r>
              <a:rPr lang="ru-RU" sz="1200" dirty="0" smtClean="0">
                <a:solidFill>
                  <a:schemeClr val="tx1"/>
                </a:solidFill>
              </a:rPr>
              <a:t>) </a:t>
            </a:r>
            <a:r>
              <a:rPr lang="ru-RU" sz="1200" i="1" dirty="0" smtClean="0">
                <a:solidFill>
                  <a:schemeClr val="tx1"/>
                </a:solidFill>
              </a:rPr>
              <a:t>     </a:t>
            </a:r>
            <a:r>
              <a:rPr lang="ru-RU" sz="1200" dirty="0" smtClean="0">
                <a:solidFill>
                  <a:schemeClr val="tx1"/>
                </a:solidFill>
              </a:rPr>
              <a:t>        </a:t>
            </a:r>
            <a:r>
              <a:rPr lang="ru-RU" sz="1200" i="1" dirty="0" smtClean="0">
                <a:solidFill>
                  <a:schemeClr val="tx1"/>
                </a:solidFill>
              </a:rPr>
              <a:t>                  при     </a:t>
            </a:r>
            <a:r>
              <a:rPr lang="en-US" sz="1200" i="1" dirty="0" smtClean="0">
                <a:solidFill>
                  <a:schemeClr val="tx1"/>
                </a:solidFill>
              </a:rPr>
              <a:t>r=0</a:t>
            </a:r>
            <a:r>
              <a:rPr lang="ru-RU" sz="1200" i="1" dirty="0" smtClean="0">
                <a:solidFill>
                  <a:schemeClr val="tx1"/>
                </a:solidFill>
              </a:rPr>
              <a:t>                </a:t>
            </a:r>
            <a:r>
              <a:rPr lang="ru-RU" sz="1200" dirty="0" smtClean="0">
                <a:solidFill>
                  <a:schemeClr val="tx1"/>
                </a:solidFill>
              </a:rPr>
              <a:t>   </a:t>
            </a:r>
            <a:r>
              <a:rPr lang="ru-RU" sz="1200" i="1" dirty="0" smtClean="0">
                <a:solidFill>
                  <a:schemeClr val="tx1"/>
                </a:solidFill>
              </a:rPr>
              <a:t>для всех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en-US" sz="1200" i="1" dirty="0" smtClean="0">
                <a:solidFill>
                  <a:schemeClr val="tx1"/>
                </a:solidFill>
              </a:rPr>
              <a:t>t </a:t>
            </a:r>
            <a:r>
              <a:rPr lang="ru-RU" sz="1200" dirty="0" smtClean="0">
                <a:solidFill>
                  <a:schemeClr val="tx1"/>
                </a:solidFill>
              </a:rPr>
              <a:t>&gt; 0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smtClean="0">
                <a:solidFill>
                  <a:schemeClr val="tx1"/>
                </a:solidFill>
              </a:rPr>
              <a:t>c</a:t>
            </a:r>
            <a:r>
              <a:rPr lang="ru-RU" sz="1200" dirty="0" smtClean="0">
                <a:solidFill>
                  <a:schemeClr val="tx1"/>
                </a:solidFill>
              </a:rPr>
              <a:t>)       </a:t>
            </a:r>
            <a:r>
              <a:rPr lang="en-US" sz="1200" i="1" dirty="0" smtClean="0">
                <a:solidFill>
                  <a:schemeClr val="tx1"/>
                </a:solidFill>
              </a:rPr>
              <a:t>C</a:t>
            </a:r>
            <a:r>
              <a:rPr lang="ru-RU" sz="1200" dirty="0" smtClean="0">
                <a:solidFill>
                  <a:schemeClr val="tx1"/>
                </a:solidFill>
              </a:rPr>
              <a:t> = 0                </a:t>
            </a:r>
            <a:r>
              <a:rPr lang="ru-RU" sz="1200" i="1" dirty="0" smtClean="0">
                <a:solidFill>
                  <a:schemeClr val="tx1"/>
                </a:solidFill>
              </a:rPr>
              <a:t>при</a:t>
            </a:r>
            <a:r>
              <a:rPr lang="ru-RU" sz="1200" dirty="0" smtClean="0">
                <a:solidFill>
                  <a:schemeClr val="tx1"/>
                </a:solidFill>
              </a:rPr>
              <a:t>      </a:t>
            </a:r>
            <a:r>
              <a:rPr lang="en-US" sz="1200" i="1" dirty="0" smtClean="0">
                <a:solidFill>
                  <a:schemeClr val="tx1"/>
                </a:solidFill>
              </a:rPr>
              <a:t>t </a:t>
            </a:r>
            <a:r>
              <a:rPr lang="ru-RU" sz="1200" dirty="0" smtClean="0">
                <a:solidFill>
                  <a:schemeClr val="tx1"/>
                </a:solidFill>
              </a:rPr>
              <a:t>= 0                 </a:t>
            </a:r>
            <a:r>
              <a:rPr lang="ru-RU" sz="1200" i="1" dirty="0" smtClean="0">
                <a:solidFill>
                  <a:schemeClr val="tx1"/>
                </a:solidFill>
              </a:rPr>
              <a:t> для всех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en-US" sz="1200" i="1" dirty="0" smtClean="0">
                <a:solidFill>
                  <a:schemeClr val="tx1"/>
                </a:solidFill>
              </a:rPr>
              <a:t>r</a:t>
            </a:r>
            <a:r>
              <a:rPr lang="ru-RU" sz="1200" i="1" dirty="0" smtClean="0">
                <a:solidFill>
                  <a:schemeClr val="tx1"/>
                </a:solidFill>
              </a:rPr>
              <a:t>       при   </a:t>
            </a:r>
            <a:r>
              <a:rPr lang="ru-RU" sz="1200" dirty="0" smtClean="0">
                <a:solidFill>
                  <a:schemeClr val="tx1"/>
                </a:solidFill>
              </a:rPr>
              <a:t>0 ≤ </a:t>
            </a:r>
            <a:r>
              <a:rPr lang="en-US" sz="1200" i="1" dirty="0" smtClean="0">
                <a:solidFill>
                  <a:schemeClr val="tx1"/>
                </a:solidFill>
              </a:rPr>
              <a:t>r </a:t>
            </a:r>
            <a:r>
              <a:rPr lang="ru-RU" sz="1200" dirty="0" smtClean="0">
                <a:solidFill>
                  <a:schemeClr val="tx1"/>
                </a:solidFill>
              </a:rPr>
              <a:t>≤ </a:t>
            </a:r>
            <a:r>
              <a:rPr lang="en-US" sz="1200" dirty="0" smtClean="0">
                <a:solidFill>
                  <a:schemeClr val="tx1"/>
                </a:solidFill>
              </a:rPr>
              <a:t>R</a:t>
            </a:r>
            <a:r>
              <a:rPr lang="ru-RU" sz="1200" dirty="0" smtClean="0">
                <a:solidFill>
                  <a:schemeClr val="tx1"/>
                </a:solidFill>
              </a:rPr>
              <a:t> .</a:t>
            </a:r>
          </a:p>
          <a:p>
            <a:pPr marL="274320" indent="-228600">
              <a:buAutoNum type="alphaLcParenBoth" startAt="3"/>
            </a:pPr>
            <a:endParaRPr lang="ru-RU" sz="1200" dirty="0" smtClean="0">
              <a:solidFill>
                <a:schemeClr val="tx1"/>
              </a:solidFill>
            </a:endParaRPr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500166" y="3143248"/>
          <a:ext cx="4158604" cy="857256"/>
        </p:xfrm>
        <a:graphic>
          <a:graphicData uri="http://schemas.openxmlformats.org/presentationml/2006/ole">
            <p:oleObj spid="_x0000_s1025" name="Формула" r:id="rId4" imgW="2171700" imgH="444500" progId="Equation.3">
              <p:embed/>
            </p:oleObj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2918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910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000100" y="5143512"/>
          <a:ext cx="631825" cy="307975"/>
        </p:xfrm>
        <a:graphic>
          <a:graphicData uri="http://schemas.openxmlformats.org/presentationml/2006/ole">
            <p:oleObj spid="_x0000_s1032" name="Формула" r:id="rId5" imgW="632567" imgH="307451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14356"/>
            <a:ext cx="8858312" cy="1066800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Двухстадийная диффузионная модель для стационарного  выхода ГПД.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Временные и граничные условия для зерна.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Для стационарной задачи производная концентрации по времени принимается равной нулю:</a:t>
            </a:r>
          </a:p>
          <a:p>
            <a:pPr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 </a:t>
            </a:r>
          </a:p>
          <a:p>
            <a:pPr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                                                                                                                                                               </a:t>
            </a:r>
            <a:r>
              <a:rPr lang="ru-RU" b="1" dirty="0" smtClean="0">
                <a:latin typeface="Times New Roman"/>
                <a:ea typeface="Times New Roman"/>
              </a:rPr>
              <a:t>(1-1)</a:t>
            </a:r>
            <a:endParaRPr lang="ru-RU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 </a:t>
            </a:r>
            <a:endParaRPr lang="ru-RU" dirty="0" smtClean="0">
              <a:latin typeface="Times New Roman"/>
              <a:ea typeface="Times New Roman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Граничное условие (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), подразумевает полное удаление газа с поверхности в нашем</a:t>
            </a:r>
            <a:r>
              <a:rPr lang="ru-RU" dirty="0" smtClean="0">
                <a:latin typeface="Times New Roman"/>
                <a:ea typeface="Times New Roman"/>
              </a:rPr>
              <a:t> эксперименте, т.к. его расход специально подбирался для обеспечения этого условия. </a:t>
            </a:r>
          </a:p>
          <a:p>
            <a:pPr indent="450215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Плотность источников газ в межзеренном пространстве 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β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´(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зависит от концентрации 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которая  является граничным условием при рассмотрении потока газа в межзеренное пространство из зерен, в частности от местоположения конкретного зерна в объёме образца.</a:t>
            </a:r>
            <a:endParaRPr lang="ru-RU" dirty="0" smtClean="0">
              <a:latin typeface="Times New Roman"/>
              <a:ea typeface="Times New Roman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Система уравнений, описывающая процесс диффузии в зерне имеет вид:</a:t>
            </a:r>
          </a:p>
          <a:p>
            <a:pPr indent="450215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 </a:t>
            </a:r>
          </a:p>
          <a:p>
            <a:pPr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                                                                                                                                                          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(2)</a:t>
            </a:r>
            <a:endParaRPr lang="ru-RU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buNone/>
            </a:pPr>
            <a:endParaRPr lang="ru-RU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с граничными условиями: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(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К = 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при 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r’=a 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</a:t>
            </a:r>
            <a:r>
              <a:rPr lang="ru-RU" dirty="0" smtClean="0">
                <a:latin typeface="Times New Roman"/>
                <a:ea typeface="Times New Roman"/>
              </a:rPr>
              <a:t>для всех </a:t>
            </a:r>
            <a:r>
              <a:rPr lang="en-US" i="1" dirty="0" smtClean="0">
                <a:latin typeface="Times New Roman"/>
                <a:ea typeface="Times New Roman"/>
              </a:rPr>
              <a:t>t </a:t>
            </a:r>
            <a:r>
              <a:rPr lang="ru-RU" dirty="0" smtClean="0">
                <a:latin typeface="Times New Roman"/>
                <a:ea typeface="Times New Roman"/>
              </a:rPr>
              <a:t>&gt; 0</a:t>
            </a:r>
          </a:p>
          <a:p>
            <a:pPr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</a:rPr>
              <a:t>b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)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r’=0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</a:t>
            </a:r>
            <a:r>
              <a:rPr lang="ru-RU" dirty="0" smtClean="0">
                <a:latin typeface="Times New Roman"/>
                <a:ea typeface="Times New Roman"/>
              </a:rPr>
              <a:t> для всех </a:t>
            </a:r>
            <a:r>
              <a:rPr lang="en-US" i="1" dirty="0" smtClean="0">
                <a:latin typeface="Times New Roman"/>
                <a:ea typeface="Times New Roman"/>
              </a:rPr>
              <a:t>t </a:t>
            </a:r>
            <a:r>
              <a:rPr lang="ru-RU" dirty="0" smtClean="0">
                <a:latin typeface="Times New Roman"/>
                <a:ea typeface="Times New Roman"/>
              </a:rPr>
              <a:t>&gt; 0</a:t>
            </a:r>
          </a:p>
          <a:p>
            <a:pPr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(</a:t>
            </a:r>
            <a:r>
              <a:rPr lang="en-US" dirty="0" smtClean="0">
                <a:latin typeface="Times New Roman"/>
                <a:ea typeface="Times New Roman"/>
              </a:rPr>
              <a:t>c</a:t>
            </a:r>
            <a:r>
              <a:rPr lang="ru-RU" dirty="0" smtClean="0">
                <a:latin typeface="Times New Roman"/>
                <a:ea typeface="Times New Roman"/>
              </a:rPr>
              <a:t>)    </a:t>
            </a:r>
            <a:r>
              <a:rPr lang="ru-RU" i="1" dirty="0" smtClean="0">
                <a:latin typeface="Times New Roman"/>
                <a:ea typeface="Times New Roman"/>
              </a:rPr>
              <a:t>К</a:t>
            </a:r>
            <a:r>
              <a:rPr lang="ru-RU" dirty="0" smtClean="0">
                <a:latin typeface="Times New Roman"/>
                <a:ea typeface="Times New Roman"/>
              </a:rPr>
              <a:t> = 0         </a:t>
            </a:r>
            <a:r>
              <a:rPr lang="en-US" i="1" dirty="0" smtClean="0">
                <a:latin typeface="Times New Roman"/>
                <a:ea typeface="Times New Roman"/>
              </a:rPr>
              <a:t>t</a:t>
            </a:r>
            <a:r>
              <a:rPr lang="ru-RU" i="1" dirty="0" smtClean="0">
                <a:latin typeface="Times New Roman"/>
                <a:ea typeface="Times New Roman"/>
              </a:rPr>
              <a:t>  </a:t>
            </a:r>
            <a:r>
              <a:rPr lang="ru-RU" dirty="0" smtClean="0">
                <a:latin typeface="Times New Roman"/>
                <a:ea typeface="Times New Roman"/>
              </a:rPr>
              <a:t>= 0    для всех </a:t>
            </a:r>
            <a:r>
              <a:rPr lang="en-US" i="1" dirty="0" smtClean="0">
                <a:latin typeface="Times New Roman"/>
                <a:ea typeface="Times New Roman"/>
              </a:rPr>
              <a:t>r</a:t>
            </a:r>
            <a:r>
              <a:rPr lang="ru-RU" i="1" dirty="0" smtClean="0">
                <a:latin typeface="Times New Roman"/>
                <a:ea typeface="Times New Roman"/>
              </a:rPr>
              <a:t>’</a:t>
            </a:r>
            <a:r>
              <a:rPr lang="ru-RU" dirty="0" smtClean="0">
                <a:latin typeface="Times New Roman"/>
                <a:ea typeface="Times New Roman"/>
              </a:rPr>
              <a:t>, 0 ≤ </a:t>
            </a:r>
            <a:r>
              <a:rPr lang="en-US" i="1" dirty="0" smtClean="0">
                <a:latin typeface="Times New Roman"/>
                <a:ea typeface="Times New Roman"/>
              </a:rPr>
              <a:t>r</a:t>
            </a:r>
            <a:r>
              <a:rPr lang="ru-RU" i="1" dirty="0" smtClean="0">
                <a:latin typeface="Times New Roman"/>
                <a:ea typeface="Times New Roman"/>
              </a:rPr>
              <a:t>’ </a:t>
            </a:r>
            <a:r>
              <a:rPr lang="ru-RU" dirty="0" smtClean="0">
                <a:latin typeface="Times New Roman"/>
                <a:ea typeface="Times New Roman"/>
              </a:rPr>
              <a:t>≤ </a:t>
            </a:r>
            <a:r>
              <a:rPr lang="en-US" dirty="0" smtClean="0">
                <a:latin typeface="Times New Roman"/>
                <a:ea typeface="Times New Roman"/>
              </a:rPr>
              <a:t>a</a:t>
            </a:r>
            <a:r>
              <a:rPr lang="ru-RU" dirty="0" smtClean="0">
                <a:latin typeface="Times New Roman"/>
                <a:ea typeface="Times New Roman"/>
              </a:rPr>
              <a:t> .</a:t>
            </a:r>
          </a:p>
          <a:p>
            <a:pPr algn="ctr">
              <a:lnSpc>
                <a:spcPct val="150000"/>
              </a:lnSpc>
              <a:spcAft>
                <a:spcPts val="0"/>
              </a:spcAft>
              <a:buNone/>
            </a:pPr>
            <a:endParaRPr lang="ru-RU" dirty="0">
              <a:latin typeface="Times New Roman"/>
              <a:ea typeface="Times New Roman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000232" y="2428868"/>
          <a:ext cx="2411413" cy="434975"/>
        </p:xfrm>
        <a:graphic>
          <a:graphicData uri="http://schemas.openxmlformats.org/presentationml/2006/ole">
            <p:oleObj spid="_x0000_s22530" name="Формула" r:id="rId3" imgW="2410740" imgH="435616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071670" y="4572008"/>
          <a:ext cx="2501900" cy="444500"/>
        </p:xfrm>
        <a:graphic>
          <a:graphicData uri="http://schemas.openxmlformats.org/presentationml/2006/ole">
            <p:oleObj spid="_x0000_s22531" name="Формула" r:id="rId4" imgW="2501640" imgH="44424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500438" y="5643563"/>
          <a:ext cx="581025" cy="307975"/>
        </p:xfrm>
        <a:graphic>
          <a:graphicData uri="http://schemas.openxmlformats.org/presentationml/2006/ole">
            <p:oleObj spid="_x0000_s22532" name="Формула" r:id="rId5" imgW="581803" imgH="307451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85818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Распределение концентрации в зерне и плотность 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внутренних источников в межзеренном пространстве.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стационарных условий уравнение диффузии для зерна имеет вид: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(2-1)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этом уравнении  β – плотность источников газа, зависящая от плотности делений в зерне и доли выхода конкретного изотопа в результате акта деления. Решение уравнения (2-1) имеет вид: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(3)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Плотность внутренних источников газа в межзеренном пространстве образца имеет вид: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(4),                                  </a:t>
            </a: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– радиус зерна, ε – пористость образца,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ξ - доля межзеренного пространства, участвующая в зернограничной диффузии, определяемая экспериментально и аналогичная δ/2 в работе  [3], в нашем случае δ/2 =  ξ*а*ε   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143108" y="3000372"/>
          <a:ext cx="1801813" cy="1308100"/>
        </p:xfrm>
        <a:graphic>
          <a:graphicData uri="http://schemas.openxmlformats.org/presentationml/2006/ole">
            <p:oleObj spid="_x0000_s23554" name="Формула" r:id="rId3" imgW="1714320" imgH="137160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428728" y="4643446"/>
          <a:ext cx="4016375" cy="504825"/>
        </p:xfrm>
        <a:graphic>
          <a:graphicData uri="http://schemas.openxmlformats.org/presentationml/2006/ole">
            <p:oleObj spid="_x0000_s23555" name="Формула" r:id="rId4" imgW="4016100" imgH="504378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857224" y="5214950"/>
          <a:ext cx="2265363" cy="504825"/>
        </p:xfrm>
        <a:graphic>
          <a:graphicData uri="http://schemas.openxmlformats.org/presentationml/2006/ole">
            <p:oleObj spid="_x0000_s23556" name="Формула" r:id="rId5" imgW="2264569" imgH="504378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2143108" y="1928802"/>
          <a:ext cx="2114550" cy="438150"/>
        </p:xfrm>
        <a:graphic>
          <a:graphicData uri="http://schemas.openxmlformats.org/presentationml/2006/ole">
            <p:oleObj spid="_x0000_s23557" name="Формула" r:id="rId6" imgW="2113760" imgH="437866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5418</TotalTime>
  <Words>1161</Words>
  <Application>Microsoft Office PowerPoint</Application>
  <PresentationFormat>Экран (4:3)</PresentationFormat>
  <Paragraphs>105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Городская</vt:lpstr>
      <vt:lpstr>Формула</vt:lpstr>
      <vt:lpstr>         Лекция 20.   Цель.  Обосновать необходимость разработки двухстадийной диффузионной модели миграции ГПД для объяснения полученных экспериментальных результатов. Представить краткий обзор моделей двухстадийного переноса. Рассмотреть систему диффуравнений, условия однозначности и решение стационарной задачи.       </vt:lpstr>
      <vt:lpstr>Двухстадийная диффузионная модель. Предпосылки. </vt:lpstr>
      <vt:lpstr>Двухстадийная диффузионная модель. Краткий обзор.</vt:lpstr>
      <vt:lpstr>Двухстадийная диффузионная модель.  Обзор, выводы.</vt:lpstr>
      <vt:lpstr>На основании вышеизложенных  выводов предлагается следующая двухстадийная диффузионная модель для стационарного  выхода ГПД. Математическая постановка задачи и условия однозначности, представленные ниже, используют символику работы [3]. Геометрические условия. </vt:lpstr>
      <vt:lpstr>Двухстадийная диффузионная модель.  Физические условия.</vt:lpstr>
      <vt:lpstr>  Двухстадийная диффузионная модель.  Временные и граничные условия.  Система дифференциальных уравнений. </vt:lpstr>
      <vt:lpstr>Двухстадийная диффузионная модель для стационарного  выхода ГПД. Временные и граничные условия для зерна.</vt:lpstr>
      <vt:lpstr>Распределение концентрации в зерне и плотность  внутренних источников в межзеренном пространстве.</vt:lpstr>
      <vt:lpstr>Двухстадийная диффузионная модель. Выход ГПД с поверхности образца.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20.   Цель.   Рассмотреть конкретный пример использования методики расчета температурного поля облучательного устройства.   В качестве примера предлагается  облучательное устройство "Ритм", предназначенное для комплексного исследования пластических   свойств   ядерного  топлива  и  газовыделения  при одновременной регистрации акустической эмиссии в процессе облучения. Обосновать выбор схемы для тепловых расчетов, выбор конструкционных материалов, теплофизических параметров и источников тепловыделений. Познакомить слушателей с результатами расчетов и их сопоставлением  с экспериментальными данными.</dc:title>
  <dc:creator>Костя</dc:creator>
  <cp:lastModifiedBy>COMP</cp:lastModifiedBy>
  <cp:revision>153</cp:revision>
  <dcterms:created xsi:type="dcterms:W3CDTF">2008-02-02T06:46:15Z</dcterms:created>
  <dcterms:modified xsi:type="dcterms:W3CDTF">2008-02-19T09:54:43Z</dcterms:modified>
</cp:coreProperties>
</file>