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8" r:id="rId4"/>
    <p:sldId id="263" r:id="rId5"/>
    <p:sldId id="256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A0CC41-D47E-4F26-BF8E-B0D39EF5E9C2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0C8490-DCA1-4FEE-8BA6-89396C896E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386794" cy="371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000" u="sng" dirty="0" smtClean="0"/>
              <a:t/>
            </a:r>
            <a:br>
              <a:rPr lang="ru-RU" sz="2000" u="sng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2.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Познакомить слушателей с областью технических приложений и разделами курса,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требованиями при проверке знаний. Рассмотреть вопросы организации работ по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стандартизации  реакторных испытаний в отрасли, принятые и стандартизованные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термины и определения.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256"/>
            <a:ext cx="8572560" cy="228601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pPr lvl="0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1.Элементы активной зоны ядерного реактора и реакторные испытания.</a:t>
            </a:r>
          </a:p>
          <a:p>
            <a:pPr lvl="0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2.Разделы курса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при проверке знаний.</a:t>
            </a:r>
          </a:p>
          <a:p>
            <a:pPr lvl="0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3.Принципы организации работ по стандартизации реакторных испытаний в отрасли.</a:t>
            </a:r>
          </a:p>
          <a:p>
            <a:pPr lvl="0"/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4.Термины и определения. Словарь терминов и определений.</a:t>
            </a:r>
          </a:p>
          <a:p>
            <a:pPr algn="ctr"/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Термины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(ГОСТ).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2984"/>
            <a:ext cx="9144000" cy="5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Ядерный реактор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устройство, предназначенное для организации и поддержания управляемой цепной реакции деления ядер.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ГОСТ-23082-78.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Радиационные испытания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испытания, при которых основным видом воздействия на объект испытаний является ионизирующее излучение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ГОСТ-16504-74.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Метрологическое обеспечение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установление и применение научных и организационных основ, технических средств, правил и норм, необходимых для достижения единства и требуемой точности измерений.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ГОСТ-125-76.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испытаний, контроля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совокупность правил применения определенных принципов для осуществления испытаний, контроля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ГОСТ- 16504-74.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 измерений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совокупность приемов использования принципов и средств измерений.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 -16263-70.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Единство измерений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состояние измерений, при которых их результаты выражены в узаконенных единицах и погрешности измерений известны с заданной вероятностью.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 -16263-70.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Методика выполнения измерений (МВИ)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совокупность метода, средств, процедуры и условий подготовки и проведения измерений, а также правил обработки результатов наблюдений, необходимых для выполнения данного измерения.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Измерительная техника. N10. 1972г. стр. 70.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Стандартизация и аттестация методик выполнения измерений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регламентирование требований к методам, средствам и алгоритмам выполнения измерений, применение которых в определенных (нормативных) условиях обеспечит заданные значения показателей точности этих измерений.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ГОСТ-8010-72.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Метрологическая аттестация МВИ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исследования, направленные на определение значений показателей точности измерений, выполняемых в соответствии с данной методикой.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ГОСТ-8010-72.</a:t>
            </a:r>
          </a:p>
          <a:p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573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Термины и определения  (ОСТ).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857364"/>
            <a:ext cx="900115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Реакторные испытания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радиационные и другие испытания в ядерном реакторе.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ОСТ- 95842-80.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Облучательное устройство ядерного реактора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устройство, устанавливаемое в канал или активную зону ядерного реактора, предназначенное для облучения объекта испытаний.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ОСТ-95842-80.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Испытательный стенд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совокупность устройств или установок, предназначенная для изучения работоспособности отдельных компонентов ядерных энергетических установок и(или) вспомогательного оборудования в условиях, максимально приближенных к условиям их работы в составе разработанных ядерных энергетических установок.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ОСТ-9542-80.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Реакторный стенд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испытательный стенд установок ядерной энерготехники, включающий  в себя экспериментальный реактор.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ОСТ-9542-80.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Пассивный метод реакторных испытаний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(Пассивные испытания)- реакторные испытания без измерения свойств объекта испытаний под облучением.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ОСТ-9542-80.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Активный метод реакторных испытаний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(Активные испытания)-  реакторные испытания с измерением свойств объекта под облучением с воздействием или без воздействия на эти свойства.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ОСТ-9542-80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24"/>
          <p:cNvGrpSpPr/>
          <p:nvPr/>
        </p:nvGrpSpPr>
        <p:grpSpPr>
          <a:xfrm>
            <a:off x="571472" y="857232"/>
            <a:ext cx="8215370" cy="5512868"/>
            <a:chOff x="642910" y="142852"/>
            <a:chExt cx="8215370" cy="551286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14348" y="642918"/>
              <a:ext cx="1643074" cy="17145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АЗ</a:t>
              </a:r>
              <a:endParaRPr lang="ru-RU" sz="3200" dirty="0"/>
            </a:p>
          </p:txBody>
        </p:sp>
        <p:sp>
          <p:nvSpPr>
            <p:cNvPr id="3" name="Шестиугольник 2"/>
            <p:cNvSpPr/>
            <p:nvPr/>
          </p:nvSpPr>
          <p:spPr>
            <a:xfrm>
              <a:off x="3786182" y="714356"/>
              <a:ext cx="2000264" cy="1643074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ТВС</a:t>
              </a:r>
              <a:endParaRPr lang="ru-RU" sz="3200" dirty="0"/>
            </a:p>
          </p:txBody>
        </p:sp>
        <p:sp>
          <p:nvSpPr>
            <p:cNvPr id="4" name="Шестиугольник 3"/>
            <p:cNvSpPr/>
            <p:nvPr/>
          </p:nvSpPr>
          <p:spPr>
            <a:xfrm>
              <a:off x="1928794" y="642918"/>
              <a:ext cx="428628" cy="357190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6715140" y="642918"/>
              <a:ext cx="1857388" cy="184309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ТВЭЛ</a:t>
              </a:r>
              <a:endParaRPr lang="ru-RU" sz="32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5000628" y="714356"/>
              <a:ext cx="428628" cy="41433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42910" y="3500438"/>
              <a:ext cx="1843094" cy="170021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ЯР</a:t>
              </a:r>
              <a:endParaRPr lang="ru-RU" sz="3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357290" y="3643314"/>
              <a:ext cx="500066" cy="50006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6786578" y="3357562"/>
              <a:ext cx="1928826" cy="191453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9" name="Группа 11"/>
            <p:cNvGrpSpPr/>
            <p:nvPr/>
          </p:nvGrpSpPr>
          <p:grpSpPr>
            <a:xfrm>
              <a:off x="7000892" y="3571876"/>
              <a:ext cx="1500198" cy="1500198"/>
              <a:chOff x="3929058" y="3643314"/>
              <a:chExt cx="1500198" cy="1500198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3929058" y="3643314"/>
                <a:ext cx="1500198" cy="150019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4429124" y="4071942"/>
                <a:ext cx="571504" cy="55721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786446" y="3571876"/>
              <a:ext cx="1500198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/>
                <a:t>С</a:t>
              </a:r>
              <a:r>
                <a:rPr lang="ru-RU" dirty="0" smtClean="0"/>
                <a:t>ердечник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58082" y="5286388"/>
              <a:ext cx="1140377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Оболочка</a:t>
              </a:r>
              <a:endParaRPr lang="ru-RU" dirty="0"/>
            </a:p>
          </p:txBody>
        </p:sp>
        <p:sp>
          <p:nvSpPr>
            <p:cNvPr id="15" name="Стрелка вверх 14"/>
            <p:cNvSpPr/>
            <p:nvPr/>
          </p:nvSpPr>
          <p:spPr>
            <a:xfrm>
              <a:off x="7500958" y="2500306"/>
              <a:ext cx="484632" cy="9784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5429256" y="642918"/>
              <a:ext cx="1500198" cy="4846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2357422" y="571480"/>
              <a:ext cx="1714512" cy="4846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357290" y="2357430"/>
              <a:ext cx="484632" cy="128588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72132" y="142852"/>
              <a:ext cx="3286148" cy="36933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Тепловыделяющий элемент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14678" y="2714620"/>
              <a:ext cx="321471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Тепловыделяющая сборка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5786" y="142852"/>
              <a:ext cx="1857388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Активная зона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2910" y="5286388"/>
              <a:ext cx="2143140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Ядерный реактор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1802" y="3714752"/>
              <a:ext cx="25003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Элементы </a:t>
              </a:r>
            </a:p>
            <a:p>
              <a:pPr algn="ctr"/>
              <a:r>
                <a:rPr lang="ru-RU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ядерной </a:t>
              </a:r>
            </a:p>
            <a:p>
              <a:pPr algn="ctr"/>
              <a:r>
                <a:rPr lang="ru-RU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энергетической</a:t>
              </a:r>
            </a:p>
            <a:p>
              <a:pPr algn="ctr"/>
              <a:r>
                <a:rPr lang="ru-RU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установки</a:t>
              </a:r>
              <a:endPara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57232"/>
            <a:ext cx="7772400" cy="2486043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Эксплуатационные параметры АЭС в значительной степени определяются работоспособностью тепловыделяющих элементов (твэлов), характеристики которых зависят от свойств оболочки и ядерного топлива, конструкции твэла и технологии его изготовления.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313374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Созданию нового реактора предшествует значительная экспериментальная и расчётная работа:</a:t>
            </a:r>
          </a:p>
          <a:p>
            <a:pPr lvl="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физические расчёты активной зоны.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-определение общей компоновки активной зоны и реактора в целом.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-расчёт и экспериментальная проверка условий теплообмена.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-расчёт и экспериментальная проверка элементов конструкции.</a:t>
            </a:r>
          </a:p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В последний пункт входит решение, пожалуй, наиболее сложной и ответственной технической задачи: разработка основного элемента конструкции реактора, его тепловыделяющего элемента (твэла).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При разработке твэла необходимо: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провести значительные технологические проработки как отдельных элементов его конструкции (оболочка, сердечник, компенсаторы объема, элементы стыковки), так и твэла в целом.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испытать надежность и жизнеспособность конструкции твэла, так как это фактически определяет работу всего реактора.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учитывать в процессе проектирования и разработки изменения свойств материалов в  реальных условиях работы.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71546"/>
          <a:ext cx="4385310" cy="2523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09190"/>
                <a:gridCol w="1076325"/>
                <a:gridCol w="8997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Параметры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БРЕСТ-1200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БН-600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Электрическая мощность, МВт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1200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600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Диаметр твэла, мм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9.1-10.4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5,5-6,5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Топливо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UN-PuN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UO</a:t>
                      </a:r>
                      <a:r>
                        <a:rPr lang="en-US" sz="1200" baseline="-25000" dirty="0"/>
                        <a:t>2</a:t>
                      </a:r>
                      <a:r>
                        <a:rPr lang="en-US" sz="1200" dirty="0"/>
                        <a:t>-PuO</a:t>
                      </a:r>
                      <a:r>
                        <a:rPr lang="en-US" sz="1200" baseline="-25000" dirty="0"/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Объёмное тепловыделение, МВт/л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0,15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Теплоноситель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Pb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Na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Скорость теплоносителя, м/сек.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1,6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Температура оболочки,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920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1050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Температура входа/выхода теплоносителя,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690/810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700/900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0694" y="1071546"/>
            <a:ext cx="3500462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cs typeface="Times New Roman" pitchFamily="18" charset="0"/>
              </a:rPr>
              <a:t>    Снижение затрат в процессе разработки твэлов удается достигнуть при использовании расчетных программ определения их работоспособности. </a:t>
            </a:r>
          </a:p>
          <a:p>
            <a:pPr algn="just"/>
            <a:r>
              <a:rPr lang="ru-RU" sz="1200" b="1" dirty="0" smtClean="0">
                <a:cs typeface="Times New Roman" pitchFamily="18" charset="0"/>
              </a:rPr>
              <a:t>      Использование в программах расчета феноменологических характеристик материалов требует экспериментального исследования  последних в режимах, близких к режимам эксплуатации материалов в твэлах.</a:t>
            </a:r>
            <a:endParaRPr lang="ru-RU" sz="1200" b="1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643314"/>
            <a:ext cx="84296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    В  таблице представлены некоторые характеристики твэлов РБН(Реактор на быстрых нейтронах): проектируемого БРЕСТ – 1200 (Быстрый Реактор ЕСТественной безопасности 1200 МВт электрической мощности.) и действующего БН-600 (реактор на Быстрых Нейтронах 600 МВт электрической мощности).</a:t>
            </a:r>
          </a:p>
          <a:p>
            <a:pPr algn="just"/>
            <a:r>
              <a:rPr lang="ru-RU" sz="1200" dirty="0" smtClean="0"/>
              <a:t>     В этих реакторах используется твэл цилиндрической формы. Только на первый взгляд конструкция твэла кажется достаточно простой. Действительно, конструкцию представляют всего два основных элемента:   топливный сердечник и цилиндрическая оболочка, однако, реальная работа твэла определяется весьма сложными явлениями массообмена, высокими уровнями температур, их градиентами, а также механическими напряжениями и реологическими свойствами топлива и оболочки.</a:t>
            </a:r>
          </a:p>
          <a:p>
            <a:pPr algn="just"/>
            <a:r>
              <a:rPr lang="ru-RU" sz="1200" dirty="0" smtClean="0"/>
              <a:t>      Значительная часть ответов, которые необходимы разработчику твэлов, может быть найдена только в результате постановки реакторного эксперимента, так как на большинство физических процессов, протекающих в твэле, существенно влияет излучение. Схематическое, весьма не полное, представление о связях физико-механических свойств топлива и оболочки с процессами в твэле представлено на  следующем слайде .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3313" name="Group 1"/>
          <p:cNvGrpSpPr>
            <a:grpSpLocks noChangeAspect="1"/>
          </p:cNvGrpSpPr>
          <p:nvPr/>
        </p:nvGrpSpPr>
        <p:grpSpPr bwMode="auto">
          <a:xfrm>
            <a:off x="214282" y="214290"/>
            <a:ext cx="8382027" cy="7072362"/>
            <a:chOff x="2281" y="1742"/>
            <a:chExt cx="7201" cy="11002"/>
          </a:xfrm>
        </p:grpSpPr>
        <p:sp>
          <p:nvSpPr>
            <p:cNvPr id="13361" name="AutoShape 49"/>
            <p:cNvSpPr>
              <a:spLocks noChangeAspect="1" noChangeArrowheads="1" noTextEdit="1"/>
            </p:cNvSpPr>
            <p:nvPr/>
          </p:nvSpPr>
          <p:spPr bwMode="auto">
            <a:xfrm>
              <a:off x="2281" y="1742"/>
              <a:ext cx="7201" cy="1100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050" dirty="0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7505" y="2299"/>
              <a:ext cx="1835" cy="56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Теплопроводность</a:t>
              </a:r>
              <a:endPara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оболочки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9" name="Text Box 47"/>
            <p:cNvSpPr txBox="1">
              <a:spLocks noChangeArrowheads="1"/>
            </p:cNvSpPr>
            <p:nvPr/>
          </p:nvSpPr>
          <p:spPr bwMode="auto">
            <a:xfrm>
              <a:off x="4540" y="2160"/>
              <a:ext cx="2546" cy="976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Физические характеристики реактора, распределение энерговыделений, поле температуры в твэле.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4963" y="3414"/>
              <a:ext cx="1837" cy="111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Контактное термическое сопротивление топливо-оболочка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>
              <a:off x="4116" y="2578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 flipH="1">
              <a:off x="7081" y="2578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 flipV="1">
              <a:off x="5811" y="3135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2563" y="3693"/>
              <a:ext cx="1977" cy="55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Характеристики</a:t>
              </a:r>
              <a:endParaRPr kumimoji="0" lang="ru-RU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упругости топлива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7222" y="3693"/>
              <a:ext cx="1979" cy="55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Характеристики</a:t>
              </a:r>
              <a:endParaRPr kumimoji="0" lang="ru-RU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упругости оболочки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4540" y="4947"/>
              <a:ext cx="2682" cy="97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Формирование структуры сердечника. Температурные напряжения в топливе и оболочке.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>
              <a:off x="4681" y="3135"/>
              <a:ext cx="0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6940" y="3135"/>
              <a:ext cx="0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9" name="Line 37"/>
            <p:cNvSpPr>
              <a:spLocks noChangeShapeType="1"/>
            </p:cNvSpPr>
            <p:nvPr/>
          </p:nvSpPr>
          <p:spPr bwMode="auto">
            <a:xfrm>
              <a:off x="3552" y="4250"/>
              <a:ext cx="988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H="1">
              <a:off x="7222" y="4250"/>
              <a:ext cx="989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2563" y="5086"/>
              <a:ext cx="1553" cy="8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Пластические свойства топлива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6" name="Rectangle 34"/>
            <p:cNvSpPr>
              <a:spLocks noChangeArrowheads="1"/>
            </p:cNvSpPr>
            <p:nvPr/>
          </p:nvSpPr>
          <p:spPr bwMode="auto">
            <a:xfrm>
              <a:off x="7787" y="4947"/>
              <a:ext cx="1553" cy="8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Пластические свойства оболочки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4116" y="5643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H="1">
              <a:off x="7222" y="5643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4540" y="6619"/>
              <a:ext cx="2824" cy="69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Механическое взаимодействие топлива и оболочки.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2563" y="6619"/>
              <a:ext cx="1553" cy="8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Размерная нестабильность топлива.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7787" y="6619"/>
              <a:ext cx="1553" cy="8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Размерная нестабильность оболочки.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5952" y="5922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3410" y="5922"/>
              <a:ext cx="1695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799" y="5783"/>
              <a:ext cx="1694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4116" y="6898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7364" y="6898"/>
              <a:ext cx="4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4399" y="8152"/>
              <a:ext cx="2965" cy="41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Работоспособность твэла.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2563" y="8152"/>
              <a:ext cx="1553" cy="55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Газовыделение в топливе.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7646" y="8152"/>
              <a:ext cx="1553" cy="55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Газовыделение в оболочке.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 flipV="1">
              <a:off x="3269" y="7455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V="1">
              <a:off x="8493" y="7455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5952" y="7316"/>
              <a:ext cx="0" cy="8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4822" y="9267"/>
              <a:ext cx="2259" cy="55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Давление газов под оболочкой.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3269" y="8709"/>
              <a:ext cx="1836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flipH="1">
              <a:off x="6658" y="8709"/>
              <a:ext cx="183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flipV="1">
              <a:off x="5952" y="8570"/>
              <a:ext cx="0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4399" y="10103"/>
              <a:ext cx="3106" cy="69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Совместимость топлива</a:t>
              </a:r>
              <a:endPara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 оболочки.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V="1">
              <a:off x="4540" y="8570"/>
              <a:ext cx="0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V="1">
              <a:off x="7222" y="8570"/>
              <a:ext cx="0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2563" y="9406"/>
              <a:ext cx="1553" cy="8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Коррозионные</a:t>
              </a:r>
              <a:endPara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свойства топлива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7787" y="9406"/>
              <a:ext cx="1553" cy="83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Коррозионные</a:t>
              </a:r>
              <a:endParaRPr kumimoji="0" lang="ru-RU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свойства оболочки.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3269" y="10242"/>
              <a:ext cx="113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 flipH="1">
              <a:off x="7505" y="10242"/>
              <a:ext cx="988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422" y="2299"/>
              <a:ext cx="1836" cy="56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Теплопроводность топлива.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629" y="11118"/>
              <a:ext cx="1400" cy="39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4890" y="11118"/>
              <a:ext cx="2050" cy="39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 и расчёт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7787" y="11118"/>
              <a:ext cx="871" cy="396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Расчёт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772400" cy="1362075"/>
          </a:xfrm>
          <a:solidFill>
            <a:schemeClr val="tx1"/>
          </a:solidFill>
        </p:spPr>
        <p:txBody>
          <a:bodyPr/>
          <a:lstStyle/>
          <a:p>
            <a:pPr algn="just"/>
            <a:r>
              <a:rPr lang="ru-RU" sz="1800" dirty="0" smtClean="0"/>
              <a:t>Учебный курс « Экспериментальная реакторная физика»  знакомит с основными принципами разработки, расчета и эксплуатации экспери­ментальных устройств для исследований свойств мате­риалов и изделий ядерной техники при воздействии реакторного излучения.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7772400" cy="45005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В программу курса включены следующие разделы: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 Стандартизация в реакторном эксперименте. Термины и определения. Классификация реакторных испытаний.</a:t>
            </a:r>
            <a:r>
              <a:rPr lang="ru-RU" sz="4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2. Исследовательский  ядерный реактор как источник излучения для реакторных испытаний.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3. Конструирование и расчет экспериментальных устройств.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4. Конструкционные материалы для облучательных устройств.</a:t>
            </a:r>
          </a:p>
          <a:p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Доступность электронных версий учебного курса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«Экспериментальная реакторная физика» и учебного пособия « Техника реакторного эксперимента»  дает возможность часть важных разделов курса проработать слушателями  самостоятельно, что высвобождает время лекционных и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возможных практических занятий: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 для обсуждения конкретных приложений курса в решении задач радиационной физики твердого тела, радиационном материаловедении и разработке практических вопросов создания элементов и конструкций ЯЭУ;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для рассмотрения современных и проблемных задач в постановке реакторных испытаний;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для развития у слушателей дискуссионных навыков;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для фронтального опроса по самостоятельно изученному материалу;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642918"/>
            <a:ext cx="8643998" cy="612475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"Реакторные и стендовые испытания"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установленное ОСТ95842-80 определение: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радиационные и другие испытания в ядерном реакторе.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отличие от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радиационных испытаний (испытания, при которых основным видом воздействия на объект испытаний является ионизирующее излучение - ГОСТ 16504-74)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реакторные определяют местоположение проводимых испытаний, но одновременно включают в себя испытания в реакторе, но при отсутствии нейтронного излучения.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Этим подчеркивается важность для реакторных испытаний проведения сравнительного  анализа результатов в идентичных условиях, т.е. вне и в поле нейтронного излучения.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стория вопроса.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Реакторные испытания как исследовательское направление сложились в результате интенсивного развития реакторостроения для целей энергетики и получения и применения изотопов.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1-этап.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Появление первых реакторов в 50-х годах поставило  задачи создания новых  поколений реакторов и соответственно проблему испытания их элементов  в условиях, приближенных к рабочим. Так появились  реакторные испытания тепловыделяющих сборок (ТВС) 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твэлов (тепловыделяющих элементов) в их составе.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первый период в большей степени характеризуется именно экспериментальным определением "времени жизни" элемента конструкции ядерного реактора.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ставит задачи исследования свойств материалов, составляющих  элементы ядерного реактора. Основная задача этого периода развития реакторных испытаний - оценить итог (результат) изменения того или иного свойства и на основании этого сделать выводы о возможном поведении разрабатываемой конструкции в рабочих условиях.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3-этап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зуется комплексный подход к проблеме долговечности реакторных элементов. Он сложился на базе широкого развития ЭВМ и численных методов решения задач прочности. Для этого этапа характерно создание математических моделей надежности работы элементов, оценки значимости для модели того или иного свойства материала и соответственно постановки задач реакторных испытаний в соответствии с указанными требованиями.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характеризуется  наиболее глубокой проработкой требований к реакторным испытаниям, в частности, проведение измерений в процессе облучения, т.е. необходимость определения того, как меняются характеристики материала при наличии или отсутствии потока излучения и его интенсивность.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2628919"/>
          </a:xfrm>
          <a:solidFill>
            <a:schemeClr val="tx1"/>
          </a:solidFill>
        </p:spPr>
        <p:txBody>
          <a:bodyPr/>
          <a:lstStyle/>
          <a:p>
            <a:r>
              <a:rPr lang="ru-RU" sz="2400" dirty="0" smtClean="0"/>
              <a:t>В каждом новом научном направлении имеется период многообразия методов исследования. </a:t>
            </a:r>
            <a:br>
              <a:rPr lang="ru-RU" sz="2400" dirty="0" smtClean="0"/>
            </a:br>
            <a:r>
              <a:rPr lang="ru-RU" sz="2400" dirty="0" smtClean="0"/>
              <a:t>Такой период характерен и для  развития реакторных испытаний в нашей стране. </a:t>
            </a:r>
            <a:br>
              <a:rPr lang="ru-RU" sz="2400" dirty="0" smtClean="0"/>
            </a:br>
            <a:r>
              <a:rPr lang="ru-RU" sz="2400" dirty="0" smtClean="0"/>
              <a:t>Позднее этот период сменяется появлением типичных, наиболее совершенных методик и необходимостью разработки стандартов. 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367088"/>
            <a:ext cx="8715435" cy="32766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1980 году было принято решение о проведении государственной и отраслевой стандартизации методик и экспериментальных средств реакторных испытаний. 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Появление такого решения стало насущным из-за промышленного, массового применения в народном хозяйстве ядерных реакторов в области энергетики, необходимости их совершенствования и обеспечение программ их расчета достоверной, единообразной информацией о свойствах материалов в реальных режимах работы.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Головной организацией по комплексной стандартизации методов,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облучательных устройств и технических требований к реакторным 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стендовым испытаниям назначен Научно-исследовательский институт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атомных реакторов (НИИАР) в городе Димитровграде 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642919"/>
            <a:ext cx="7772400" cy="1643074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sz="2000" dirty="0" smtClean="0"/>
              <a:t>   Разработана и выполняется программа комплексной стандартизации методов, облучательных устройств и технических требований к реакторным и стендовым испытаниям.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357430"/>
            <a:ext cx="7772400" cy="41434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    Созданы рабочие группы  по разбору и рекомендации для утверждения на Координационном научно-техническом совете (КНТС) ГОСТов, ОСТов,  "Руководящих указаний", "Технических условий" - и другой нормативной документации.</a:t>
            </a:r>
          </a:p>
          <a:p>
            <a:r>
              <a:rPr lang="ru-RU" sz="2000" dirty="0" smtClean="0"/>
              <a:t>    Рабочие группы делятся на временные, создаваемые для решения какого-то одного важного общего методического вопроса реакторных испытаний и постояннодействующие, которые рассматривают и рекомендуют материалы для утверждения на КНТС.</a:t>
            </a:r>
          </a:p>
          <a:p>
            <a:r>
              <a:rPr lang="ru-RU" sz="2000" dirty="0" smtClean="0"/>
              <a:t>    Например:</a:t>
            </a:r>
          </a:p>
          <a:p>
            <a:r>
              <a:rPr lang="ru-RU" sz="2000" dirty="0" smtClean="0"/>
              <a:t>к временнодействующим  относятся группы:</a:t>
            </a:r>
          </a:p>
          <a:p>
            <a:r>
              <a:rPr lang="ru-RU" sz="2000" dirty="0" smtClean="0"/>
              <a:t>- по измерению флюенса;</a:t>
            </a:r>
          </a:p>
          <a:p>
            <a:r>
              <a:rPr lang="ru-RU" sz="2000" dirty="0" smtClean="0"/>
              <a:t>- по измерению температуры;</a:t>
            </a:r>
          </a:p>
          <a:p>
            <a:r>
              <a:rPr lang="ru-RU" sz="2000" dirty="0" smtClean="0"/>
              <a:t>- по разработке и уточнению рубрикатора методик.</a:t>
            </a:r>
          </a:p>
          <a:p>
            <a:r>
              <a:rPr lang="ru-RU" sz="2000" dirty="0" smtClean="0"/>
              <a:t>к постояннодействуючщим относятся группы:</a:t>
            </a:r>
          </a:p>
          <a:p>
            <a:r>
              <a:rPr lang="ru-RU" sz="2000" dirty="0" smtClean="0"/>
              <a:t>-методик исследования физических и механических свойств ядерного топлива;</a:t>
            </a:r>
          </a:p>
          <a:p>
            <a:r>
              <a:rPr lang="ru-RU" sz="2000" dirty="0" smtClean="0"/>
              <a:t>-методик физико-механических испытаний конструкционных материалов;</a:t>
            </a:r>
          </a:p>
          <a:p>
            <a:r>
              <a:rPr lang="ru-RU" sz="2000" dirty="0" smtClean="0"/>
              <a:t>- по неразрушающему контролю твэлов и ТВС.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2459</TotalTime>
  <Words>1500</Words>
  <Application>Microsoft Office PowerPoint</Application>
  <PresentationFormat>Экран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 Лекция 2.   Цель.   Познакомить слушателей с областью технических приложений и разделами курса,   требованиями при проверке знаний. Рассмотреть вопросы организации работ по   стандартизации  реакторных испытаний в отрасли, принятые и стандартизованные   термины и определения.   </vt:lpstr>
      <vt:lpstr>Слайд 2</vt:lpstr>
      <vt:lpstr>Эксплуатационные параметры АЭС в значительной степени определяются работоспособностью тепловыделяющих элементов (твэлов), характеристики которых зависят от свойств оболочки и ядерного топлива, конструкции твэла и технологии его изготовления.</vt:lpstr>
      <vt:lpstr>Слайд 4</vt:lpstr>
      <vt:lpstr>Слайд 5</vt:lpstr>
      <vt:lpstr>Учебный курс « Экспериментальная реакторная физика»  знакомит с основными принципами разработки, расчета и эксплуатации экспери­ментальных устройств для исследований свойств мате­риалов и изделий ядерной техники при воздействии реакторного излучения.</vt:lpstr>
      <vt:lpstr>Слайд 7</vt:lpstr>
      <vt:lpstr>В каждом новом научном направлении имеется период многообразия методов исследования.  Такой период характерен и для  развития реакторных испытаний в нашей стране.  Позднее этот период сменяется появлением типичных, наиболее совершенных методик и необходимостью разработки стандартов. </vt:lpstr>
      <vt:lpstr>   Разработана и выполняется программа комплексной стандартизации методов, облучательных устройств и технических требований к реакторным и стендовым испытаниям.  </vt:lpstr>
      <vt:lpstr>Термины и определения  (ГОСТ).</vt:lpstr>
      <vt:lpstr>Термины и определения  (ОСТ).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107</cp:revision>
  <dcterms:created xsi:type="dcterms:W3CDTF">2008-01-04T09:30:43Z</dcterms:created>
  <dcterms:modified xsi:type="dcterms:W3CDTF">2008-02-17T08:29:19Z</dcterms:modified>
</cp:coreProperties>
</file>