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0D4618B-EE15-4697-96A5-EE449C9D8918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4969331-8A1A-47CB-BB41-D71C32517E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618B-EE15-4697-96A5-EE449C9D8918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9331-8A1A-47CB-BB41-D71C32517E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618B-EE15-4697-96A5-EE449C9D8918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9331-8A1A-47CB-BB41-D71C32517E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618B-EE15-4697-96A5-EE449C9D8918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9331-8A1A-47CB-BB41-D71C32517E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618B-EE15-4697-96A5-EE449C9D8918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9331-8A1A-47CB-BB41-D71C32517E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618B-EE15-4697-96A5-EE449C9D8918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9331-8A1A-47CB-BB41-D71C32517E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D4618B-EE15-4697-96A5-EE449C9D8918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969331-8A1A-47CB-BB41-D71C32517E1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0D4618B-EE15-4697-96A5-EE449C9D8918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4969331-8A1A-47CB-BB41-D71C32517E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618B-EE15-4697-96A5-EE449C9D8918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9331-8A1A-47CB-BB41-D71C32517E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618B-EE15-4697-96A5-EE449C9D8918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9331-8A1A-47CB-BB41-D71C32517E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618B-EE15-4697-96A5-EE449C9D8918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69331-8A1A-47CB-BB41-D71C32517E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0D4618B-EE15-4697-96A5-EE449C9D8918}" type="datetimeFigureOut">
              <a:rPr lang="ru-RU" smtClean="0"/>
              <a:pPr/>
              <a:t>16.02.2008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4969331-8A1A-47CB-BB41-D71C32517E1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642919"/>
            <a:ext cx="8458200" cy="314327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Познакомить слушателей с технологией производства образцов диоксида урана двух партий.  Представить характеристики образцов. Рассмотреть основные задачи экспериментальных исследований и аппроксимацию экспериментальных результатов 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472518" cy="2815210"/>
          </a:xfrm>
        </p:spPr>
        <p:txBody>
          <a:bodyPr>
            <a:noAutofit/>
          </a:bodyPr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Технология производства образцов диоксида урана двух партий.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Характеристики образцов.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Задачи экспериментальных исследований.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Аппроксимация экспериментальных результатов . 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2845" y="571480"/>
            <a:ext cx="4357718" cy="6072230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86314" y="1357298"/>
            <a:ext cx="4357686" cy="521497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1400" dirty="0" smtClean="0"/>
              <a:t>         Для аппроксимации экспериментальных результатов используется уравнение:</a:t>
            </a:r>
          </a:p>
          <a:p>
            <a:r>
              <a:rPr lang="en-US" sz="1400" dirty="0" smtClean="0"/>
              <a:t> </a:t>
            </a:r>
            <a:endParaRPr lang="ru-RU" sz="1400" dirty="0" smtClean="0"/>
          </a:p>
          <a:p>
            <a:r>
              <a:rPr lang="ru-RU" sz="1400" dirty="0" smtClean="0"/>
              <a:t>       </a:t>
            </a:r>
            <a:r>
              <a:rPr lang="en-US" sz="1400" dirty="0" smtClean="0"/>
              <a:t>Fo</a:t>
            </a:r>
            <a:r>
              <a:rPr lang="en-US" sz="1400" dirty="0" smtClean="0"/>
              <a:t>= A*[(1/t)**n]*Exp(-Q/T)                     </a:t>
            </a:r>
            <a:r>
              <a:rPr lang="en-US" sz="1400" b="1" dirty="0" smtClean="0"/>
              <a:t>(1)</a:t>
            </a:r>
            <a:endParaRPr lang="ru-RU" sz="1400" dirty="0" smtClean="0"/>
          </a:p>
          <a:p>
            <a:r>
              <a:rPr lang="en-US" sz="1400" dirty="0" smtClean="0"/>
              <a:t> </a:t>
            </a:r>
            <a:endParaRPr lang="ru-RU" sz="1400" dirty="0" smtClean="0"/>
          </a:p>
          <a:p>
            <a:r>
              <a:rPr lang="ru-RU" sz="1400" dirty="0" smtClean="0"/>
              <a:t>После логарифмирования имеем линейное соотношение: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    </a:t>
            </a:r>
            <a:r>
              <a:rPr lang="en-US" sz="1400" dirty="0" smtClean="0"/>
              <a:t>Log </a:t>
            </a:r>
            <a:r>
              <a:rPr lang="en-US" sz="1400" dirty="0" smtClean="0"/>
              <a:t>Fo</a:t>
            </a:r>
            <a:r>
              <a:rPr lang="en-US" sz="1400" dirty="0" smtClean="0"/>
              <a:t> = Log A + n*Log(1/t) - Q/T             </a:t>
            </a:r>
            <a:r>
              <a:rPr lang="en-US" sz="1400" b="1" dirty="0" smtClean="0"/>
              <a:t>(2)</a:t>
            </a:r>
            <a:endParaRPr lang="ru-RU" sz="1400" dirty="0" smtClean="0"/>
          </a:p>
          <a:p>
            <a:r>
              <a:rPr lang="en-US" sz="1400" dirty="0" smtClean="0"/>
              <a:t> </a:t>
            </a:r>
            <a:endParaRPr lang="ru-RU" sz="1400" dirty="0" smtClean="0"/>
          </a:p>
          <a:p>
            <a:r>
              <a:rPr lang="ru-RU" sz="1400" dirty="0" smtClean="0"/>
              <a:t>Обработка результатов даёт для образца </a:t>
            </a:r>
            <a:r>
              <a:rPr lang="ru-RU" sz="1400" dirty="0" smtClean="0"/>
              <a:t>тип</a:t>
            </a:r>
            <a:r>
              <a:rPr lang="ru-RU" sz="1400" b="1" dirty="0" smtClean="0"/>
              <a:t>с</a:t>
            </a:r>
            <a:r>
              <a:rPr lang="ru-RU" sz="1400" dirty="0" smtClean="0"/>
              <a:t>:</a:t>
            </a:r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    </a:t>
            </a:r>
            <a:r>
              <a:rPr lang="en-US" sz="1400" dirty="0" smtClean="0"/>
              <a:t>Fo</a:t>
            </a:r>
            <a:r>
              <a:rPr lang="ru-RU" sz="1400" dirty="0" smtClean="0"/>
              <a:t>= [0,0016</a:t>
            </a:r>
            <a:r>
              <a:rPr lang="ru-RU" sz="1400" b="1" dirty="0" smtClean="0"/>
              <a:t>/</a:t>
            </a:r>
            <a:r>
              <a:rPr lang="ru-RU" sz="1400" dirty="0" smtClean="0"/>
              <a:t> (1/</a:t>
            </a:r>
            <a:r>
              <a:rPr lang="en-US" sz="1400" dirty="0" smtClean="0"/>
              <a:t>t</a:t>
            </a:r>
            <a:r>
              <a:rPr lang="ru-RU" sz="1400" dirty="0" smtClean="0"/>
              <a:t>)**1,03]*</a:t>
            </a:r>
            <a:r>
              <a:rPr lang="en-US" sz="1400" dirty="0" smtClean="0"/>
              <a:t>Exp</a:t>
            </a:r>
            <a:r>
              <a:rPr lang="ru-RU" sz="1400" dirty="0" smtClean="0"/>
              <a:t>(-12536/</a:t>
            </a:r>
            <a:r>
              <a:rPr lang="en-US" sz="1400" dirty="0" smtClean="0"/>
              <a:t>T</a:t>
            </a:r>
            <a:r>
              <a:rPr lang="ru-RU" sz="1400" dirty="0" smtClean="0"/>
              <a:t>)  </a:t>
            </a:r>
            <a:r>
              <a:rPr lang="ru-RU" sz="1400" b="1" dirty="0" smtClean="0"/>
              <a:t>(4)</a:t>
            </a:r>
          </a:p>
          <a:p>
            <a:endParaRPr lang="ru-RU" sz="1400" dirty="0" smtClean="0"/>
          </a:p>
          <a:p>
            <a:r>
              <a:rPr lang="ru-RU" sz="1400" dirty="0" smtClean="0"/>
              <a:t>Пространственный график представлен на рис.4. </a:t>
            </a:r>
          </a:p>
          <a:p>
            <a:r>
              <a:rPr lang="ru-RU" sz="1400" dirty="0" smtClean="0"/>
              <a:t> </a:t>
            </a:r>
            <a:endParaRPr lang="en-US" sz="1400" dirty="0" smtClean="0"/>
          </a:p>
          <a:p>
            <a:r>
              <a:rPr lang="ru-RU" sz="1400" dirty="0" smtClean="0"/>
              <a:t>Соотношения  </a:t>
            </a:r>
            <a:r>
              <a:rPr lang="ru-RU" sz="1400" b="1" dirty="0" smtClean="0"/>
              <a:t>(4) </a:t>
            </a:r>
            <a:r>
              <a:rPr lang="ru-RU" sz="1400" dirty="0" smtClean="0"/>
              <a:t>дает зависимость от постоянной распада (1/</a:t>
            </a:r>
            <a:r>
              <a:rPr lang="en-US" sz="1400" dirty="0" smtClean="0"/>
              <a:t>t</a:t>
            </a:r>
            <a:r>
              <a:rPr lang="ru-RU" sz="1400" dirty="0" smtClean="0"/>
              <a:t>) в степени  (- 1,03) </a:t>
            </a:r>
          </a:p>
          <a:p>
            <a:r>
              <a:rPr lang="ru-RU" sz="1400" dirty="0" smtClean="0"/>
              <a:t>  </a:t>
            </a:r>
          </a:p>
          <a:p>
            <a:r>
              <a:rPr lang="ru-RU" sz="1400" dirty="0" smtClean="0"/>
              <a:t>Значения степени не соответствует показателю степени (- 0,5), характерного для одностадийной диффузии.</a:t>
            </a:r>
          </a:p>
          <a:p>
            <a:endParaRPr lang="ru-RU" sz="1400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142844" y="497773"/>
          <a:ext cx="4500594" cy="6008526"/>
        </p:xfrm>
        <a:graphic>
          <a:graphicData uri="http://schemas.openxmlformats.org/presentationml/2006/ole">
            <p:oleObj spid="_x0000_s2050" name="Graph" r:id="rId3" imgW="3699000" imgH="4931280" progId="STATISTICA.Graph">
              <p:embed/>
            </p:oleObj>
          </a:graphicData>
        </a:graphic>
      </p:graphicFrame>
      <p:sp>
        <p:nvSpPr>
          <p:cNvPr id="7" name="Заголовок 4"/>
          <p:cNvSpPr>
            <a:spLocks noGrp="1"/>
          </p:cNvSpPr>
          <p:nvPr>
            <p:ph type="title"/>
          </p:nvPr>
        </p:nvSpPr>
        <p:spPr>
          <a:xfrm rot="5400000">
            <a:off x="6583363" y="-1154113"/>
            <a:ext cx="587375" cy="4181476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Аппроксимация выходов криптонов из образца серии 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714357"/>
            <a:ext cx="7772400" cy="1000132"/>
          </a:xfrm>
          <a:solidFill>
            <a:schemeClr val="accent2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sz="48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Образцы диоксида урана.</a:t>
            </a:r>
            <a:endParaRPr lang="ru-RU" sz="48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22313" y="2428868"/>
            <a:ext cx="7772400" cy="407196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/>
              <a:t>Изучались образцы диоксида урана двух технологий.</a:t>
            </a:r>
            <a:r>
              <a:rPr lang="ru-RU" sz="2400" dirty="0" smtClean="0"/>
              <a:t> </a:t>
            </a:r>
          </a:p>
          <a:p>
            <a:endParaRPr lang="ru-RU" sz="2400" dirty="0" smtClean="0"/>
          </a:p>
          <a:p>
            <a:r>
              <a:rPr lang="ru-RU" sz="2400" dirty="0" smtClean="0"/>
              <a:t>Один тип образцов (тип </a:t>
            </a:r>
            <a:r>
              <a:rPr lang="ru-RU" sz="2400" b="1" dirty="0" smtClean="0"/>
              <a:t>с</a:t>
            </a:r>
            <a:r>
              <a:rPr lang="ru-RU" sz="2400" dirty="0" smtClean="0"/>
              <a:t>) по традиционной для реакторов ВВЭР технологии. </a:t>
            </a:r>
          </a:p>
          <a:p>
            <a:endParaRPr lang="ru-RU" sz="2400" dirty="0" smtClean="0"/>
          </a:p>
          <a:p>
            <a:r>
              <a:rPr lang="ru-RU" sz="2400" dirty="0" smtClean="0"/>
              <a:t>Другой (тип </a:t>
            </a:r>
            <a:r>
              <a:rPr lang="en-US" sz="2400" b="1" dirty="0" smtClean="0"/>
              <a:t>f</a:t>
            </a:r>
            <a:r>
              <a:rPr lang="ru-RU" sz="2400" dirty="0" smtClean="0"/>
              <a:t>) изготовлен во Франции по технологии </a:t>
            </a:r>
            <a:r>
              <a:rPr lang="en-US" sz="2400" b="1" i="1" dirty="0" smtClean="0"/>
              <a:t>DCI</a:t>
            </a:r>
            <a:r>
              <a:rPr lang="ru-RU" sz="2400" dirty="0" smtClean="0"/>
              <a:t> и исследовался в соответствии с межгосударственной программой. Такие образцы, обладая повышенной пластичностью, предназначены для твэлов реакторов, способных работать в режимах покрытия пиковых нагрузок в электросетях.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86808" cy="933447"/>
          </a:xfrm>
          <a:solidFill>
            <a:schemeClr val="accent2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Задачи экспериментальных исследований</a:t>
            </a:r>
            <a:endParaRPr lang="ru-RU" sz="32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14282" y="1785926"/>
            <a:ext cx="8643998" cy="485778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Основной задачей экспериментальных исследований являлось определение влияния механического напряжения и связанной с ним пластической деформации на выход ГПД из облучаемого в канале ядерного реактора образца ядерного топлива.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Исследования проводились на внеканальном облучательном устройстве Каприз-ВТ. Программа испытаний предполагала две серии экспериментов с близкими значениями режимных параметров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нагружения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образца (плотность нейтронного потока, температура, механическое напряжение).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57224" y="642918"/>
            <a:ext cx="7772400" cy="1071569"/>
          </a:xfrm>
          <a:solidFill>
            <a:schemeClr val="accent2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pPr algn="ctr"/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Серии и последовательность испытаний.</a:t>
            </a:r>
            <a:endParaRPr lang="ru-RU" sz="32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57224" y="1928802"/>
            <a:ext cx="7772400" cy="464347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Серии различались исследуемыми образцами и предполагали замену рабочего участка с образцом (тип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новым (тип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 Временная протяженность каждой серии составляла непрерывный недельный цикл с остановкой реактора в конце недели и загрузкой следующего рабочего участка с образцом (тип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в начале следующей недели.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Каждая серия испытаний включала несколько стационарных температурных режимов, при достижении  которых определялся выход ГПД, в начале, при отсутствии механического напряжения на образце, за тем, при последовательном его повышении. При каждом значении напряжения выход ГПД определялся при установившемся значении скорости деформации ползучести. В некоторых случаях выход ГПД фиксировался в конце данного температурного режима после сброса механического напряжения.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714356"/>
            <a:ext cx="7772400" cy="1362075"/>
          </a:xfrm>
          <a:solidFill>
            <a:schemeClr val="accent2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Выборка экспериментальных данных (Таблицы для образцов серий </a:t>
            </a:r>
            <a:r>
              <a:rPr 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 </a:t>
            </a:r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</a:t>
            </a:r>
            <a:r>
              <a:rPr 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</a:t>
            </a:r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ru-RU" sz="3200" b="0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22313" y="2285992"/>
            <a:ext cx="7772400" cy="428628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Проведены выборки (Таблицы для образцов серий </a:t>
            </a:r>
            <a:r>
              <a:rPr lang="en-US" b="1" dirty="0" smtClean="0"/>
              <a:t>f</a:t>
            </a:r>
            <a:r>
              <a:rPr lang="ru-RU" b="1" dirty="0" smtClean="0"/>
              <a:t> и с)</a:t>
            </a:r>
            <a:r>
              <a:rPr lang="ru-RU" dirty="0" smtClean="0"/>
              <a:t> экспериментальных данных, которые включают в себя:</a:t>
            </a:r>
          </a:p>
          <a:p>
            <a:r>
              <a:rPr lang="ru-RU" dirty="0" smtClean="0"/>
              <a:t>- все температурные режимы обоих образцов.</a:t>
            </a:r>
          </a:p>
          <a:p>
            <a:r>
              <a:rPr lang="ru-RU" dirty="0" smtClean="0"/>
              <a:t>- выход ГПД при отсутствии механического воздействия на образец.</a:t>
            </a:r>
          </a:p>
          <a:p>
            <a:r>
              <a:rPr lang="ru-RU" dirty="0" smtClean="0"/>
              <a:t>- рассматривается только выход криптонов.</a:t>
            </a:r>
          </a:p>
          <a:p>
            <a:endParaRPr lang="ru-RU" dirty="0" smtClean="0"/>
          </a:p>
          <a:p>
            <a:r>
              <a:rPr lang="ru-RU" dirty="0" smtClean="0"/>
              <a:t>В таблицах представлены:  </a:t>
            </a:r>
          </a:p>
          <a:p>
            <a:r>
              <a:rPr lang="ru-RU" dirty="0" smtClean="0"/>
              <a:t>- относительный выход криптонов </a:t>
            </a:r>
            <a:r>
              <a:rPr lang="en-US" i="1" dirty="0" smtClean="0"/>
              <a:t>Fo</a:t>
            </a:r>
            <a:r>
              <a:rPr lang="ru-RU" dirty="0" smtClean="0"/>
              <a:t> (отношение выходящего в единицу времени ГПД с внешней поверхности образца к образующемуся в единицу времени ГПД в объёме образца.) </a:t>
            </a:r>
          </a:p>
          <a:p>
            <a:r>
              <a:rPr lang="ru-RU" dirty="0" smtClean="0"/>
              <a:t>- параметры эксперимента: Т – температура (К), 1/</a:t>
            </a:r>
            <a:r>
              <a:rPr lang="en-US" dirty="0" smtClean="0"/>
              <a:t>t</a:t>
            </a:r>
            <a:r>
              <a:rPr lang="ru-RU" dirty="0" smtClean="0"/>
              <a:t> – постоянная распада (1/с).</a:t>
            </a:r>
          </a:p>
          <a:p>
            <a:r>
              <a:rPr lang="ru-RU" dirty="0" smtClean="0"/>
              <a:t>- столбцы расчетных операций для определения аппроксимирующей эмпирической зависимости с помощью метода наименьших квадратов.</a:t>
            </a:r>
          </a:p>
          <a:p>
            <a:endParaRPr lang="ru-RU" b="1" dirty="0" smtClean="0"/>
          </a:p>
          <a:p>
            <a:r>
              <a:rPr lang="ru-RU" b="1" dirty="0" smtClean="0"/>
              <a:t>Примечание: ниже и в дальнейшем в расчетах используется общедоступная программа  </a:t>
            </a:r>
            <a:r>
              <a:rPr lang="en-US" b="1" dirty="0" smtClean="0"/>
              <a:t>Statistica</a:t>
            </a:r>
            <a:r>
              <a:rPr lang="ru-RU" b="1" dirty="0" smtClean="0"/>
              <a:t> 6 , линейная и нелинейная её части.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7158" y="928670"/>
            <a:ext cx="8451056" cy="877824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Физические параметры ГПД</a:t>
            </a:r>
            <a:endParaRPr lang="ru-RU" sz="4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half" idx="1"/>
          </p:nvPr>
        </p:nvGraphicFramePr>
        <p:xfrm>
          <a:off x="285721" y="2143116"/>
          <a:ext cx="8563536" cy="4236618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785817"/>
                <a:gridCol w="630861"/>
                <a:gridCol w="708339"/>
                <a:gridCol w="708339"/>
                <a:gridCol w="708339"/>
                <a:gridCol w="708339"/>
                <a:gridCol w="708339"/>
                <a:gridCol w="708339"/>
                <a:gridCol w="708339"/>
                <a:gridCol w="817309"/>
                <a:gridCol w="644669"/>
                <a:gridCol w="726507"/>
              </a:tblGrid>
              <a:tr h="1915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/>
                        <a:t>Нуклид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/>
                        <a:t>90</a:t>
                      </a:r>
                      <a:r>
                        <a:rPr lang="en-US" sz="1400" dirty="0"/>
                        <a:t>K</a:t>
                      </a:r>
                      <a:r>
                        <a:rPr lang="ru-RU" sz="1400" dirty="0"/>
                        <a:t>r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/>
                        <a:t>8</a:t>
                      </a:r>
                      <a:r>
                        <a:rPr lang="ru-RU" sz="1400" dirty="0"/>
                        <a:t>9</a:t>
                      </a:r>
                      <a:r>
                        <a:rPr lang="en-US" sz="1400" dirty="0"/>
                        <a:t>K</a:t>
                      </a:r>
                      <a:r>
                        <a:rPr lang="ru-RU" sz="1400" dirty="0"/>
                        <a:t>r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/>
                        <a:t>87K</a:t>
                      </a:r>
                      <a:r>
                        <a:rPr lang="ru-RU" sz="1400" dirty="0"/>
                        <a:t>r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/>
                        <a:t>88K</a:t>
                      </a:r>
                      <a:r>
                        <a:rPr lang="ru-RU" sz="1400" dirty="0"/>
                        <a:t>r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/>
                        <a:t>85mK</a:t>
                      </a:r>
                      <a:r>
                        <a:rPr lang="ru-RU" sz="1400" dirty="0"/>
                        <a:t>r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/>
                        <a:t>139Xe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/>
                        <a:t>137Xe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/>
                        <a:t>138Xe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135mXe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/>
                        <a:t>135Xe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dirty="0"/>
                        <a:t>133Xe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</a:tr>
              <a:tr h="9579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Постоянная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распада 1/с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*</a:t>
                      </a:r>
                      <a:r>
                        <a:rPr lang="ru-RU" sz="1200" dirty="0"/>
                        <a:t>10(-4)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210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36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1.5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0.69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0.44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170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30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8.2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7.4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0.21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0.015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</a:tr>
              <a:tr h="76633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Выход 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на деление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%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5.1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4.6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2.5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3.6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1.3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5.0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6.1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6.4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1.1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6.6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6.7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</a:tr>
              <a:tr h="11495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Энергия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квантов, кэВ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(выход  %)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22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(33)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221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(19)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403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(50)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196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(26)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151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(75)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175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(19)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455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(31)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258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(31)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526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(80)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250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(90)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80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(36)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</a:tr>
              <a:tr h="11495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Энергия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квантов, кэВ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/>
                        <a:t>(выход, %)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539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(30)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588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(16)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305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(14)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220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(50)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434</a:t>
                      </a:r>
                      <a:endParaRPr lang="ru-RU" sz="18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/>
                        <a:t>(20)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7400" marR="574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833730" y="-761557"/>
            <a:ext cx="586803" cy="3681505"/>
          </a:xfrm>
          <a:solidFill>
            <a:schemeClr val="accent2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Характеристики образца серии 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</a:t>
            </a:r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и выход криптонов.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214282" y="571464"/>
          <a:ext cx="4786347" cy="595713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44284"/>
                <a:gridCol w="539573"/>
                <a:gridCol w="598507"/>
                <a:gridCol w="485786"/>
                <a:gridCol w="652866"/>
                <a:gridCol w="735832"/>
                <a:gridCol w="569327"/>
                <a:gridCol w="560172"/>
              </a:tblGrid>
              <a:tr h="125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00" b="1" dirty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экс,</a:t>
                      </a:r>
                      <a:r>
                        <a:rPr lang="en-US" sz="700" b="1" dirty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из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V1,T K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V2, 1/t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V3,Fo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V4, 1/T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V5,ln 1/t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V6,ln Fo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V7,Fop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25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1-85m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1470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0,000043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0,00073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0,000680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-10,031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-7,2224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0,000686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1470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0,000043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7,3E-4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0,000680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-10,031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-7,2224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0,000686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1520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0,000043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0,0011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0,000657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-10,031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-6,8124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0,000946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1520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0,000043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0,0011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0,000657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-10,031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-6,8124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0,000946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1570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0,000043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2,01E-3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0,000636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-10,031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-6,2096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0,001277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1570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0,000043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2,01E-3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0,000636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-10,031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-6,2096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0,001277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1570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0,000043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2,06E-3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0,000636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-10,031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-6,1850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0,001277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1620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0,000043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0,0023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0,000617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-10,031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-6,0748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0,001693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1620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0,000043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0,00183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0,000617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-10,031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-6,3034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0,001693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1670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0,000043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0,00283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0,000598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-10,031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-5,8674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0,002207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1670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0,000043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0,00274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0,000598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-10,031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-5,8997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0,002207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1720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0,000043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0,00622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0,000581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-10,031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-5,0799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0,002832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1720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0,000043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0,00512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0,000581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-10,031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-5,2746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0,002832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25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14-88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1470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0,000069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0,00037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0,000680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-9,581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-7,9020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0,000481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1470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0,000069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0,00037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0,000680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-9,581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-7,9020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0,000481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1520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0,000069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0,00046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0,000657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-9,581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-7,6842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0,000663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1520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0,000069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0,00055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0,000657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-9,581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-7,5055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0,000663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1570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0,000069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0,000636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-9,581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-7,2788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0,000895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1570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0,000069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0,00046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0,000636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-9,581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-7,6842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0,000895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1570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0,000069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0,000636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-9,581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-7,2788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0,000895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1620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0,000069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0,000617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-9,581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-7,3540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0,001186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1620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0,000069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0,00059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0,000617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-9,581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-7,4353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0,001186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1670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0,000069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0,00073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0,000598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-9,581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-7,2224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0,001546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1670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0,000069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0,00073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0,000598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-9,581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-7,2224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0,001546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1720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0,000069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0,0011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0,000581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-9,581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-6,8124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0,001984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1720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0,000069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0,000581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-9,581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-6,9077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0,001984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254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27-87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1470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0,000149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0,00027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0,000680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-8,804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-8,2170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0,000260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1470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0,000149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0,00041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0,000680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-8,804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-7,7993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0,000260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1520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0,000149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0,00037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0,000657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-8,804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-7,9020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0,000358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1520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0,000149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0,00055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0,000657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-8,804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-7,5055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0,000358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1570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0,000149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0,000636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-8,804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-7,3540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0,000484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1570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0,000149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0,00046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0,000636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-8,804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-7,6842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0,000484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1570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0,000149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0,00051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0,000636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-8,804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-7,5810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0,000484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1620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0,000149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0,00071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0,000617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-8,804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-7,2502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0,000642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1620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0,000149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0,00056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0,000617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-8,804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-7,4875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0,000642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1670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0,000149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0,00091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0,000598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-8,804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-7,0020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0,000837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1670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0,000149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0,00091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0,000598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-8,804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-7,0020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0,000837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1720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0,000149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0,00187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0,000581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-8,804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-6,2818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0,001074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  <a:tr h="150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1720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0,000149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0,00165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0,000581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-8,804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-6,4069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b="1" dirty="0">
                          <a:latin typeface="Times New Roman" pitchFamily="18" charset="0"/>
                          <a:cs typeface="Times New Roman" pitchFamily="18" charset="0"/>
                        </a:rPr>
                        <a:t>0,001074</a:t>
                      </a:r>
                      <a:endParaRPr lang="ru-RU" sz="8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58" marR="4858" marT="4858" marB="4858" anchor="ctr"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3504" y="1500174"/>
            <a:ext cx="3786214" cy="500066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en-US" sz="1800" b="1" u="sng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Образец - цилиндрическая втулка (диоксид урана),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радиус наружный 0,38 см,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внутренний 0,07 см,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высота 1,02 см.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Эквивалентный радиус образца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= 0,474 см.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Геометрическая поверхность образца 3,76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18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Геометрический объём образца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= 0,447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Радиус зерна а = 0,00113см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Плотность - 10,3 г/см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Теоретическая пористость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 0,0636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Плотность делений в образце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10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1/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pPr algn="ctr"/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5"/>
          <p:cNvSpPr>
            <a:spLocks noGrp="1"/>
          </p:cNvSpPr>
          <p:nvPr>
            <p:ph type="pic" idx="1"/>
          </p:nvPr>
        </p:nvSpPr>
        <p:spPr>
          <a:xfrm>
            <a:off x="403671" y="857232"/>
            <a:ext cx="4572000" cy="5786478"/>
          </a:xfrm>
        </p:spPr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0" y="714356"/>
          <a:ext cx="4529138" cy="5807075"/>
        </p:xfrm>
        <a:graphic>
          <a:graphicData uri="http://schemas.openxmlformats.org/presentationml/2006/ole">
            <p:oleObj spid="_x0000_s1026" name="Graph" r:id="rId3" imgW="5257800" imgH="6230160" progId="STATISTICA.Graph">
              <p:embed/>
            </p:oleObj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786314" y="1785926"/>
            <a:ext cx="4214842" cy="485778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Для аппроксимации экспериментальных результатов используется уравнение:</a:t>
            </a: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= A*[(1/t)**n]*Exp(-Q/T)                         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(1)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После логарифмирования имеем линейное соотношение: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Log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Fo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= Log A + n*Log(1/t) - Q/T                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(2)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Обработка результатов даёт для образца тип 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Fo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= [0,00423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(1/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)**0,79]*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Exp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(-14330/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(3)</a:t>
            </a:r>
          </a:p>
          <a:p>
            <a:pPr algn="ctr"/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Пространственный график представлен на рис.3.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Соотношения 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дает зависимость от постоянной распада (1/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 в степени  (- 0,79)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Значения степени не соответствует показателю степени (- 0,5), характерного для одностадийной диффузии.</a:t>
            </a:r>
          </a:p>
          <a:p>
            <a:pPr algn="ctr"/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rot="5400000">
            <a:off x="6448471" y="-1162111"/>
            <a:ext cx="857255" cy="4324446"/>
          </a:xfrm>
          <a:solidFill>
            <a:schemeClr val="accent2"/>
          </a:solidFill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Аппроксимация выходов криптонов из образца серии </a:t>
            </a:r>
            <a:r>
              <a:rPr lang="en-US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Рисунок 4"/>
          <p:cNvGraphicFramePr>
            <a:graphicFrameLocks noGrp="1"/>
          </p:cNvGraphicFramePr>
          <p:nvPr>
            <p:ph type="pic" idx="1"/>
          </p:nvPr>
        </p:nvGraphicFramePr>
        <p:xfrm>
          <a:off x="142844" y="857228"/>
          <a:ext cx="5214975" cy="564360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73240"/>
                <a:gridCol w="719656"/>
                <a:gridCol w="636594"/>
                <a:gridCol w="673378"/>
                <a:gridCol w="759998"/>
                <a:gridCol w="586759"/>
                <a:gridCol w="586759"/>
                <a:gridCol w="500731"/>
                <a:gridCol w="577860"/>
              </a:tblGrid>
              <a:tr h="5211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Nэкс. Nиз.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V2.T 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V3.Fo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V4.1/t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V5.1/T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V6 lnv3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V7.ln1/t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V8.F0p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</a:tr>
              <a:tr h="426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37,85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1470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0,0094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0,000044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0,000680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-6,96963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-10,031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0,00959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</a:tr>
              <a:tr h="426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1470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0,0045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0,000069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0,000680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-7,70626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-9,5814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0,00603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</a:tr>
              <a:tr h="426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1470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0,0026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0,00015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0,000680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-8,25482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-8,8048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0,00271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</a:tr>
              <a:tr h="426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41,85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1570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0,024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0,000044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0,000636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-6,03228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-10,031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0,01650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</a:tr>
              <a:tr h="426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1570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0,0074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0,000069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0,000636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-7,20886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-9,5814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0,01039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</a:tr>
              <a:tr h="426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1570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0,0058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0,00015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0,000636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-7,45248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-8,8048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0,00467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</a:tr>
              <a:tr h="426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45,85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1670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0,0514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0,000044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0,000598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-5,27070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-10,031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0,02663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</a:tr>
              <a:tr h="426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1670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0,0118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0,000069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0,000598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-6,74224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-9,5814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0,01676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</a:tr>
              <a:tr h="426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1670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0,011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0,00015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0,000598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-6,81244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-8,8048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0,00754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</a:tr>
              <a:tr h="426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50,85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1770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0,041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0,000044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0,000564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-5,49676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-10,031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0,04069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</a:tr>
              <a:tr h="426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1770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0,0137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0,000069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0,000564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-6,59294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-9,5814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0,02561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</a:tr>
              <a:tr h="426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1770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0,012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0,00015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0,000564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-6,72543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-8,8048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cs typeface="Times New Roman" pitchFamily="18" charset="0"/>
                        </a:rPr>
                        <a:t>0,01152</a:t>
                      </a:r>
                      <a:endParaRPr lang="ru-RU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545" marR="7545" marT="7545" marB="7545" anchor="ctr"/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29256" y="1500174"/>
            <a:ext cx="3500462" cy="507209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1800" u="sng" dirty="0" smtClean="0">
                <a:latin typeface="Times New Roman" pitchFamily="18" charset="0"/>
                <a:cs typeface="Times New Roman" pitchFamily="18" charset="0"/>
              </a:rPr>
              <a:t>Тип </a:t>
            </a: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Образец - сердечник твэла (диоксид урана), радиус наружный 0,375 см, внутренний 0,07 см, высота 1,26 см.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Эквивалентный радиус образца –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=  0,504 см.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Полная геометрическая поверхность образца 4,37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Полный геометрический объём образца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= 0, 536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Радиус зерна а = 0,00075см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Плотность - 10,4 г/см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Теоретическая пористость 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= 0,0546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Плотность делений в образце – 8 ·10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1/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 rot="5400000">
            <a:off x="6905625" y="-690563"/>
            <a:ext cx="585788" cy="3538538"/>
          </a:xfrm>
          <a:solidFill>
            <a:schemeClr val="accent2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Характеристики образца серии с и выход криптонов.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869</TotalTime>
  <Words>1235</Words>
  <Application>Microsoft Office PowerPoint</Application>
  <PresentationFormat>Экран (4:3)</PresentationFormat>
  <Paragraphs>578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Городская</vt:lpstr>
      <vt:lpstr>Graph</vt:lpstr>
      <vt:lpstr>Лекция 19.   Цель.      Познакомить слушателей с технологией производства образцов диоксида урана двух партий.  Представить характеристики образцов. Рассмотреть основные задачи экспериментальных исследований и аппроксимацию экспериментальных результатов .  </vt:lpstr>
      <vt:lpstr>Образцы диоксида урана.</vt:lpstr>
      <vt:lpstr>Задачи экспериментальных исследований</vt:lpstr>
      <vt:lpstr>Серии и последовательность испытаний.</vt:lpstr>
      <vt:lpstr>Выборка экспериментальных данных (Таблицы для образцов серий f и c)</vt:lpstr>
      <vt:lpstr>Физические параметры ГПД</vt:lpstr>
      <vt:lpstr>Характеристики образца серии f и выход криптонов.</vt:lpstr>
      <vt:lpstr>Аппроксимация выходов криптонов из образца серии f</vt:lpstr>
      <vt:lpstr>Характеристики образца серии с и выход криптонов.</vt:lpstr>
      <vt:lpstr>Аппроксимация выходов криптонов из образца серии c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56</cp:revision>
  <dcterms:created xsi:type="dcterms:W3CDTF">2008-01-31T04:57:43Z</dcterms:created>
  <dcterms:modified xsi:type="dcterms:W3CDTF">2008-02-16T17:37:29Z</dcterms:modified>
</cp:coreProperties>
</file>