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68" r:id="rId3"/>
    <p:sldId id="260" r:id="rId4"/>
    <p:sldId id="266" r:id="rId5"/>
    <p:sldId id="275" r:id="rId6"/>
    <p:sldId id="272" r:id="rId7"/>
    <p:sldId id="265" r:id="rId8"/>
    <p:sldId id="264" r:id="rId9"/>
    <p:sldId id="269" r:id="rId10"/>
    <p:sldId id="271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194" autoAdjust="0"/>
    <p:restoredTop sz="94660"/>
  </p:normalViewPr>
  <p:slideViewPr>
    <p:cSldViewPr>
      <p:cViewPr>
        <p:scale>
          <a:sx n="100" d="100"/>
          <a:sy n="100" d="100"/>
        </p:scale>
        <p:origin x="1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2C8E14A-7096-4C98-84F0-B0D9945266B8}" type="datetimeFigureOut">
              <a:rPr lang="ru-RU" smtClean="0"/>
              <a:pPr/>
              <a:t>20.02.2008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9248A03-6F87-454D-B874-5EF0D3BD18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E14A-7096-4C98-84F0-B0D9945266B8}" type="datetimeFigureOut">
              <a:rPr lang="ru-RU" smtClean="0"/>
              <a:pPr/>
              <a:t>20.02.2008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A03-6F87-454D-B874-5EF0D3BD18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E14A-7096-4C98-84F0-B0D9945266B8}" type="datetimeFigureOut">
              <a:rPr lang="ru-RU" smtClean="0"/>
              <a:pPr/>
              <a:t>20.02.2008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A03-6F87-454D-B874-5EF0D3BD18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E14A-7096-4C98-84F0-B0D9945266B8}" type="datetimeFigureOut">
              <a:rPr lang="ru-RU" smtClean="0"/>
              <a:pPr/>
              <a:t>20.02.2008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A03-6F87-454D-B874-5EF0D3BD18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E14A-7096-4C98-84F0-B0D9945266B8}" type="datetimeFigureOut">
              <a:rPr lang="ru-RU" smtClean="0"/>
              <a:pPr/>
              <a:t>20.02.2008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A03-6F87-454D-B874-5EF0D3BD18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E14A-7096-4C98-84F0-B0D9945266B8}" type="datetimeFigureOut">
              <a:rPr lang="ru-RU" smtClean="0"/>
              <a:pPr/>
              <a:t>20.02.2008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A03-6F87-454D-B874-5EF0D3BD18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C8E14A-7096-4C98-84F0-B0D9945266B8}" type="datetimeFigureOut">
              <a:rPr lang="ru-RU" smtClean="0"/>
              <a:pPr/>
              <a:t>20.02.2008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248A03-6F87-454D-B874-5EF0D3BD18C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2C8E14A-7096-4C98-84F0-B0D9945266B8}" type="datetimeFigureOut">
              <a:rPr lang="ru-RU" smtClean="0"/>
              <a:pPr/>
              <a:t>20.02.2008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9248A03-6F87-454D-B874-5EF0D3BD18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E14A-7096-4C98-84F0-B0D9945266B8}" type="datetimeFigureOut">
              <a:rPr lang="ru-RU" smtClean="0"/>
              <a:pPr/>
              <a:t>20.02.2008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A03-6F87-454D-B874-5EF0D3BD18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E14A-7096-4C98-84F0-B0D9945266B8}" type="datetimeFigureOut">
              <a:rPr lang="ru-RU" smtClean="0"/>
              <a:pPr/>
              <a:t>20.02.2008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A03-6F87-454D-B874-5EF0D3BD18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E14A-7096-4C98-84F0-B0D9945266B8}" type="datetimeFigureOut">
              <a:rPr lang="ru-RU" smtClean="0"/>
              <a:pPr/>
              <a:t>20.02.2008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A03-6F87-454D-B874-5EF0D3BD18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2C8E14A-7096-4C98-84F0-B0D9945266B8}" type="datetimeFigureOut">
              <a:rPr lang="ru-RU" smtClean="0"/>
              <a:pPr/>
              <a:t>20.02.2008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9248A03-6F87-454D-B874-5EF0D3BD18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386794" cy="307183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Лекция 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Цель.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/>
              <a:t> Рассмотреть комплекс испытательных средств для исследования ползучести и состава газообразных продуктов деления, взаимосвязи  его систем  с облучательными устройствами и испытуемыми образцами. Обратить внимание на унификацию узлов  установок, их объединение в облучательное устройство в зависимости от поставленных задач. Представить схему измерений комплекса и его элементы, параметры при испытании топливных композиций. Познакомить слушателей с газовым стендом, спектрометрическим комплексом и электроосадителем.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571876"/>
            <a:ext cx="9144000" cy="4429156"/>
          </a:xfr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План.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1. Комплекс испытательных средств для исследования ползучести и состава газообразных продуктов деления.</a:t>
            </a:r>
          </a:p>
          <a:p>
            <a:r>
              <a:rPr lang="ru-RU" dirty="0" smtClean="0"/>
              <a:t>2. Унификация узлов  установок, их объединение в облучательное устройство в зависимости от поставленных задач.</a:t>
            </a:r>
          </a:p>
          <a:p>
            <a:r>
              <a:rPr lang="ru-RU" dirty="0" smtClean="0"/>
              <a:t>3. Схема измерений комплекса. Газовый стенд, спектрометрический комплекс и электроосадитель.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7119483" y="-618680"/>
            <a:ext cx="586803" cy="3110000"/>
          </a:xfrm>
          <a:solidFill>
            <a:schemeClr val="accent2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Электроосадитель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86446" y="1428736"/>
            <a:ext cx="3214709" cy="528641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Электроосадитель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предназначен для регистрации короткоживущих ГПД, имеющих подходящие постоянные распада и дочерние радионуклиды. Газ – носитель вместе с ГПД проходит через камеру осаждения. За время пребывания в камере образованные в результате распада материнских ядер 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100" i="1" baseline="30000" dirty="0" smtClean="0">
                <a:latin typeface="Times New Roman" pitchFamily="18" charset="0"/>
                <a:cs typeface="Times New Roman" pitchFamily="18" charset="0"/>
              </a:rPr>
              <a:t>88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Kr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00" i="1" baseline="30000" dirty="0" smtClean="0">
                <a:latin typeface="Times New Roman" pitchFamily="18" charset="0"/>
                <a:cs typeface="Times New Roman" pitchFamily="18" charset="0"/>
              </a:rPr>
              <a:t>138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) дочерние ионы (</a:t>
            </a:r>
            <a:r>
              <a:rPr lang="ru-RU" sz="1100" i="1" baseline="30000" dirty="0" smtClean="0">
                <a:latin typeface="Times New Roman" pitchFamily="18" charset="0"/>
                <a:cs typeface="Times New Roman" pitchFamily="18" charset="0"/>
              </a:rPr>
              <a:t>88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Rb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00" i="1" baseline="30000" dirty="0" smtClean="0">
                <a:latin typeface="Times New Roman" pitchFamily="18" charset="0"/>
                <a:cs typeface="Times New Roman" pitchFamily="18" charset="0"/>
              </a:rPr>
              <a:t>138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) электростатическим полем ( </a:t>
            </a:r>
            <a:r>
              <a:rPr lang="de-DE" sz="11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 ≈ 500 вольт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) осаждаются на металлическую нить, образуя «пятно осаждения». При движении нить наматывается на барабан и сматывается с него. В электроосадителе применен сцинтилляционный датчик на основе 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чувствительного кристалла и ФЭУ – 13. Для уменьшения фона пространство под кристаллом продувается чистым газом навстречу основному потоку газа – носителя. Питание датчика осуществляется от стендового источника. Сигнал фиксируется в виде тока</a:t>
            </a:r>
            <a:r>
              <a:rPr lang="ru-RU" sz="11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 интенсиметре и записывается на самопишущем приборе.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Электроосадитель управляется с пульта. Пульт может обеспечить дискретную регулировку времени счета (и осаждения) «пятна», непрерывную или дискретную (шагами) перемотку нити в прямом и обратном направлении, включение напряжения, подаваемого на камеру осаждения.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Измеритель скорости счета предназначен для оценки радиационной обстановки на рабочих местах, а также для качественной оценки времени неустановившегося режима по активности газа – носителя. </a:t>
            </a:r>
          </a:p>
          <a:p>
            <a:pPr algn="ctr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890" name="Group 2"/>
          <p:cNvGrpSpPr>
            <a:grpSpLocks noGrp="1"/>
          </p:cNvGrpSpPr>
          <p:nvPr>
            <p:ph type="pic" idx="1"/>
          </p:nvPr>
        </p:nvGrpSpPr>
        <p:grpSpPr bwMode="auto">
          <a:xfrm>
            <a:off x="142844" y="2214554"/>
            <a:ext cx="5500726" cy="2286016"/>
            <a:chOff x="4371" y="5919"/>
            <a:chExt cx="5250" cy="1886"/>
          </a:xfrm>
        </p:grpSpPr>
        <p:sp>
          <p:nvSpPr>
            <p:cNvPr id="37891" name="AutoShape 3"/>
            <p:cNvSpPr>
              <a:spLocks noChangeArrowheads="1"/>
            </p:cNvSpPr>
            <p:nvPr/>
          </p:nvSpPr>
          <p:spPr bwMode="auto">
            <a:xfrm>
              <a:off x="4371" y="6439"/>
              <a:ext cx="5250" cy="1366"/>
            </a:xfrm>
            <a:prstGeom prst="roundRect">
              <a:avLst>
                <a:gd name="adj" fmla="val 16667"/>
              </a:avLst>
            </a:prstGeom>
            <a:solidFill>
              <a:srgbClr val="BFBFB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                                       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                                    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892" name="Oval 4"/>
            <p:cNvSpPr>
              <a:spLocks noChangeArrowheads="1"/>
            </p:cNvSpPr>
            <p:nvPr/>
          </p:nvSpPr>
          <p:spPr bwMode="auto">
            <a:xfrm>
              <a:off x="4437" y="6803"/>
              <a:ext cx="851" cy="765"/>
            </a:xfrm>
            <a:prstGeom prst="ellipse">
              <a:avLst/>
            </a:prstGeom>
            <a:solidFill>
              <a:srgbClr val="C2D69B"/>
            </a:solidFill>
            <a:ln w="28575">
              <a:solidFill>
                <a:srgbClr val="00B05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7893" name="Oval 5"/>
            <p:cNvSpPr>
              <a:spLocks noChangeArrowheads="1"/>
            </p:cNvSpPr>
            <p:nvPr/>
          </p:nvSpPr>
          <p:spPr bwMode="auto">
            <a:xfrm>
              <a:off x="8691" y="6862"/>
              <a:ext cx="861" cy="723"/>
            </a:xfrm>
            <a:prstGeom prst="ellipse">
              <a:avLst/>
            </a:prstGeom>
            <a:solidFill>
              <a:srgbClr val="C2D69B"/>
            </a:solidFill>
            <a:ln w="28575">
              <a:solidFill>
                <a:srgbClr val="00B05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dirty="0" smtClean="0"/>
            </a:p>
            <a:p>
              <a:r>
                <a:rPr lang="ru-RU" sz="900" dirty="0" smtClean="0"/>
                <a:t>Барабан</a:t>
              </a:r>
            </a:p>
          </p:txBody>
        </p:sp>
        <p:sp>
          <p:nvSpPr>
            <p:cNvPr id="37894" name="AutoShape 6"/>
            <p:cNvSpPr>
              <a:spLocks noChangeArrowheads="1"/>
            </p:cNvSpPr>
            <p:nvPr/>
          </p:nvSpPr>
          <p:spPr bwMode="auto">
            <a:xfrm>
              <a:off x="7029" y="6508"/>
              <a:ext cx="1254" cy="720"/>
            </a:xfrm>
            <a:prstGeom prst="flowChartManualOperation">
              <a:avLst/>
            </a:prstGeom>
            <a:solidFill>
              <a:srgbClr val="93895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ФЭУ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5368" y="5919"/>
              <a:ext cx="1537" cy="1886"/>
            </a:xfrm>
            <a:prstGeom prst="rect">
              <a:avLst/>
            </a:prstGeom>
            <a:solidFill>
              <a:srgbClr val="E5B8B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Камера осаждения</a:t>
              </a:r>
              <a:endPara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896" name="Oval 8"/>
            <p:cNvSpPr>
              <a:spLocks noChangeArrowheads="1"/>
            </p:cNvSpPr>
            <p:nvPr/>
          </p:nvSpPr>
          <p:spPr bwMode="auto">
            <a:xfrm>
              <a:off x="5548" y="6501"/>
              <a:ext cx="1223" cy="1048"/>
            </a:xfrm>
            <a:prstGeom prst="ellipse">
              <a:avLst/>
            </a:prstGeom>
            <a:solidFill>
              <a:srgbClr val="E36C0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Пятно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осаждения</a:t>
              </a:r>
              <a:endPara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7897" name="AutoShape 9"/>
            <p:cNvCxnSpPr>
              <a:cxnSpLocks noChangeShapeType="1"/>
              <a:endCxn id="37893" idx="4"/>
            </p:cNvCxnSpPr>
            <p:nvPr/>
          </p:nvCxnSpPr>
          <p:spPr bwMode="auto">
            <a:xfrm>
              <a:off x="4941" y="7568"/>
              <a:ext cx="4180" cy="17"/>
            </a:xfrm>
            <a:prstGeom prst="straightConnector1">
              <a:avLst/>
            </a:prstGeom>
            <a:noFill/>
            <a:ln w="28575">
              <a:solidFill>
                <a:srgbClr val="00B050"/>
              </a:solidFill>
              <a:prstDash val="lgDash"/>
              <a:round/>
              <a:headEnd/>
              <a:tailEnd/>
            </a:ln>
          </p:spPr>
        </p:cxnSp>
      </p:grpSp>
      <p:sp>
        <p:nvSpPr>
          <p:cNvPr id="13" name="Прямоугольник 12"/>
          <p:cNvSpPr/>
          <p:nvPr/>
        </p:nvSpPr>
        <p:spPr>
          <a:xfrm>
            <a:off x="3571868" y="2214554"/>
            <a:ext cx="1857388" cy="33855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Calibri" pitchFamily="34" charset="0"/>
              </a:rPr>
              <a:t> Электроосадитель           </a:t>
            </a:r>
            <a:endParaRPr lang="ru-RU" sz="2800" b="1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571604" y="4357694"/>
            <a:ext cx="1000132" cy="1588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929058" y="4071942"/>
            <a:ext cx="914400" cy="35719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Нить</a:t>
            </a:r>
            <a:endParaRPr lang="ru-RU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6636053" y="-1063943"/>
            <a:ext cx="586803" cy="4000530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Спектрометрический комплекс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29190" y="1428736"/>
            <a:ext cx="4000528" cy="528641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Спектрометрический комплекс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IN</a:t>
            </a:r>
            <a:r>
              <a:rPr lang="ru-RU" b="1" dirty="0" smtClean="0">
                <a:solidFill>
                  <a:srgbClr val="C00000"/>
                </a:solidFill>
              </a:rPr>
              <a:t> – 96 </a:t>
            </a:r>
            <a:r>
              <a:rPr lang="ru-RU" dirty="0" smtClean="0"/>
              <a:t>включает в себя детектор гамма – излучения, анализатор импульсов и ЭВМ. ППД – полупроводниковый детектор </a:t>
            </a:r>
            <a:r>
              <a:rPr lang="en-US" dirty="0" smtClean="0"/>
              <a:t>Ge</a:t>
            </a:r>
            <a:r>
              <a:rPr lang="ru-RU" dirty="0" smtClean="0"/>
              <a:t> – </a:t>
            </a:r>
            <a:r>
              <a:rPr lang="en-US" dirty="0" smtClean="0"/>
              <a:t>Li</a:t>
            </a:r>
            <a:r>
              <a:rPr lang="ru-RU" dirty="0" smtClean="0"/>
              <a:t> предназначен для выдачи импульса тока в результате взаимодействия гамма – квантов с энергией 50 – 1000 кэВ с материалом детектора. Образуемые в чувствительном объёме неравновесные электроны и дырки коллектируются на электроконтактах. Количество электронов и «дырок» пропорционально энергии, потерянной квантами. Импульс тока на выходных электродах преобразуется в импульс заряда. Результирующее распределение импульсов по их амплитудам (пропорциональным энергии квантов) фиксируется в памяти и может быть подвергнуто анализу по соответствующей программе. Машинная память может задавать режим ввода и обработки спектров; производить расчеты, используя как вводимую информацию и программу, так и введённую ранее. </a:t>
            </a:r>
          </a:p>
          <a:p>
            <a:r>
              <a:rPr lang="ru-RU" dirty="0" smtClean="0"/>
              <a:t>Внешние системы - дисководы, дисплей с клавиатурой, магнитофон, перфоратор, считыватель, плоттер обеспечивают управление комплексом и оперирование информацией.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571480"/>
            <a:ext cx="4500594" cy="6143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5072074"/>
            <a:ext cx="2143140" cy="1143008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Блок питания:</a:t>
            </a:r>
          </a:p>
          <a:p>
            <a:pPr algn="ctr">
              <a:buFontTx/>
              <a:buChar char="-"/>
            </a:pPr>
            <a:r>
              <a:rPr lang="ru-RU" sz="1400" dirty="0" smtClean="0"/>
              <a:t>низкое напряжение</a:t>
            </a:r>
          </a:p>
          <a:p>
            <a:pPr algn="ctr">
              <a:buFontTx/>
              <a:buChar char="-"/>
            </a:pPr>
            <a:r>
              <a:rPr lang="ru-RU" sz="1400" dirty="0" smtClean="0"/>
              <a:t>высокое напряжение</a:t>
            </a:r>
          </a:p>
          <a:p>
            <a:pPr algn="ctr"/>
            <a:endParaRPr lang="ru-RU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3714752"/>
            <a:ext cx="2071702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Полупроводниковый датчик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2500306"/>
            <a:ext cx="1571636" cy="9144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Блок усиления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1000108"/>
            <a:ext cx="3357586" cy="914400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Спектрометрический комплекс </a:t>
            </a:r>
            <a:r>
              <a:rPr lang="en-US" dirty="0" smtClean="0">
                <a:solidFill>
                  <a:schemeClr val="bg1"/>
                </a:solidFill>
              </a:rPr>
              <a:t>IN-96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3240" y="2428868"/>
            <a:ext cx="1343028" cy="91440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Дисплей  с</a:t>
            </a:r>
          </a:p>
          <a:p>
            <a:pPr algn="ctr"/>
            <a:r>
              <a:rPr lang="ru-RU" sz="1200" dirty="0" smtClean="0"/>
              <a:t>клавиатурой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43240" y="3714752"/>
            <a:ext cx="1357322" cy="91440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Считыватель с</a:t>
            </a:r>
          </a:p>
          <a:p>
            <a:pPr algn="ctr"/>
            <a:r>
              <a:rPr lang="ru-RU" sz="1200" dirty="0" smtClean="0"/>
              <a:t>перфоратором 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143240" y="5214950"/>
            <a:ext cx="1285884" cy="91440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Плоттер</a:t>
            </a:r>
            <a:endParaRPr lang="ru-RU" sz="1200" dirty="0"/>
          </a:p>
        </p:txBody>
      </p:sp>
      <p:cxnSp>
        <p:nvCxnSpPr>
          <p:cNvPr id="26" name="Соединительная линия уступом 25"/>
          <p:cNvCxnSpPr>
            <a:endCxn id="10" idx="1"/>
          </p:cNvCxnSpPr>
          <p:nvPr/>
        </p:nvCxnSpPr>
        <p:spPr>
          <a:xfrm rot="16200000" flipH="1">
            <a:off x="2522525" y="2265353"/>
            <a:ext cx="885034" cy="35639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965175" y="3679033"/>
            <a:ext cx="3499668" cy="79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12" idx="1"/>
          </p:cNvCxnSpPr>
          <p:nvPr/>
        </p:nvCxnSpPr>
        <p:spPr>
          <a:xfrm>
            <a:off x="2714612" y="5500702"/>
            <a:ext cx="428628" cy="171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2714612" y="5429264"/>
            <a:ext cx="428628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2714612" y="4143380"/>
            <a:ext cx="428628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2714612" y="2714620"/>
            <a:ext cx="428628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endCxn id="8" idx="2"/>
          </p:cNvCxnSpPr>
          <p:nvPr/>
        </p:nvCxnSpPr>
        <p:spPr>
          <a:xfrm rot="5400000" flipH="1" flipV="1">
            <a:off x="1493019" y="3564729"/>
            <a:ext cx="300046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5400000" flipH="1" flipV="1">
            <a:off x="1500166" y="4857760"/>
            <a:ext cx="428628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8" idx="0"/>
          </p:cNvCxnSpPr>
          <p:nvPr/>
        </p:nvCxnSpPr>
        <p:spPr>
          <a:xfrm rot="5400000" flipH="1" flipV="1">
            <a:off x="1357290" y="2214554"/>
            <a:ext cx="571504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0001" y="642919"/>
            <a:ext cx="8643998" cy="785818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Комплекс испытательных средств для исследования ползучести и состава газообразных продуктов деления.</a:t>
            </a:r>
            <a:endParaRPr lang="ru-RU" sz="20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42844" y="1643050"/>
            <a:ext cx="8858312" cy="521495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1400" dirty="0" smtClean="0"/>
              <a:t>    </a:t>
            </a:r>
            <a:r>
              <a:rPr lang="ru-RU" sz="1400" dirty="0" smtClean="0"/>
              <a:t>При проектировании комплекса испытательных средств для исследования ползучести и состава газообразных продуктов деления основное внимание было обращено на конструктивное оформление основного узла установки – высокотемпературной камеры для испытаний.</a:t>
            </a:r>
          </a:p>
          <a:p>
            <a:endParaRPr lang="en-US" sz="1400" dirty="0" smtClean="0"/>
          </a:p>
          <a:p>
            <a:r>
              <a:rPr lang="en-US" sz="1400" dirty="0" smtClean="0"/>
              <a:t>     </a:t>
            </a:r>
            <a:r>
              <a:rPr lang="ru-RU" sz="1400" dirty="0" smtClean="0"/>
              <a:t>Учитывая специфику реакторных испытаний на ИРТ – МИФИ, где необходимые температурные режимы для исследования керамического ядерного горючего достигаются при использовании внешнего нагревателя, что и определяет временной ресурс реакторной установки. 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     </a:t>
            </a:r>
            <a:r>
              <a:rPr lang="ru-RU" sz="1400" dirty="0" smtClean="0">
                <a:solidFill>
                  <a:srgbClr val="FF0000"/>
                </a:solidFill>
              </a:rPr>
              <a:t>В основу конструкций реакторных устройств был положен принцип унификации отдельных узлов высокотемпературной реакторной камеры. Для всех установок типа «Крип-ВТ» (установка для исследования радиационной ползучести), «Приз» (установка для исследования ГПД при высоких температурах), «Каприз-ВТ» (установка для совместного исследования радиационной ползучести и выхода ГПД при высоких температурах) система нагрева образца идентична, хотя и может быть снабжена – в зависимости от исследуемых материалов – нагревателями из вольфрама, тантала или графита. 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400" dirty="0" smtClean="0"/>
              <a:t> </a:t>
            </a:r>
          </a:p>
          <a:p>
            <a:r>
              <a:rPr lang="en-US" sz="1400" dirty="0" smtClean="0"/>
              <a:t>      </a:t>
            </a:r>
            <a:r>
              <a:rPr lang="ru-RU" sz="1400" dirty="0" smtClean="0">
                <a:solidFill>
                  <a:schemeClr val="tx1"/>
                </a:solidFill>
              </a:rPr>
              <a:t>Соединение нагревательной системы с узлом нагружения и соответствующим рабочим участком приводит к появлению одной из модификаций указанных установок в зависимости от поставленных задач. Аналогичный принцип выдерживается в серии низкотемпературных устройств «Крип-НТ» и «Каприз-НТ», за исключением рабочего участка с образцами, который не может быть заменен в процессе эксперимента.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Схема измерений комплекса испытательных средств для исследования состава ГПД при ползучести </a:t>
            </a:r>
            <a:r>
              <a:rPr lang="en-US" sz="1400" dirty="0" smtClean="0">
                <a:solidFill>
                  <a:schemeClr val="tx1"/>
                </a:solidFill>
              </a:rPr>
              <a:t>UO</a:t>
            </a:r>
            <a:r>
              <a:rPr lang="ru-RU" sz="1400" baseline="-25000" dirty="0" smtClean="0">
                <a:solidFill>
                  <a:schemeClr val="tx1"/>
                </a:solidFill>
              </a:rPr>
              <a:t>2 </a:t>
            </a:r>
            <a:r>
              <a:rPr lang="ru-RU" sz="1400" dirty="0" smtClean="0">
                <a:solidFill>
                  <a:schemeClr val="tx1"/>
                </a:solidFill>
              </a:rPr>
              <a:t>показана на рис.1.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6850367" y="-849630"/>
            <a:ext cx="586803" cy="3714778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1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Конструкция облучательного устройства </a:t>
            </a:r>
            <a:r>
              <a:rPr lang="en-US" sz="1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1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«Каприз».</a:t>
            </a:r>
            <a:endParaRPr lang="ru-RU" sz="14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29256" y="1500174"/>
            <a:ext cx="3249987" cy="500066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Элементы облучательного устройства  «Каприз».</a:t>
            </a:r>
            <a:endParaRPr lang="ru-RU" dirty="0" smtClean="0"/>
          </a:p>
          <a:p>
            <a:pPr algn="ctr"/>
            <a:r>
              <a:rPr lang="ru-RU" b="1" dirty="0" smtClean="0"/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– корпус, 2 – образец, 3 – червячный преобразователь перемещений,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– измерительные штоки, 5 – верхний фланец, 6 – токовводы,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 – твердосплавные проставки, 8 – пуансоны, 9 – экраны, 10 –нагреватель,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 – направляющие нагружающего устройства, 12 – термопары,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 – нижний фланец.</a:t>
            </a:r>
          </a:p>
          <a:p>
            <a:endParaRPr lang="ru-RU" dirty="0" smtClean="0"/>
          </a:p>
          <a:p>
            <a:pPr algn="ctr"/>
            <a:r>
              <a:rPr lang="ru-RU" sz="1400" dirty="0" smtClean="0"/>
              <a:t>На  рисунке с правой стороны показано место положение внеканальной сборки около активной зоны реактора ИРТ-МИФИ. Штанга имеет свинцовую защиту, которая крепится в стальной обойме и предохраняет обслуживающий персонал от прямого излучения, проникающего по несущему трубопроводу во время работ, связанных с перегрузкой образца.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сканирование0003"/>
          <p:cNvPicPr>
            <a:picLocks noGrp="1"/>
          </p:cNvPicPr>
          <p:nvPr>
            <p:ph type="pic" idx="1"/>
          </p:nvPr>
        </p:nvPicPr>
        <p:blipFill>
          <a:blip r:embed="rId2">
            <a:lum bright="-30000" contrast="40000"/>
          </a:blip>
          <a:srcRect t="6233" b="6233"/>
          <a:stretch>
            <a:fillRect/>
          </a:stretch>
        </p:blipFill>
        <p:spPr bwMode="auto">
          <a:xfrm>
            <a:off x="214282" y="785794"/>
            <a:ext cx="5000625" cy="5786457"/>
          </a:xfrm>
          <a:prstGeom prst="rect">
            <a:avLst/>
          </a:prstGeom>
          <a:ln w="19050">
            <a:solidFill>
              <a:schemeClr val="accent1"/>
            </a:solidFill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канирование0003"/>
          <p:cNvPicPr>
            <a:picLocks noGrp="1"/>
          </p:cNvPicPr>
          <p:nvPr>
            <p:ph type="pic" idx="1"/>
          </p:nvPr>
        </p:nvPicPr>
        <p:blipFill>
          <a:blip r:embed="rId2">
            <a:lum bright="-30000" contrast="40000"/>
          </a:blip>
          <a:srcRect t="6233" b="6233"/>
          <a:stretch>
            <a:fillRect/>
          </a:stretch>
        </p:blipFill>
        <p:spPr bwMode="auto">
          <a:xfrm>
            <a:off x="214282" y="785794"/>
            <a:ext cx="5000659" cy="57864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6957506" y="-885333"/>
            <a:ext cx="586803" cy="3786182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1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Конструкция облучательной камеры установки «Каприз».</a:t>
            </a:r>
            <a:endParaRPr lang="ru-RU" sz="14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00364" y="785770"/>
            <a:ext cx="2000264" cy="6072230"/>
          </a:xfr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>
            <a:noAutofit/>
          </a:bodyPr>
          <a:lstStyle/>
          <a:p>
            <a:r>
              <a:rPr lang="ru-RU" sz="1600" b="1" dirty="0" smtClean="0"/>
              <a:t> </a:t>
            </a:r>
            <a:endParaRPr lang="ru-RU" sz="1600" dirty="0" smtClean="0"/>
          </a:p>
          <a:p>
            <a:r>
              <a:rPr lang="ru-RU" sz="1600" dirty="0" smtClean="0"/>
              <a:t>1 – корпус,</a:t>
            </a:r>
          </a:p>
          <a:p>
            <a:r>
              <a:rPr lang="ru-RU" sz="1600" dirty="0" smtClean="0"/>
              <a:t>2 – образец, </a:t>
            </a:r>
          </a:p>
          <a:p>
            <a:r>
              <a:rPr lang="ru-RU" sz="1600" dirty="0" smtClean="0"/>
              <a:t>3 – червячный преобразователь перемещений,</a:t>
            </a:r>
          </a:p>
          <a:p>
            <a:r>
              <a:rPr lang="ru-RU" sz="1600" dirty="0" smtClean="0"/>
              <a:t>4 – измерительные штоки, </a:t>
            </a:r>
          </a:p>
          <a:p>
            <a:r>
              <a:rPr lang="ru-RU" sz="1600" dirty="0" smtClean="0"/>
              <a:t>5 – верхний фланец,</a:t>
            </a:r>
          </a:p>
          <a:p>
            <a:r>
              <a:rPr lang="ru-RU" sz="1600" dirty="0" smtClean="0"/>
              <a:t>6 – токовводы,</a:t>
            </a:r>
          </a:p>
          <a:p>
            <a:r>
              <a:rPr lang="ru-RU" sz="1600" dirty="0" smtClean="0"/>
              <a:t>7 – твердосплавные проставки,</a:t>
            </a:r>
          </a:p>
          <a:p>
            <a:r>
              <a:rPr lang="ru-RU" sz="1600" dirty="0" smtClean="0"/>
              <a:t>8 – пуансоны,</a:t>
            </a:r>
          </a:p>
          <a:p>
            <a:r>
              <a:rPr lang="ru-RU" sz="1600" dirty="0" smtClean="0"/>
              <a:t>9 – экраны,</a:t>
            </a:r>
          </a:p>
          <a:p>
            <a:r>
              <a:rPr lang="ru-RU" sz="1600" dirty="0" smtClean="0"/>
              <a:t>10 –нагреватель,</a:t>
            </a:r>
          </a:p>
          <a:p>
            <a:r>
              <a:rPr lang="ru-RU" sz="1600" dirty="0" smtClean="0"/>
              <a:t>11 – направляющие нагружающего устройства, </a:t>
            </a:r>
          </a:p>
          <a:p>
            <a:r>
              <a:rPr lang="ru-RU" sz="1600" dirty="0" smtClean="0"/>
              <a:t>12 – термопары,</a:t>
            </a:r>
          </a:p>
          <a:p>
            <a:r>
              <a:rPr lang="ru-RU" sz="1600" dirty="0" smtClean="0"/>
              <a:t>13 – нижний фланец.</a:t>
            </a:r>
          </a:p>
          <a:p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429256" y="1428736"/>
            <a:ext cx="3500462" cy="544764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Высокотемпературная камера установки «Каприз-ВТ» для исследования ядерного горючего на ползучесть с одновременным определением выхода ГПД в условиях реактора ИРТ-МИФИ показана на рисунке. Она представляет собой оболочку (1) диаметром 170 мм, герметично закрытую верхним (5) и нижним (13) фланцами.    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Внутри оболочки на кронштейнах, которые являются направляющими измерительных штоков (4), крепятся тепловые экраны (9). Нагреватель Ω - образной формы (10), токоподводы (6) и тепловые экраны образуют нагревательную систему камеры. Перечисленные элементы крепятся на верхнем фланце. Для изготовления нагревателя и ближних к нагревателю экранов используется вольфрамовый лист.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На нижнем фланце (13) смонтирован узел нагружения, представляющий собой герметичный цилиндр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 который вварен сильфон из нержавеющей стали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работающий на сжатие под действием давления газа, подаваемого по трубопроводу. Усилие через шток (4) из нержавеющей стали, молибденовый держатель и пуансон из вольфрама (8) передается образцу, размещенному в молибденовом стакане рабочего участка. 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6798012" y="-940152"/>
            <a:ext cx="586803" cy="3752943"/>
          </a:xfrm>
          <a:solidFill>
            <a:schemeClr val="accent2">
              <a:lumMod val="7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1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Взаимосвязи систем и устройства реакторного стенда.</a:t>
            </a:r>
            <a:endParaRPr lang="ru-RU" sz="54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143504" y="1500174"/>
            <a:ext cx="4000496" cy="5072098"/>
          </a:xfrm>
          <a:solidFill>
            <a:schemeClr val="accent1">
              <a:tint val="66000"/>
              <a:satMod val="160000"/>
            </a:schemeClr>
          </a:solid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На схеме показаны взаимосвязи систем, экспериментальные устройства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измерительное оборудование стенда. 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Реакторный стенд (1)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включает в себя:   </a:t>
            </a:r>
          </a:p>
          <a:p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-реактор (2)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-экспериментальные устройства (13),      </a:t>
            </a:r>
          </a:p>
          <a:p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аналоговую систему измерения физических параметров (3), </a:t>
            </a:r>
          </a:p>
          <a:p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-информационно-измерительную систему (ИСС) на базе ЭВМ (4), 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-систему обеспечения эксперимента (5).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Все эти системы и экспериментальные установки в результате взаимодействия позволяют получить информацию об объекте испытаний, обработать её 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(6)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получить конечный результат в виде зависимостей или цифрового материала об изучаемом свойстве.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Каждая из систем (3,5,13) расшифровывается (рис.2), однако, требует некоторых дополнительных пояснений.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Позиция (3) содержит информацию об измерительных системах и их аппаратурном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обеспечении (7,8,9,10,11,12).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9" name="Rectangle 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2" name="Group 78"/>
          <p:cNvGrpSpPr>
            <a:grpSpLocks noChangeAspect="1"/>
          </p:cNvGrpSpPr>
          <p:nvPr/>
        </p:nvGrpSpPr>
        <p:grpSpPr bwMode="auto">
          <a:xfrm>
            <a:off x="214282" y="785794"/>
            <a:ext cx="4857784" cy="5786652"/>
            <a:chOff x="2276" y="2684"/>
            <a:chExt cx="7205" cy="10674"/>
          </a:xfrm>
        </p:grpSpPr>
        <p:sp>
          <p:nvSpPr>
            <p:cNvPr id="2178" name="AutoShape 130"/>
            <p:cNvSpPr>
              <a:spLocks noChangeAspect="1" noChangeArrowheads="1" noTextEdit="1"/>
            </p:cNvSpPr>
            <p:nvPr/>
          </p:nvSpPr>
          <p:spPr bwMode="auto">
            <a:xfrm>
              <a:off x="2276" y="2684"/>
              <a:ext cx="7205" cy="1067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77" name="Rectangle 129"/>
            <p:cNvSpPr>
              <a:spLocks noChangeArrowheads="1"/>
            </p:cNvSpPr>
            <p:nvPr/>
          </p:nvSpPr>
          <p:spPr bwMode="auto">
            <a:xfrm>
              <a:off x="2498" y="2820"/>
              <a:ext cx="2769" cy="41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Реакторный стенд        1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76" name="Rectangle 128"/>
            <p:cNvSpPr>
              <a:spLocks noChangeArrowheads="1"/>
            </p:cNvSpPr>
            <p:nvPr/>
          </p:nvSpPr>
          <p:spPr bwMode="auto">
            <a:xfrm>
              <a:off x="6512" y="2820"/>
              <a:ext cx="2769" cy="41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Реактор ИРТ-МИФИ        2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75" name="Rectangle 127"/>
            <p:cNvSpPr>
              <a:spLocks noChangeArrowheads="1"/>
            </p:cNvSpPr>
            <p:nvPr/>
          </p:nvSpPr>
          <p:spPr bwMode="auto">
            <a:xfrm flipH="1">
              <a:off x="2498" y="3791"/>
              <a:ext cx="1800" cy="83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Система измерения физических величин             3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74" name="Rectangle 126"/>
            <p:cNvSpPr>
              <a:spLocks noChangeArrowheads="1"/>
            </p:cNvSpPr>
            <p:nvPr/>
          </p:nvSpPr>
          <p:spPr bwMode="auto">
            <a:xfrm flipH="1">
              <a:off x="4990" y="3791"/>
              <a:ext cx="1800" cy="8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Информационно-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измерительная система          4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73" name="Rectangle 125"/>
            <p:cNvSpPr>
              <a:spLocks noChangeArrowheads="1"/>
            </p:cNvSpPr>
            <p:nvPr/>
          </p:nvSpPr>
          <p:spPr bwMode="auto">
            <a:xfrm flipH="1">
              <a:off x="7481" y="3791"/>
              <a:ext cx="1800" cy="83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Система обеспечения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эксперимента      5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72" name="Rectangle 124"/>
            <p:cNvSpPr>
              <a:spLocks noChangeArrowheads="1"/>
            </p:cNvSpPr>
            <p:nvPr/>
          </p:nvSpPr>
          <p:spPr bwMode="auto">
            <a:xfrm>
              <a:off x="2914" y="4901"/>
              <a:ext cx="1937" cy="97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Время испытаний: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таймер ЭВМ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-развертка самописца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-частотомер    7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71" name="Rectangle 123"/>
            <p:cNvSpPr>
              <a:spLocks noChangeArrowheads="1"/>
            </p:cNvSpPr>
            <p:nvPr/>
          </p:nvSpPr>
          <p:spPr bwMode="auto">
            <a:xfrm>
              <a:off x="2914" y="6288"/>
              <a:ext cx="2906" cy="111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Акустическая эмиссия (АЭ) :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АЭ регистратор с амплитудным и частотным анализатором.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система связи с ЭВМ.        8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70" name="Rectangle 122"/>
            <p:cNvSpPr>
              <a:spLocks noChangeArrowheads="1"/>
            </p:cNvSpPr>
            <p:nvPr/>
          </p:nvSpPr>
          <p:spPr bwMode="auto">
            <a:xfrm>
              <a:off x="2914" y="7953"/>
              <a:ext cx="1799" cy="8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69" name="Rectangle 121"/>
            <p:cNvSpPr>
              <a:spLocks noChangeArrowheads="1"/>
            </p:cNvSpPr>
            <p:nvPr/>
          </p:nvSpPr>
          <p:spPr bwMode="auto">
            <a:xfrm>
              <a:off x="2775" y="7676"/>
              <a:ext cx="3461" cy="1249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Электрофизические свойства, термопары, тензорезисторы: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-самопишущие  мосты и потенциометры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цифровые ампервольтметры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связь с ЭВМ.                        9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68" name="Rectangle 120"/>
            <p:cNvSpPr>
              <a:spLocks noChangeArrowheads="1"/>
            </p:cNvSpPr>
            <p:nvPr/>
          </p:nvSpPr>
          <p:spPr bwMode="auto">
            <a:xfrm>
              <a:off x="2637" y="9202"/>
              <a:ext cx="3461" cy="1249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Механическая нагрузка (УЗ колебания), давление газа-носителя (заполнителя):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нагружающая система- манометры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-расходомеры,перепадометры.         10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67" name="Rectangle 119"/>
            <p:cNvSpPr>
              <a:spLocks noChangeArrowheads="1"/>
            </p:cNvSpPr>
            <p:nvPr/>
          </p:nvSpPr>
          <p:spPr bwMode="auto">
            <a:xfrm>
              <a:off x="2637" y="10728"/>
              <a:ext cx="3460" cy="138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Поток излучения, концентрация ГПД :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термонейтронные датчики.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γ- мониторы и спектрометры с полупроводниковым датчиком и амплитудным анализатором.   11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66" name="Rectangle 118"/>
            <p:cNvSpPr>
              <a:spLocks noChangeArrowheads="1"/>
            </p:cNvSpPr>
            <p:nvPr/>
          </p:nvSpPr>
          <p:spPr bwMode="auto">
            <a:xfrm>
              <a:off x="2498" y="12255"/>
              <a:ext cx="5954" cy="6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Деформация: преобразователь индуктивный, радиационнотермостойкий (ПИРТ) со спецблоком и аналоговой и цифровой записью.                    12 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65" name="Rectangle 117"/>
            <p:cNvSpPr>
              <a:spLocks noChangeArrowheads="1"/>
            </p:cNvSpPr>
            <p:nvPr/>
          </p:nvSpPr>
          <p:spPr bwMode="auto">
            <a:xfrm>
              <a:off x="5128" y="4901"/>
              <a:ext cx="1108" cy="124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Обработка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результатов  6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64" name="Rectangle 116"/>
            <p:cNvSpPr>
              <a:spLocks noChangeArrowheads="1"/>
            </p:cNvSpPr>
            <p:nvPr/>
          </p:nvSpPr>
          <p:spPr bwMode="auto">
            <a:xfrm>
              <a:off x="6374" y="4901"/>
              <a:ext cx="2630" cy="138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Температура испытаний: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нагрев: собственные тепловыделения, нагреватель.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охлаждение: теплоноситель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реактора, газ-заполнитель, вакуум.                            20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63" name="Rectangle 115"/>
            <p:cNvSpPr>
              <a:spLocks noChangeArrowheads="1"/>
            </p:cNvSpPr>
            <p:nvPr/>
          </p:nvSpPr>
          <p:spPr bwMode="auto">
            <a:xfrm>
              <a:off x="6374" y="6566"/>
              <a:ext cx="2630" cy="111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Среда испытаний: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система очистки газа-насителя (заполнителя)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система вакуумирования  21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62" name="Rectangle 114"/>
            <p:cNvSpPr>
              <a:spLocks noChangeArrowheads="1"/>
            </p:cNvSpPr>
            <p:nvPr/>
          </p:nvSpPr>
          <p:spPr bwMode="auto">
            <a:xfrm>
              <a:off x="6374" y="7953"/>
              <a:ext cx="2630" cy="83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Транспортные операции: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-смена образца,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смена установки.       22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61" name="Line 113"/>
            <p:cNvSpPr>
              <a:spLocks noChangeShapeType="1"/>
            </p:cNvSpPr>
            <p:nvPr/>
          </p:nvSpPr>
          <p:spPr bwMode="auto">
            <a:xfrm>
              <a:off x="6236" y="10312"/>
              <a:ext cx="0" cy="6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59" name="Line 111"/>
            <p:cNvSpPr>
              <a:spLocks noChangeShapeType="1"/>
            </p:cNvSpPr>
            <p:nvPr/>
          </p:nvSpPr>
          <p:spPr bwMode="auto">
            <a:xfrm flipH="1">
              <a:off x="5267" y="2958"/>
              <a:ext cx="12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58" name="Line 110"/>
            <p:cNvSpPr>
              <a:spLocks noChangeShapeType="1"/>
            </p:cNvSpPr>
            <p:nvPr/>
          </p:nvSpPr>
          <p:spPr bwMode="auto">
            <a:xfrm>
              <a:off x="8865" y="3236"/>
              <a:ext cx="0" cy="5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57" name="Line 109"/>
            <p:cNvSpPr>
              <a:spLocks noChangeShapeType="1"/>
            </p:cNvSpPr>
            <p:nvPr/>
          </p:nvSpPr>
          <p:spPr bwMode="auto">
            <a:xfrm flipH="1">
              <a:off x="6789" y="3930"/>
              <a:ext cx="6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56" name="Line 108"/>
            <p:cNvSpPr>
              <a:spLocks noChangeShapeType="1"/>
            </p:cNvSpPr>
            <p:nvPr/>
          </p:nvSpPr>
          <p:spPr bwMode="auto">
            <a:xfrm>
              <a:off x="6789" y="4485"/>
              <a:ext cx="6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grpSp>
          <p:nvGrpSpPr>
            <p:cNvPr id="3" name="Group 94"/>
            <p:cNvGrpSpPr>
              <a:grpSpLocks/>
            </p:cNvGrpSpPr>
            <p:nvPr/>
          </p:nvGrpSpPr>
          <p:grpSpPr bwMode="auto">
            <a:xfrm>
              <a:off x="6236" y="9063"/>
              <a:ext cx="3045" cy="2637"/>
              <a:chOff x="6236" y="9063"/>
              <a:chExt cx="3045" cy="2637"/>
            </a:xfrm>
          </p:grpSpPr>
          <p:sp>
            <p:nvSpPr>
              <p:cNvPr id="2155" name="Rectangle 107"/>
              <p:cNvSpPr>
                <a:spLocks noChangeArrowheads="1"/>
              </p:cNvSpPr>
              <p:nvPr/>
            </p:nvSpPr>
            <p:spPr bwMode="auto">
              <a:xfrm>
                <a:off x="6236" y="9063"/>
                <a:ext cx="3045" cy="417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Экспериментальные установки 13</a:t>
                </a:r>
                <a:endPara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54" name="Rectangle 106"/>
              <p:cNvSpPr>
                <a:spLocks noChangeArrowheads="1"/>
              </p:cNvSpPr>
              <p:nvPr/>
            </p:nvSpPr>
            <p:spPr bwMode="auto">
              <a:xfrm>
                <a:off x="6236" y="9757"/>
                <a:ext cx="1384" cy="555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Лабораторные</a:t>
                </a:r>
                <a:endParaRPr kumimoji="0" lang="ru-RU" sz="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установки   14</a:t>
                </a:r>
                <a:endPara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53" name="Rectangle 105"/>
              <p:cNvSpPr>
                <a:spLocks noChangeArrowheads="1"/>
              </p:cNvSpPr>
              <p:nvPr/>
            </p:nvSpPr>
            <p:spPr bwMode="auto">
              <a:xfrm>
                <a:off x="7758" y="9757"/>
                <a:ext cx="1523" cy="555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Облучательные</a:t>
                </a:r>
                <a:endParaRPr kumimoji="0" lang="ru-RU" sz="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устройства    15</a:t>
                </a:r>
                <a:endPara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52" name="Rectangle 104"/>
              <p:cNvSpPr>
                <a:spLocks noChangeArrowheads="1"/>
              </p:cNvSpPr>
              <p:nvPr/>
            </p:nvSpPr>
            <p:spPr bwMode="auto">
              <a:xfrm>
                <a:off x="6374" y="10451"/>
                <a:ext cx="1522" cy="416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Специальные 16</a:t>
                </a:r>
                <a:endPara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51" name="Rectangle 103"/>
              <p:cNvSpPr>
                <a:spLocks noChangeArrowheads="1"/>
              </p:cNvSpPr>
              <p:nvPr/>
            </p:nvSpPr>
            <p:spPr bwMode="auto">
              <a:xfrm>
                <a:off x="6236" y="11006"/>
                <a:ext cx="1245" cy="416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Аналоги 17</a:t>
                </a:r>
                <a:endPara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50" name="Line 102"/>
              <p:cNvSpPr>
                <a:spLocks noChangeShapeType="1"/>
              </p:cNvSpPr>
              <p:nvPr/>
            </p:nvSpPr>
            <p:spPr bwMode="auto">
              <a:xfrm>
                <a:off x="6236" y="10590"/>
                <a:ext cx="13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900" b="1" dirty="0"/>
              </a:p>
            </p:txBody>
          </p:sp>
          <p:sp>
            <p:nvSpPr>
              <p:cNvPr id="2149" name="Rectangle 101"/>
              <p:cNvSpPr>
                <a:spLocks noChangeArrowheads="1"/>
              </p:cNvSpPr>
              <p:nvPr/>
            </p:nvSpPr>
            <p:spPr bwMode="auto">
              <a:xfrm>
                <a:off x="8173" y="10451"/>
                <a:ext cx="1108" cy="555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Со сменой</a:t>
                </a:r>
                <a:endParaRPr kumimoji="0" lang="ru-RU" sz="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образца 18</a:t>
                </a:r>
                <a:endPara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48" name="Rectangle 100"/>
              <p:cNvSpPr>
                <a:spLocks noChangeArrowheads="1"/>
              </p:cNvSpPr>
              <p:nvPr/>
            </p:nvSpPr>
            <p:spPr bwMode="auto">
              <a:xfrm>
                <a:off x="8035" y="11145"/>
                <a:ext cx="1108" cy="555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Без смены образца 19</a:t>
                </a:r>
                <a:endPara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47" name="Line 99"/>
              <p:cNvSpPr>
                <a:spLocks noChangeShapeType="1"/>
              </p:cNvSpPr>
              <p:nvPr/>
            </p:nvSpPr>
            <p:spPr bwMode="auto">
              <a:xfrm>
                <a:off x="8035" y="10312"/>
                <a:ext cx="0" cy="8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900" b="1" dirty="0"/>
              </a:p>
            </p:txBody>
          </p:sp>
          <p:sp>
            <p:nvSpPr>
              <p:cNvPr id="2146" name="Line 98"/>
              <p:cNvSpPr>
                <a:spLocks noChangeShapeType="1"/>
              </p:cNvSpPr>
              <p:nvPr/>
            </p:nvSpPr>
            <p:spPr bwMode="auto">
              <a:xfrm flipH="1">
                <a:off x="7481" y="11006"/>
                <a:ext cx="55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900" b="1" dirty="0"/>
              </a:p>
            </p:txBody>
          </p:sp>
          <p:sp>
            <p:nvSpPr>
              <p:cNvPr id="2145" name="Line 97"/>
              <p:cNvSpPr>
                <a:spLocks noChangeShapeType="1"/>
              </p:cNvSpPr>
              <p:nvPr/>
            </p:nvSpPr>
            <p:spPr bwMode="auto">
              <a:xfrm>
                <a:off x="8035" y="10728"/>
                <a:ext cx="13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900" b="1" dirty="0"/>
              </a:p>
            </p:txBody>
          </p:sp>
          <p:sp>
            <p:nvSpPr>
              <p:cNvPr id="2144" name="Line 96"/>
              <p:cNvSpPr>
                <a:spLocks noChangeShapeType="1"/>
              </p:cNvSpPr>
              <p:nvPr/>
            </p:nvSpPr>
            <p:spPr bwMode="auto">
              <a:xfrm>
                <a:off x="6928" y="9480"/>
                <a:ext cx="0" cy="27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900" b="1" dirty="0"/>
              </a:p>
            </p:txBody>
          </p:sp>
          <p:sp>
            <p:nvSpPr>
              <p:cNvPr id="2143" name="Line 95"/>
              <p:cNvSpPr>
                <a:spLocks noChangeShapeType="1"/>
              </p:cNvSpPr>
              <p:nvPr/>
            </p:nvSpPr>
            <p:spPr bwMode="auto">
              <a:xfrm>
                <a:off x="8450" y="9480"/>
                <a:ext cx="0" cy="27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900" b="1" dirty="0"/>
              </a:p>
            </p:txBody>
          </p:sp>
        </p:grpSp>
        <p:sp>
          <p:nvSpPr>
            <p:cNvPr id="2141" name="Line 93"/>
            <p:cNvSpPr>
              <a:spLocks noChangeShapeType="1"/>
            </p:cNvSpPr>
            <p:nvPr/>
          </p:nvSpPr>
          <p:spPr bwMode="auto">
            <a:xfrm flipV="1">
              <a:off x="9281" y="4623"/>
              <a:ext cx="0" cy="4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40" name="Line 92"/>
            <p:cNvSpPr>
              <a:spLocks noChangeShapeType="1"/>
            </p:cNvSpPr>
            <p:nvPr/>
          </p:nvSpPr>
          <p:spPr bwMode="auto">
            <a:xfrm>
              <a:off x="9004" y="8370"/>
              <a:ext cx="2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39" name="Line 91"/>
            <p:cNvSpPr>
              <a:spLocks noChangeShapeType="1"/>
            </p:cNvSpPr>
            <p:nvPr/>
          </p:nvSpPr>
          <p:spPr bwMode="auto">
            <a:xfrm>
              <a:off x="9004" y="7121"/>
              <a:ext cx="2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38" name="Line 90"/>
            <p:cNvSpPr>
              <a:spLocks noChangeShapeType="1"/>
            </p:cNvSpPr>
            <p:nvPr/>
          </p:nvSpPr>
          <p:spPr bwMode="auto">
            <a:xfrm>
              <a:off x="9004" y="5595"/>
              <a:ext cx="2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37" name="Line 89"/>
            <p:cNvSpPr>
              <a:spLocks noChangeShapeType="1"/>
            </p:cNvSpPr>
            <p:nvPr/>
          </p:nvSpPr>
          <p:spPr bwMode="auto">
            <a:xfrm flipV="1">
              <a:off x="5128" y="3236"/>
              <a:ext cx="0" cy="5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36" name="Line 88"/>
            <p:cNvSpPr>
              <a:spLocks noChangeShapeType="1"/>
            </p:cNvSpPr>
            <p:nvPr/>
          </p:nvSpPr>
          <p:spPr bwMode="auto">
            <a:xfrm flipV="1">
              <a:off x="3329" y="3236"/>
              <a:ext cx="0" cy="5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35" name="Line 87"/>
            <p:cNvSpPr>
              <a:spLocks noChangeShapeType="1"/>
            </p:cNvSpPr>
            <p:nvPr/>
          </p:nvSpPr>
          <p:spPr bwMode="auto">
            <a:xfrm>
              <a:off x="4298" y="4207"/>
              <a:ext cx="6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34" name="Line 86"/>
            <p:cNvSpPr>
              <a:spLocks noChangeShapeType="1"/>
            </p:cNvSpPr>
            <p:nvPr/>
          </p:nvSpPr>
          <p:spPr bwMode="auto">
            <a:xfrm flipV="1">
              <a:off x="2498" y="4623"/>
              <a:ext cx="0" cy="76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33" name="Line 85"/>
            <p:cNvSpPr>
              <a:spLocks noChangeShapeType="1"/>
            </p:cNvSpPr>
            <p:nvPr/>
          </p:nvSpPr>
          <p:spPr bwMode="auto">
            <a:xfrm flipH="1">
              <a:off x="2498" y="11422"/>
              <a:ext cx="13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32" name="Line 84"/>
            <p:cNvSpPr>
              <a:spLocks noChangeShapeType="1"/>
            </p:cNvSpPr>
            <p:nvPr/>
          </p:nvSpPr>
          <p:spPr bwMode="auto">
            <a:xfrm flipH="1">
              <a:off x="2498" y="9896"/>
              <a:ext cx="13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31" name="Line 83"/>
            <p:cNvSpPr>
              <a:spLocks noChangeShapeType="1"/>
            </p:cNvSpPr>
            <p:nvPr/>
          </p:nvSpPr>
          <p:spPr bwMode="auto">
            <a:xfrm flipH="1">
              <a:off x="2498" y="8092"/>
              <a:ext cx="2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30" name="Line 82"/>
            <p:cNvSpPr>
              <a:spLocks noChangeShapeType="1"/>
            </p:cNvSpPr>
            <p:nvPr/>
          </p:nvSpPr>
          <p:spPr bwMode="auto">
            <a:xfrm flipH="1">
              <a:off x="2498" y="6843"/>
              <a:ext cx="4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29" name="Line 81"/>
            <p:cNvSpPr>
              <a:spLocks noChangeShapeType="1"/>
            </p:cNvSpPr>
            <p:nvPr/>
          </p:nvSpPr>
          <p:spPr bwMode="auto">
            <a:xfrm flipH="1">
              <a:off x="2498" y="5317"/>
              <a:ext cx="4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28" name="Line 80"/>
            <p:cNvSpPr>
              <a:spLocks noChangeShapeType="1"/>
            </p:cNvSpPr>
            <p:nvPr/>
          </p:nvSpPr>
          <p:spPr bwMode="auto">
            <a:xfrm>
              <a:off x="5405" y="4623"/>
              <a:ext cx="0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27" name="Line 79"/>
            <p:cNvSpPr>
              <a:spLocks noChangeShapeType="1"/>
            </p:cNvSpPr>
            <p:nvPr/>
          </p:nvSpPr>
          <p:spPr bwMode="auto">
            <a:xfrm flipV="1">
              <a:off x="5959" y="4623"/>
              <a:ext cx="0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57224" y="714357"/>
            <a:ext cx="7772400" cy="857256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Измеряемые параметры </a:t>
            </a:r>
            <a:b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системы обеспечения эксперимента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42844" y="1785926"/>
            <a:ext cx="8858312" cy="485778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Измерение параметров проводилось различными преобразователями с соответствующими вторичными приборами: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температура измерялась термоэлектрическими преобразователями в комплекте с потенциометрами.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механическое напряжение на образцах создавалось в установках с помощью газовой сильфонной нагружающей системы. Измерение механического напряжения производилось манометрами в комплекте со вторичными приборами.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нейтронный поток на образце измерялся методом активационного анализа с использованием медных индикаторов и термонейтронным датчиком. 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поток газообразных продуктов деления фиксировался γ – спектрометром с анализатором импульсов и электроосадителем типа «Карадаг» с регистрацией кривых распада. Измерение газа – носителя продуктов деления через рабочий участок производилось с помощью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образных манометров, заполненных водой, соединенных с капилляром, который представляет достаточное гидравлическое сопротивление при измерение расхода от 5·10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до 50·10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см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/час.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Системы обеспечения эксперимента: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система вакуумирования и очистки газа обеспечивает необходимую среду для испытания. Вакуумирование рабочего объема устройств, производилось стандартным вакуумным насосом типа ВИТ – 1АП. Инертный газ перед поступлением в устройство осушался и очищался с помощью цеолитовых и угольных ловушек, охлаждаемых жидким азотом.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регулирование температуры может производиться высокоточным регулятором температуры типа ВРТ-3 через собственный выходной блок при использовании в установке низкоомного нагревателя и низковольтного трансформатора типа ОСУ.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6762292" y="-904433"/>
            <a:ext cx="586803" cy="3824381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Рабочий участок, деформация при механической нагрузке.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14942" y="1571612"/>
            <a:ext cx="3786214" cy="514353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   На предыдущем слайде:</a:t>
            </a:r>
          </a:p>
          <a:p>
            <a:r>
              <a:rPr lang="ru-RU" dirty="0" smtClean="0"/>
              <a:t>     В проставки (7) ввинчивается молибденовый держатель, в котором закреплен вольфрамовый пуансон (8). В держатели и пуансоне сделано соосное отверстие для подвода термопары (12) к образцу. Образец (2) в центровочной обойме, выполненной из тонкого листового молибдена, помещается в молибденовый стакан, который удерживается от перемещения вниз с помощью винтов, входящих в клиновые пазы держатели. Для соосности нижнего пуансона имеются направляющие нагружающего устройства (11).</a:t>
            </a:r>
          </a:p>
          <a:p>
            <a:endParaRPr lang="ru-RU" dirty="0" smtClean="0"/>
          </a:p>
          <a:p>
            <a:r>
              <a:rPr lang="ru-RU" dirty="0" smtClean="0"/>
              <a:t>      Деформация образца в процессе ползучести фиксируется терморадиационностойким индуктивным датчиком через измерительные штоки (4). Для увеличения диапазона до 10мм используется червячный преобразователь перемещений (3) позволяющий перемещать катушку индуктивного датчика относительно его сердечника в процессе эксперимента.</a:t>
            </a:r>
          </a:p>
          <a:p>
            <a:r>
              <a:rPr lang="ru-RU" dirty="0" smtClean="0"/>
              <a:t>Величина перемещения корпуса датчика при последующей модернизации определялась по числу оборотов специально установленного сильсина. Деформация образца фиксируется самопишущим прибором. В случае изменения характеристики датчика под действием облучения деформация образца может оцениваться по числу оборотов сильсина, при этом индуктивный датчик выполняет роль контактной головки. </a:t>
            </a:r>
          </a:p>
          <a:p>
            <a:endParaRPr lang="ru-RU" dirty="0"/>
          </a:p>
        </p:txBody>
      </p:sp>
      <p:grpSp>
        <p:nvGrpSpPr>
          <p:cNvPr id="31" name="Группа 30"/>
          <p:cNvGrpSpPr/>
          <p:nvPr/>
        </p:nvGrpSpPr>
        <p:grpSpPr>
          <a:xfrm>
            <a:off x="142844" y="500042"/>
            <a:ext cx="4876368" cy="6129374"/>
            <a:chOff x="142844" y="500042"/>
            <a:chExt cx="4876368" cy="6129374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142844" y="500042"/>
              <a:ext cx="4876368" cy="6129374"/>
              <a:chOff x="142844" y="500042"/>
              <a:chExt cx="4876368" cy="6129374"/>
            </a:xfrm>
          </p:grpSpPr>
          <p:grpSp>
            <p:nvGrpSpPr>
              <p:cNvPr id="32" name="Группа 31"/>
              <p:cNvGrpSpPr/>
              <p:nvPr/>
            </p:nvGrpSpPr>
            <p:grpSpPr>
              <a:xfrm>
                <a:off x="785786" y="1071546"/>
                <a:ext cx="3286148" cy="5359833"/>
                <a:chOff x="785786" y="1071546"/>
                <a:chExt cx="3286148" cy="5359833"/>
              </a:xfrm>
            </p:grpSpPr>
            <p:sp>
              <p:nvSpPr>
                <p:cNvPr id="31747" name="Rectangle 3" descr="Широкий диагональный 1"/>
                <p:cNvSpPr>
                  <a:spLocks noChangeArrowheads="1"/>
                </p:cNvSpPr>
                <p:nvPr/>
              </p:nvSpPr>
              <p:spPr bwMode="auto">
                <a:xfrm>
                  <a:off x="785786" y="1071546"/>
                  <a:ext cx="3286148" cy="4288723"/>
                </a:xfrm>
                <a:prstGeom prst="rect">
                  <a:avLst/>
                </a:prstGeom>
                <a:pattFill prst="wdDnDiag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31748" name="Rectangle 4"/>
                <p:cNvSpPr>
                  <a:spLocks noChangeArrowheads="1"/>
                </p:cNvSpPr>
                <p:nvPr/>
              </p:nvSpPr>
              <p:spPr bwMode="auto">
                <a:xfrm>
                  <a:off x="1025786" y="2787464"/>
                  <a:ext cx="2802353" cy="3643915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31749" name="Rectangle 5"/>
                <p:cNvSpPr>
                  <a:spLocks noChangeArrowheads="1"/>
                </p:cNvSpPr>
                <p:nvPr/>
              </p:nvSpPr>
              <p:spPr bwMode="auto">
                <a:xfrm>
                  <a:off x="1650492" y="3185917"/>
                  <a:ext cx="1602353" cy="1456709"/>
                </a:xfrm>
                <a:prstGeom prst="rect">
                  <a:avLst/>
                </a:prstGeom>
                <a:solidFill>
                  <a:srgbClr val="97470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31750" name="Rectangle 6" descr="Темный диагональный 1"/>
                <p:cNvSpPr>
                  <a:spLocks noChangeArrowheads="1"/>
                </p:cNvSpPr>
                <p:nvPr/>
              </p:nvSpPr>
              <p:spPr bwMode="auto">
                <a:xfrm>
                  <a:off x="1424609" y="4642626"/>
                  <a:ext cx="2001176" cy="242071"/>
                </a:xfrm>
                <a:prstGeom prst="rect">
                  <a:avLst/>
                </a:prstGeom>
                <a:pattFill prst="dkDnDiag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31751" name="Rectangle 7" descr="Широкий диагональный 2"/>
                <p:cNvSpPr>
                  <a:spLocks noChangeArrowheads="1"/>
                </p:cNvSpPr>
                <p:nvPr/>
              </p:nvSpPr>
              <p:spPr bwMode="auto">
                <a:xfrm>
                  <a:off x="1152845" y="4906119"/>
                  <a:ext cx="2541176" cy="1238203"/>
                </a:xfrm>
                <a:prstGeom prst="rect">
                  <a:avLst/>
                </a:prstGeom>
                <a:pattFill prst="wdUpDiag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31752" name="Rectangle 8" descr="Светлый диагональный 2"/>
                <p:cNvSpPr>
                  <a:spLocks noChangeArrowheads="1"/>
                </p:cNvSpPr>
                <p:nvPr/>
              </p:nvSpPr>
              <p:spPr bwMode="auto">
                <a:xfrm>
                  <a:off x="1470492" y="1821323"/>
                  <a:ext cx="1905882" cy="1398869"/>
                </a:xfrm>
                <a:prstGeom prst="rect">
                  <a:avLst/>
                </a:prstGeom>
                <a:pattFill prst="ltUpDiag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31753" name="Rectangle 9"/>
                <p:cNvSpPr>
                  <a:spLocks noChangeArrowheads="1"/>
                </p:cNvSpPr>
                <p:nvPr/>
              </p:nvSpPr>
              <p:spPr bwMode="auto">
                <a:xfrm>
                  <a:off x="2225786" y="1071546"/>
                  <a:ext cx="356471" cy="357108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31754" name="Rectangle 10"/>
                <p:cNvSpPr>
                  <a:spLocks noChangeArrowheads="1"/>
                </p:cNvSpPr>
                <p:nvPr/>
              </p:nvSpPr>
              <p:spPr bwMode="auto">
                <a:xfrm>
                  <a:off x="1025786" y="2592522"/>
                  <a:ext cx="2802353" cy="24207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</p:grpSp>
          <p:sp>
            <p:nvSpPr>
              <p:cNvPr id="14" name="Блок-схема: типовой процесс 13"/>
              <p:cNvSpPr/>
              <p:nvPr/>
            </p:nvSpPr>
            <p:spPr>
              <a:xfrm>
                <a:off x="2285984" y="857232"/>
                <a:ext cx="214314" cy="3786214"/>
              </a:xfrm>
              <a:prstGeom prst="flowChartPredefinedProcess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16" name="Прямая соединительная линия 15"/>
              <p:cNvCxnSpPr/>
              <p:nvPr/>
            </p:nvCxnSpPr>
            <p:spPr>
              <a:xfrm rot="5400000">
                <a:off x="679026" y="2249876"/>
                <a:ext cx="3429024" cy="72232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Выноска со стрелкой вверх 23"/>
              <p:cNvSpPr/>
              <p:nvPr/>
            </p:nvSpPr>
            <p:spPr>
              <a:xfrm>
                <a:off x="1500166" y="5143512"/>
                <a:ext cx="1857388" cy="1485904"/>
              </a:xfrm>
              <a:prstGeom prst="upArrowCallo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b="1" dirty="0" smtClean="0"/>
                  <a:t>Механическая нагрузка от сильфонной нагружающей системы</a:t>
                </a:r>
                <a:endParaRPr lang="ru-RU" sz="1100" b="1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428860" y="500042"/>
                <a:ext cx="1016625" cy="261610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1100" b="1" dirty="0" smtClean="0">
                    <a:solidFill>
                      <a:schemeClr val="bg1"/>
                    </a:solidFill>
                  </a:rPr>
                  <a:t>Термопара</a:t>
                </a:r>
                <a:endParaRPr lang="ru-RU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42844" y="714356"/>
                <a:ext cx="2164375" cy="27699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1200" dirty="0" smtClean="0"/>
                  <a:t>Шток датчика деформации</a:t>
                </a:r>
                <a:endParaRPr lang="ru-RU" sz="1200" dirty="0"/>
              </a:p>
            </p:txBody>
          </p:sp>
          <p:sp>
            <p:nvSpPr>
              <p:cNvPr id="27" name="Блок-схема: процесс 26"/>
              <p:cNvSpPr/>
              <p:nvPr/>
            </p:nvSpPr>
            <p:spPr>
              <a:xfrm>
                <a:off x="4357686" y="1071546"/>
                <a:ext cx="285752" cy="5072098"/>
              </a:xfrm>
              <a:prstGeom prst="flowChartProcess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Блок-схема: процесс 27"/>
              <p:cNvSpPr/>
              <p:nvPr/>
            </p:nvSpPr>
            <p:spPr>
              <a:xfrm>
                <a:off x="214282" y="1071546"/>
                <a:ext cx="285752" cy="5072098"/>
              </a:xfrm>
              <a:prstGeom prst="flowChartProcess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786182" y="6215082"/>
                <a:ext cx="1233030" cy="276999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1200" b="1" dirty="0" smtClean="0">
                    <a:solidFill>
                      <a:schemeClr val="bg1"/>
                    </a:solidFill>
                  </a:rPr>
                  <a:t>Нагреватель</a:t>
                </a:r>
                <a:endParaRPr lang="ru-RU" sz="1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785786" y="3857628"/>
              <a:ext cx="878767" cy="276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ru-RU" sz="1200" b="1" dirty="0" smtClean="0">
                  <a:solidFill>
                    <a:schemeClr val="bg1"/>
                  </a:solidFill>
                </a:rPr>
                <a:t>Образец</a:t>
              </a:r>
              <a:endParaRPr lang="ru-RU" sz="12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3504" y="2071678"/>
            <a:ext cx="3857652" cy="414340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/>
              <a:t>Образец размещается между верхним и нижним пуансонами, в которых имеются каналы для протока газа-носителя. </a:t>
            </a:r>
          </a:p>
          <a:p>
            <a:endParaRPr lang="ru-RU" sz="2400" dirty="0" smtClean="0"/>
          </a:p>
          <a:p>
            <a:r>
              <a:rPr lang="ru-RU" sz="2400" dirty="0" smtClean="0"/>
              <a:t>Газ-носитель, омывая образец, направляется через верхнюю штангу к газовому стенду.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grpSp>
        <p:nvGrpSpPr>
          <p:cNvPr id="30722" name="Group 2"/>
          <p:cNvGrpSpPr>
            <a:grpSpLocks noGrp="1"/>
          </p:cNvGrpSpPr>
          <p:nvPr>
            <p:ph type="pic" idx="1"/>
          </p:nvPr>
        </p:nvGrpSpPr>
        <p:grpSpPr bwMode="auto">
          <a:xfrm>
            <a:off x="857224" y="1143000"/>
            <a:ext cx="4000528" cy="5429272"/>
            <a:chOff x="3769" y="4092"/>
            <a:chExt cx="5220" cy="9602"/>
          </a:xfrm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auto">
            <a:xfrm>
              <a:off x="3769" y="4092"/>
              <a:ext cx="5220" cy="9602"/>
            </a:xfrm>
            <a:prstGeom prst="rect">
              <a:avLst/>
            </a:prstGeom>
            <a:solidFill>
              <a:srgbClr val="B6DDE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                                         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lang="en-US" sz="1600" dirty="0" smtClean="0">
                <a:solidFill>
                  <a:srgbClr val="1F497D"/>
                </a:solidFill>
                <a:latin typeface="Calibri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</a:rPr>
                <a:t>Газ-носитель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30724" name="Group 4"/>
            <p:cNvGrpSpPr>
              <a:grpSpLocks/>
            </p:cNvGrpSpPr>
            <p:nvPr/>
          </p:nvGrpSpPr>
          <p:grpSpPr bwMode="auto">
            <a:xfrm>
              <a:off x="5869" y="5805"/>
              <a:ext cx="1020" cy="5228"/>
              <a:chOff x="5868" y="5094"/>
              <a:chExt cx="1020" cy="5228"/>
            </a:xfrm>
          </p:grpSpPr>
          <p:sp>
            <p:nvSpPr>
              <p:cNvPr id="30725" name="Rectangle 5" descr="Широкий диагональный 1"/>
              <p:cNvSpPr>
                <a:spLocks noChangeArrowheads="1"/>
              </p:cNvSpPr>
              <p:nvPr/>
            </p:nvSpPr>
            <p:spPr bwMode="auto">
              <a:xfrm>
                <a:off x="5868" y="5094"/>
                <a:ext cx="1020" cy="4500"/>
              </a:xfrm>
              <a:prstGeom prst="rect">
                <a:avLst/>
              </a:prstGeom>
              <a:pattFill prst="wdDnDiag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0726" name="Rectangle 6"/>
              <p:cNvSpPr>
                <a:spLocks noChangeArrowheads="1"/>
              </p:cNvSpPr>
              <p:nvPr/>
            </p:nvSpPr>
            <p:spPr bwMode="auto">
              <a:xfrm>
                <a:off x="5983" y="7893"/>
                <a:ext cx="794" cy="170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0727" name="Rectangle 7"/>
              <p:cNvSpPr>
                <a:spLocks noChangeArrowheads="1"/>
              </p:cNvSpPr>
              <p:nvPr/>
            </p:nvSpPr>
            <p:spPr bwMode="auto">
              <a:xfrm>
                <a:off x="6160" y="8079"/>
                <a:ext cx="454" cy="680"/>
              </a:xfrm>
              <a:prstGeom prst="rect">
                <a:avLst/>
              </a:prstGeom>
              <a:solidFill>
                <a:srgbClr val="97470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0728" name="Rectangle 8" descr="Темный диагональный 1"/>
              <p:cNvSpPr>
                <a:spLocks noChangeArrowheads="1"/>
              </p:cNvSpPr>
              <p:nvPr/>
            </p:nvSpPr>
            <p:spPr bwMode="auto">
              <a:xfrm>
                <a:off x="6096" y="8759"/>
                <a:ext cx="567" cy="113"/>
              </a:xfrm>
              <a:prstGeom prst="rect">
                <a:avLst/>
              </a:prstGeom>
              <a:pattFill prst="dkDnDiag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0729" name="Rectangle 9" descr="Широкий диагональный 2"/>
              <p:cNvSpPr>
                <a:spLocks noChangeArrowheads="1"/>
              </p:cNvSpPr>
              <p:nvPr/>
            </p:nvSpPr>
            <p:spPr bwMode="auto">
              <a:xfrm>
                <a:off x="6019" y="8882"/>
                <a:ext cx="720" cy="1440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0730" name="Rectangle 10" descr="Светлый диагональный 2"/>
              <p:cNvSpPr>
                <a:spLocks noChangeArrowheads="1"/>
              </p:cNvSpPr>
              <p:nvPr/>
            </p:nvSpPr>
            <p:spPr bwMode="auto">
              <a:xfrm>
                <a:off x="6109" y="7442"/>
                <a:ext cx="540" cy="653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0731" name="Rectangle 11"/>
              <p:cNvSpPr>
                <a:spLocks noChangeArrowheads="1"/>
              </p:cNvSpPr>
              <p:nvPr/>
            </p:nvSpPr>
            <p:spPr bwMode="auto">
              <a:xfrm>
                <a:off x="6323" y="5094"/>
                <a:ext cx="113" cy="3665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0732" name="Rectangle 12"/>
              <p:cNvSpPr>
                <a:spLocks noChangeArrowheads="1"/>
              </p:cNvSpPr>
              <p:nvPr/>
            </p:nvSpPr>
            <p:spPr bwMode="auto">
              <a:xfrm>
                <a:off x="5983" y="7802"/>
                <a:ext cx="794" cy="11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30733" name="AutoShape 13"/>
            <p:cNvSpPr>
              <a:spLocks noChangeArrowheads="1"/>
            </p:cNvSpPr>
            <p:nvPr/>
          </p:nvSpPr>
          <p:spPr bwMode="auto">
            <a:xfrm rot="1050025">
              <a:off x="4319" y="11151"/>
              <a:ext cx="1913" cy="1155"/>
            </a:xfrm>
            <a:prstGeom prst="curvedUpArrow">
              <a:avLst>
                <a:gd name="adj1" fmla="val 33126"/>
                <a:gd name="adj2" fmla="val 66251"/>
                <a:gd name="adj3" fmla="val 33333"/>
              </a:avLst>
            </a:prstGeom>
            <a:solidFill>
              <a:srgbClr val="4F81B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734" name="AutoShape 14"/>
            <p:cNvSpPr>
              <a:spLocks noChangeArrowheads="1"/>
            </p:cNvSpPr>
            <p:nvPr/>
          </p:nvSpPr>
          <p:spPr bwMode="auto">
            <a:xfrm rot="9852497">
              <a:off x="6552" y="11119"/>
              <a:ext cx="1913" cy="1155"/>
            </a:xfrm>
            <a:prstGeom prst="curvedDownArrow">
              <a:avLst>
                <a:gd name="adj1" fmla="val 33126"/>
                <a:gd name="adj2" fmla="val 66251"/>
                <a:gd name="adj3" fmla="val 33333"/>
              </a:avLst>
            </a:prstGeom>
            <a:solidFill>
              <a:srgbClr val="4F81B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735" name="AutoShape 15"/>
            <p:cNvSpPr>
              <a:spLocks noChangeArrowheads="1"/>
            </p:cNvSpPr>
            <p:nvPr/>
          </p:nvSpPr>
          <p:spPr bwMode="auto">
            <a:xfrm>
              <a:off x="5389" y="4572"/>
              <a:ext cx="1980" cy="1970"/>
            </a:xfrm>
            <a:prstGeom prst="upArrowCallout">
              <a:avLst>
                <a:gd name="adj1" fmla="val 25127"/>
                <a:gd name="adj2" fmla="val 25127"/>
                <a:gd name="adj3" fmla="val 16667"/>
                <a:gd name="adj4" fmla="val 6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984806"/>
                  </a:solidFill>
                  <a:effectLst/>
                  <a:latin typeface="Calibri" pitchFamily="34" charset="0"/>
                </a:rPr>
                <a:t>Газ- носитель с ГПД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214678" y="2857496"/>
            <a:ext cx="857256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Пуансон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3071802" y="4714884"/>
            <a:ext cx="1702710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1200" dirty="0" smtClean="0"/>
              <a:t>Подвижный пуансон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000364" y="3857628"/>
            <a:ext cx="737702" cy="2616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1100" dirty="0" smtClean="0"/>
              <a:t>Образец</a:t>
            </a:r>
            <a:endParaRPr lang="ru-RU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1071538" y="3143248"/>
            <a:ext cx="1701107" cy="4308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1100" dirty="0" smtClean="0"/>
              <a:t>Высокотемпературная </a:t>
            </a:r>
          </a:p>
          <a:p>
            <a:pPr algn="ctr"/>
            <a:r>
              <a:rPr lang="ru-RU" sz="1100" dirty="0" smtClean="0"/>
              <a:t>опора</a:t>
            </a:r>
            <a:endParaRPr lang="ru-RU" sz="1100" dirty="0"/>
          </a:p>
        </p:txBody>
      </p:sp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 rot="5400000">
            <a:off x="6662745" y="-519118"/>
            <a:ext cx="928674" cy="3538538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Рабочий участок, газовыделение.</a:t>
            </a:r>
            <a:endParaRPr lang="ru-RU" sz="24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7019974" y="-304856"/>
            <a:ext cx="928694" cy="2967124"/>
          </a:xfrm>
          <a:solidFill>
            <a:schemeClr val="accent2">
              <a:lumMod val="7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1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Схема технологических линий и измерений </a:t>
            </a:r>
            <a:br>
              <a:rPr lang="ru-RU" sz="1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1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выхода ГПД.</a:t>
            </a:r>
            <a:endParaRPr lang="ru-RU" sz="16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2844" y="714356"/>
            <a:ext cx="5715040" cy="5786478"/>
          </a:xfrm>
          <a:gradFill flip="none" rotWithShape="1">
            <a:gsLst>
              <a:gs pos="0">
                <a:srgbClr val="EAEAEA">
                  <a:shade val="30000"/>
                  <a:satMod val="115000"/>
                </a:srgbClr>
              </a:gs>
              <a:gs pos="50000">
                <a:srgbClr val="EAEAEA">
                  <a:shade val="67500"/>
                  <a:satMod val="115000"/>
                </a:srgbClr>
              </a:gs>
              <a:gs pos="100000">
                <a:srgbClr val="EAEAEA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2" y="1785926"/>
            <a:ext cx="2912713" cy="4714908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Газовый стенд</a:t>
            </a:r>
            <a:r>
              <a:rPr lang="ru-RU" dirty="0" smtClean="0"/>
              <a:t> предназначен для подачи газа-носителя, транспортировки ГПД к месту измерения активности, обеспечения соответствующей выдержки ГПД перед выбросом в спецвентеляцию, а также для контроля давления и расхода газа – носителя. Газ подаётся из баллонов </a:t>
            </a:r>
          </a:p>
          <a:p>
            <a:r>
              <a:rPr lang="ru-RU" dirty="0" smtClean="0"/>
              <a:t>(</a:t>
            </a:r>
            <a:r>
              <a:rPr lang="de-DE" dirty="0" smtClean="0"/>
              <a:t>v</a:t>
            </a:r>
            <a:r>
              <a:rPr lang="ru-RU" dirty="0" smtClean="0"/>
              <a:t> = 40 л, </a:t>
            </a:r>
            <a:r>
              <a:rPr lang="de-DE" dirty="0" smtClean="0"/>
              <a:t>p</a:t>
            </a:r>
            <a:r>
              <a:rPr lang="ru-RU" dirty="0" smtClean="0"/>
              <a:t> = 150 кгс/см</a:t>
            </a:r>
            <a:r>
              <a:rPr lang="ru-RU" baseline="30000" dirty="0" smtClean="0"/>
              <a:t>2</a:t>
            </a:r>
            <a:r>
              <a:rPr lang="ru-RU" dirty="0" smtClean="0"/>
              <a:t>) после редуцирования до избыточного давления 0,1 кгс/см</a:t>
            </a:r>
            <a:r>
              <a:rPr lang="ru-RU" baseline="30000" dirty="0" smtClean="0"/>
              <a:t>2</a:t>
            </a:r>
            <a:r>
              <a:rPr lang="ru-RU" dirty="0" smtClean="0"/>
              <a:t>. Расход газа может быть направлен по байпасной (по отношению к ампуле) линии и таким образом обеспечить продувку выходной части стенда чистым газом. Вместе с ГПД газ – носитель может быть направлен в тракт электроосадителя, аналитический участок датчика, а также через ёмкость задержки. Перед выбросом ГПД в спецвентиляцию осуществляется их задержка в ёмкости выдержки. Расход газа определяется расходомером по перепаду давления газа – носителя на капилляре.</a:t>
            </a:r>
            <a:endParaRPr lang="ru-RU" dirty="0"/>
          </a:p>
        </p:txBody>
      </p:sp>
      <p:grpSp>
        <p:nvGrpSpPr>
          <p:cNvPr id="32769" name="Group 1"/>
          <p:cNvGrpSpPr>
            <a:grpSpLocks/>
          </p:cNvGrpSpPr>
          <p:nvPr/>
        </p:nvGrpSpPr>
        <p:grpSpPr bwMode="auto">
          <a:xfrm>
            <a:off x="214282" y="1285860"/>
            <a:ext cx="5500726" cy="5089779"/>
            <a:chOff x="2781" y="2383"/>
            <a:chExt cx="7560" cy="6333"/>
          </a:xfrm>
        </p:grpSpPr>
        <p:sp>
          <p:nvSpPr>
            <p:cNvPr id="32831" name="AutoShape 63"/>
            <p:cNvSpPr>
              <a:spLocks noChangeShapeType="1"/>
            </p:cNvSpPr>
            <p:nvPr/>
          </p:nvSpPr>
          <p:spPr bwMode="auto">
            <a:xfrm>
              <a:off x="7131" y="6282"/>
              <a:ext cx="0" cy="166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32770" name="Group 2"/>
            <p:cNvGrpSpPr>
              <a:grpSpLocks/>
            </p:cNvGrpSpPr>
            <p:nvPr/>
          </p:nvGrpSpPr>
          <p:grpSpPr bwMode="auto">
            <a:xfrm>
              <a:off x="2781" y="2383"/>
              <a:ext cx="7560" cy="6333"/>
              <a:chOff x="2781" y="2383"/>
              <a:chExt cx="7560" cy="6333"/>
            </a:xfrm>
          </p:grpSpPr>
          <p:sp>
            <p:nvSpPr>
              <p:cNvPr id="32830" name="AutoShape 62"/>
              <p:cNvSpPr>
                <a:spLocks noChangeArrowheads="1"/>
              </p:cNvSpPr>
              <p:nvPr/>
            </p:nvSpPr>
            <p:spPr bwMode="auto">
              <a:xfrm>
                <a:off x="4646" y="6916"/>
                <a:ext cx="5250" cy="1800"/>
              </a:xfrm>
              <a:prstGeom prst="roundRect">
                <a:avLst>
                  <a:gd name="adj" fmla="val 16667"/>
                </a:avLst>
              </a:prstGeom>
              <a:solidFill>
                <a:srgbClr val="BFBFB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                                             </a:t>
                </a:r>
                <a:endParaRPr kumimoji="0" lang="ru-RU" sz="9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                                    </a:t>
                </a:r>
                <a:r>
                  <a:rPr kumimoji="0" lang="en-US" sz="11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               </a:t>
                </a:r>
                <a:r>
                  <a:rPr kumimoji="0" lang="ru-RU" sz="11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      </a:t>
                </a:r>
                <a:endPara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100" dirty="0" smtClean="0">
                  <a:latin typeface="Calibri" pitchFamily="34" charset="0"/>
                  <a:ea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100" dirty="0" smtClean="0">
                  <a:latin typeface="Calibri" pitchFamily="34" charset="0"/>
                  <a:ea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                                                                 </a:t>
                </a:r>
                <a:r>
                  <a:rPr kumimoji="0" lang="ru-RU" sz="11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Электроосадитель           </a:t>
                </a:r>
                <a:endParaRPr kumimoji="0" lang="ru-RU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829" name="AutoShape 61"/>
              <p:cNvSpPr>
                <a:spLocks noChangeArrowheads="1"/>
              </p:cNvSpPr>
              <p:nvPr/>
            </p:nvSpPr>
            <p:spPr bwMode="auto">
              <a:xfrm rot="5400000">
                <a:off x="7727" y="4649"/>
                <a:ext cx="283" cy="454"/>
              </a:xfrm>
              <a:prstGeom prst="flowChartCollate">
                <a:avLst/>
              </a:prstGeom>
              <a:solidFill>
                <a:srgbClr val="C0504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622423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828" name="AutoShape 60"/>
              <p:cNvSpPr>
                <a:spLocks noChangeArrowheads="1"/>
              </p:cNvSpPr>
              <p:nvPr/>
            </p:nvSpPr>
            <p:spPr bwMode="auto">
              <a:xfrm rot="5400000">
                <a:off x="6295" y="4642"/>
                <a:ext cx="283" cy="454"/>
              </a:xfrm>
              <a:prstGeom prst="flowChartCollate">
                <a:avLst/>
              </a:prstGeom>
              <a:solidFill>
                <a:srgbClr val="C0504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622423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827" name="AutoShape 59"/>
              <p:cNvSpPr>
                <a:spLocks noChangeArrowheads="1"/>
              </p:cNvSpPr>
              <p:nvPr/>
            </p:nvSpPr>
            <p:spPr bwMode="auto">
              <a:xfrm rot="5400000">
                <a:off x="6286" y="5460"/>
                <a:ext cx="283" cy="454"/>
              </a:xfrm>
              <a:prstGeom prst="flowChartCollate">
                <a:avLst/>
              </a:prstGeom>
              <a:solidFill>
                <a:srgbClr val="C0504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622423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826" name="AutoShape 58"/>
              <p:cNvSpPr>
                <a:spLocks noChangeArrowheads="1"/>
              </p:cNvSpPr>
              <p:nvPr/>
            </p:nvSpPr>
            <p:spPr bwMode="auto">
              <a:xfrm rot="5400000">
                <a:off x="7726" y="5460"/>
                <a:ext cx="283" cy="454"/>
              </a:xfrm>
              <a:prstGeom prst="flowChartCollate">
                <a:avLst/>
              </a:prstGeom>
              <a:solidFill>
                <a:srgbClr val="C0504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622423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825" name="AutoShape 57"/>
              <p:cNvSpPr>
                <a:spLocks noChangeArrowheads="1"/>
              </p:cNvSpPr>
              <p:nvPr/>
            </p:nvSpPr>
            <p:spPr bwMode="auto">
              <a:xfrm rot="5400000">
                <a:off x="4362" y="5460"/>
                <a:ext cx="283" cy="454"/>
              </a:xfrm>
              <a:prstGeom prst="flowChartCollate">
                <a:avLst/>
              </a:prstGeom>
              <a:solidFill>
                <a:srgbClr val="C0504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622423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824" name="Rectangle 56"/>
              <p:cNvSpPr>
                <a:spLocks noChangeArrowheads="1"/>
              </p:cNvSpPr>
              <p:nvPr/>
            </p:nvSpPr>
            <p:spPr bwMode="auto">
              <a:xfrm>
                <a:off x="4968" y="5329"/>
                <a:ext cx="1068" cy="665"/>
              </a:xfrm>
              <a:prstGeom prst="rect">
                <a:avLst/>
              </a:prstGeom>
              <a:solidFill>
                <a:srgbClr val="C0504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622423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Емкость задержки</a:t>
                </a:r>
                <a:endParaRPr kumimoji="0" lang="ru-RU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823" name="AutoShape 55"/>
              <p:cNvSpPr>
                <a:spLocks noChangeShapeType="1"/>
              </p:cNvSpPr>
              <p:nvPr/>
            </p:nvSpPr>
            <p:spPr bwMode="auto">
              <a:xfrm>
                <a:off x="4498" y="4851"/>
                <a:ext cx="1703" cy="0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822" name="AutoShape 54"/>
              <p:cNvSpPr>
                <a:spLocks noChangeShapeType="1"/>
              </p:cNvSpPr>
              <p:nvPr/>
            </p:nvSpPr>
            <p:spPr bwMode="auto">
              <a:xfrm>
                <a:off x="8096" y="4851"/>
                <a:ext cx="552" cy="0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821" name="Rectangle 53"/>
              <p:cNvSpPr>
                <a:spLocks noChangeArrowheads="1"/>
              </p:cNvSpPr>
              <p:nvPr/>
            </p:nvSpPr>
            <p:spPr bwMode="auto">
              <a:xfrm>
                <a:off x="8648" y="4576"/>
                <a:ext cx="1693" cy="434"/>
              </a:xfrm>
              <a:prstGeom prst="rect">
                <a:avLst/>
              </a:prstGeom>
              <a:solidFill>
                <a:srgbClr val="C0504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622423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Емкость выдержки</a:t>
                </a:r>
                <a:endParaRPr kumimoji="0" lang="ru-RU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820" name="Oval 52"/>
              <p:cNvSpPr>
                <a:spLocks noChangeArrowheads="1"/>
              </p:cNvSpPr>
              <p:nvPr/>
            </p:nvSpPr>
            <p:spPr bwMode="auto">
              <a:xfrm>
                <a:off x="4968" y="7417"/>
                <a:ext cx="680" cy="680"/>
              </a:xfrm>
              <a:prstGeom prst="ellipse">
                <a:avLst/>
              </a:prstGeom>
              <a:solidFill>
                <a:srgbClr val="C2D69B"/>
              </a:solidFill>
              <a:ln w="28575">
                <a:solidFill>
                  <a:srgbClr val="00B05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819" name="Oval 51"/>
              <p:cNvSpPr>
                <a:spLocks noChangeArrowheads="1"/>
              </p:cNvSpPr>
              <p:nvPr/>
            </p:nvSpPr>
            <p:spPr bwMode="auto">
              <a:xfrm>
                <a:off x="8721" y="7434"/>
                <a:ext cx="680" cy="680"/>
              </a:xfrm>
              <a:prstGeom prst="ellipse">
                <a:avLst/>
              </a:prstGeom>
              <a:solidFill>
                <a:srgbClr val="C2D69B"/>
              </a:solidFill>
              <a:ln w="28575">
                <a:solidFill>
                  <a:srgbClr val="00B050"/>
                </a:solidFill>
                <a:prstDash val="lg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818" name="AutoShape 50"/>
              <p:cNvSpPr>
                <a:spLocks noChangeArrowheads="1"/>
              </p:cNvSpPr>
              <p:nvPr/>
            </p:nvSpPr>
            <p:spPr bwMode="auto">
              <a:xfrm>
                <a:off x="7461" y="7074"/>
                <a:ext cx="1254" cy="720"/>
              </a:xfrm>
              <a:prstGeom prst="flowChartManualOperation">
                <a:avLst/>
              </a:prstGeom>
              <a:solidFill>
                <a:srgbClr val="93895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ФЭУ</a:t>
                </a:r>
                <a:endParaRPr kumimoji="0" lang="ru-RU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817" name="AutoShape 49"/>
              <p:cNvSpPr>
                <a:spLocks noChangeArrowheads="1"/>
              </p:cNvSpPr>
              <p:nvPr/>
            </p:nvSpPr>
            <p:spPr bwMode="auto">
              <a:xfrm>
                <a:off x="6982" y="5828"/>
                <a:ext cx="283" cy="454"/>
              </a:xfrm>
              <a:prstGeom prst="flowChartCollate">
                <a:avLst/>
              </a:prstGeom>
              <a:solidFill>
                <a:srgbClr val="C0504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622423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816" name="AutoShape 48"/>
              <p:cNvSpPr>
                <a:spLocks noChangeArrowheads="1"/>
              </p:cNvSpPr>
              <p:nvPr/>
            </p:nvSpPr>
            <p:spPr bwMode="auto">
              <a:xfrm>
                <a:off x="8541" y="5994"/>
                <a:ext cx="1440" cy="612"/>
              </a:xfrm>
              <a:prstGeom prst="roundRect">
                <a:avLst>
                  <a:gd name="adj" fmla="val 16667"/>
                </a:avLst>
              </a:prstGeom>
              <a:solidFill>
                <a:srgbClr val="93895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ППД</a:t>
                </a:r>
                <a:endParaRPr kumimoji="0" lang="ru-RU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815" name="Rectangle 47"/>
              <p:cNvSpPr>
                <a:spLocks noChangeArrowheads="1"/>
              </p:cNvSpPr>
              <p:nvPr/>
            </p:nvSpPr>
            <p:spPr bwMode="auto">
              <a:xfrm>
                <a:off x="8541" y="5468"/>
                <a:ext cx="1440" cy="360"/>
              </a:xfrm>
              <a:prstGeom prst="rect">
                <a:avLst/>
              </a:prstGeom>
              <a:solidFill>
                <a:srgbClr val="C0504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622423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ГПД для ППД</a:t>
                </a:r>
                <a:endParaRPr kumimoji="0" lang="ru-RU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814" name="AutoShape 46"/>
              <p:cNvSpPr>
                <a:spLocks noChangeShapeType="1"/>
              </p:cNvSpPr>
              <p:nvPr/>
            </p:nvSpPr>
            <p:spPr bwMode="auto">
              <a:xfrm rot="16200000" flipH="1">
                <a:off x="3193" y="4383"/>
                <a:ext cx="2130" cy="480"/>
              </a:xfrm>
              <a:prstGeom prst="bentConnector3">
                <a:avLst>
                  <a:gd name="adj1" fmla="val -16903"/>
                </a:avLst>
              </a:prstGeom>
              <a:noFill/>
              <a:ln w="19050">
                <a:solidFill>
                  <a:srgbClr val="C00000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813" name="AutoShape 45"/>
              <p:cNvSpPr>
                <a:spLocks noChangeArrowheads="1"/>
              </p:cNvSpPr>
              <p:nvPr/>
            </p:nvSpPr>
            <p:spPr bwMode="auto">
              <a:xfrm>
                <a:off x="3583" y="6903"/>
                <a:ext cx="915" cy="1440"/>
              </a:xfrm>
              <a:prstGeom prst="roundRect">
                <a:avLst>
                  <a:gd name="adj" fmla="val 16667"/>
                </a:avLst>
              </a:prstGeom>
              <a:solidFill>
                <a:srgbClr val="4F81BD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812" name="Rectangle 44"/>
              <p:cNvSpPr>
                <a:spLocks noChangeArrowheads="1"/>
              </p:cNvSpPr>
              <p:nvPr/>
            </p:nvSpPr>
            <p:spPr bwMode="auto">
              <a:xfrm>
                <a:off x="2781" y="6903"/>
                <a:ext cx="712" cy="1440"/>
              </a:xfrm>
              <a:prstGeom prst="rect">
                <a:avLst/>
              </a:prstGeom>
              <a:solidFill>
                <a:srgbClr val="C0504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622423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АЗ</a:t>
                </a:r>
                <a:endParaRPr kumimoji="0" lang="ru-RU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811" name="AutoShape 43"/>
              <p:cNvSpPr>
                <a:spLocks noChangeArrowheads="1"/>
              </p:cNvSpPr>
              <p:nvPr/>
            </p:nvSpPr>
            <p:spPr bwMode="auto">
              <a:xfrm>
                <a:off x="3853" y="3558"/>
                <a:ext cx="315" cy="4125"/>
              </a:xfrm>
              <a:prstGeom prst="flowChartPredefinedProcess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810" name="AutoShape 42"/>
              <p:cNvSpPr>
                <a:spLocks noChangeShapeType="1"/>
              </p:cNvSpPr>
              <p:nvPr/>
            </p:nvSpPr>
            <p:spPr bwMode="auto">
              <a:xfrm>
                <a:off x="3703" y="2748"/>
                <a:ext cx="0" cy="2355"/>
              </a:xfrm>
              <a:prstGeom prst="straightConnector1">
                <a:avLst/>
              </a:prstGeom>
              <a:noFill/>
              <a:ln w="38100">
                <a:solidFill>
                  <a:srgbClr val="548DD4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809" name="AutoShape 41"/>
              <p:cNvSpPr>
                <a:spLocks noChangeShapeType="1"/>
              </p:cNvSpPr>
              <p:nvPr/>
            </p:nvSpPr>
            <p:spPr bwMode="auto">
              <a:xfrm>
                <a:off x="3703" y="5103"/>
                <a:ext cx="0" cy="1800"/>
              </a:xfrm>
              <a:prstGeom prst="straightConnector1">
                <a:avLst/>
              </a:prstGeom>
              <a:noFill/>
              <a:ln w="38100">
                <a:solidFill>
                  <a:srgbClr val="548DD4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808" name="AutoShape 40"/>
              <p:cNvSpPr>
                <a:spLocks noChangeShapeType="1"/>
              </p:cNvSpPr>
              <p:nvPr/>
            </p:nvSpPr>
            <p:spPr bwMode="auto">
              <a:xfrm flipH="1">
                <a:off x="3703" y="2743"/>
                <a:ext cx="795" cy="0"/>
              </a:xfrm>
              <a:prstGeom prst="straightConnector1">
                <a:avLst/>
              </a:prstGeom>
              <a:noFill/>
              <a:ln w="38100">
                <a:solidFill>
                  <a:srgbClr val="548DD4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807" name="AutoShape 39"/>
              <p:cNvSpPr>
                <a:spLocks noChangeShapeType="1"/>
              </p:cNvSpPr>
              <p:nvPr/>
            </p:nvSpPr>
            <p:spPr bwMode="auto">
              <a:xfrm flipV="1">
                <a:off x="6418" y="2743"/>
                <a:ext cx="908" cy="5"/>
              </a:xfrm>
              <a:prstGeom prst="straightConnector1">
                <a:avLst/>
              </a:prstGeom>
              <a:noFill/>
              <a:ln w="38100">
                <a:solidFill>
                  <a:srgbClr val="548DD4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grpSp>
            <p:nvGrpSpPr>
              <p:cNvPr id="32803" name="Group 35"/>
              <p:cNvGrpSpPr>
                <a:grpSpLocks/>
              </p:cNvGrpSpPr>
              <p:nvPr/>
            </p:nvGrpSpPr>
            <p:grpSpPr bwMode="auto">
              <a:xfrm>
                <a:off x="6739" y="2743"/>
                <a:ext cx="531" cy="1280"/>
                <a:chOff x="6739" y="2743"/>
                <a:chExt cx="531" cy="1280"/>
              </a:xfrm>
            </p:grpSpPr>
            <p:sp>
              <p:nvSpPr>
                <p:cNvPr id="32806" name="Arc 38"/>
                <p:cNvSpPr>
                  <a:spLocks/>
                </p:cNvSpPr>
                <p:nvPr/>
              </p:nvSpPr>
              <p:spPr bwMode="auto">
                <a:xfrm rot="5400000">
                  <a:off x="6876" y="3629"/>
                  <a:ext cx="257" cy="53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197"/>
                    <a:gd name="T2" fmla="*/ 362 w 21600"/>
                    <a:gd name="T3" fmla="*/ 43197 h 43197"/>
                    <a:gd name="T4" fmla="*/ 0 w 21600"/>
                    <a:gd name="T5" fmla="*/ 21600 h 43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197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388"/>
                        <a:pt x="12148" y="42999"/>
                        <a:pt x="361" y="43196"/>
                      </a:cubicBezTo>
                    </a:path>
                    <a:path w="21600" h="43197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388"/>
                        <a:pt x="12148" y="42999"/>
                        <a:pt x="361" y="43196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17365D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32805" name="AutoShape 37"/>
                <p:cNvSpPr>
                  <a:spLocks noChangeShapeType="1"/>
                </p:cNvSpPr>
                <p:nvPr/>
              </p:nvSpPr>
              <p:spPr bwMode="auto">
                <a:xfrm flipV="1">
                  <a:off x="6739" y="2743"/>
                  <a:ext cx="0" cy="1023"/>
                </a:xfrm>
                <a:prstGeom prst="straightConnector1">
                  <a:avLst/>
                </a:prstGeom>
                <a:noFill/>
                <a:ln w="28575">
                  <a:solidFill>
                    <a:srgbClr val="17365D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32804" name="AutoShape 36"/>
                <p:cNvSpPr>
                  <a:spLocks noChangeShapeType="1"/>
                </p:cNvSpPr>
                <p:nvPr/>
              </p:nvSpPr>
              <p:spPr bwMode="auto">
                <a:xfrm flipV="1">
                  <a:off x="7270" y="2748"/>
                  <a:ext cx="0" cy="1023"/>
                </a:xfrm>
                <a:prstGeom prst="straightConnector1">
                  <a:avLst/>
                </a:prstGeom>
                <a:noFill/>
                <a:ln w="28575">
                  <a:solidFill>
                    <a:srgbClr val="17365D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</p:grpSp>
          <p:sp>
            <p:nvSpPr>
              <p:cNvPr id="32802" name="AutoShape 34"/>
              <p:cNvSpPr>
                <a:spLocks noChangeArrowheads="1"/>
              </p:cNvSpPr>
              <p:nvPr/>
            </p:nvSpPr>
            <p:spPr bwMode="auto">
              <a:xfrm rot="5400000">
                <a:off x="7895" y="2478"/>
                <a:ext cx="555" cy="510"/>
              </a:xfrm>
              <a:prstGeom prst="flowChartMerge">
                <a:avLst/>
              </a:prstGeom>
              <a:solidFill>
                <a:srgbClr val="4F81B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801" name="AutoShape 33"/>
              <p:cNvSpPr>
                <a:spLocks noChangeShapeType="1"/>
              </p:cNvSpPr>
              <p:nvPr/>
            </p:nvSpPr>
            <p:spPr bwMode="auto">
              <a:xfrm flipH="1">
                <a:off x="8428" y="2743"/>
                <a:ext cx="467" cy="5"/>
              </a:xfrm>
              <a:prstGeom prst="straightConnector1">
                <a:avLst/>
              </a:prstGeom>
              <a:noFill/>
              <a:ln w="38100">
                <a:solidFill>
                  <a:srgbClr val="548DD4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grpSp>
            <p:nvGrpSpPr>
              <p:cNvPr id="32797" name="Group 29"/>
              <p:cNvGrpSpPr>
                <a:grpSpLocks/>
              </p:cNvGrpSpPr>
              <p:nvPr/>
            </p:nvGrpSpPr>
            <p:grpSpPr bwMode="auto">
              <a:xfrm>
                <a:off x="6664" y="2748"/>
                <a:ext cx="662" cy="1391"/>
                <a:chOff x="6739" y="2743"/>
                <a:chExt cx="531" cy="1280"/>
              </a:xfrm>
            </p:grpSpPr>
            <p:sp>
              <p:nvSpPr>
                <p:cNvPr id="32800" name="Arc 32"/>
                <p:cNvSpPr>
                  <a:spLocks/>
                </p:cNvSpPr>
                <p:nvPr/>
              </p:nvSpPr>
              <p:spPr bwMode="auto">
                <a:xfrm rot="5400000">
                  <a:off x="6876" y="3629"/>
                  <a:ext cx="257" cy="53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197"/>
                    <a:gd name="T2" fmla="*/ 362 w 21600"/>
                    <a:gd name="T3" fmla="*/ 43197 h 43197"/>
                    <a:gd name="T4" fmla="*/ 0 w 21600"/>
                    <a:gd name="T5" fmla="*/ 21600 h 43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197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388"/>
                        <a:pt x="12148" y="42999"/>
                        <a:pt x="361" y="43196"/>
                      </a:cubicBezTo>
                    </a:path>
                    <a:path w="21600" h="43197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388"/>
                        <a:pt x="12148" y="42999"/>
                        <a:pt x="361" y="43196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17365D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32799" name="AutoShape 31"/>
                <p:cNvSpPr>
                  <a:spLocks noChangeShapeType="1"/>
                </p:cNvSpPr>
                <p:nvPr/>
              </p:nvSpPr>
              <p:spPr bwMode="auto">
                <a:xfrm flipV="1">
                  <a:off x="6739" y="2743"/>
                  <a:ext cx="0" cy="1023"/>
                </a:xfrm>
                <a:prstGeom prst="straightConnector1">
                  <a:avLst/>
                </a:prstGeom>
                <a:noFill/>
                <a:ln w="28575">
                  <a:solidFill>
                    <a:srgbClr val="17365D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32798" name="AutoShape 30"/>
                <p:cNvSpPr>
                  <a:spLocks noChangeShapeType="1"/>
                </p:cNvSpPr>
                <p:nvPr/>
              </p:nvSpPr>
              <p:spPr bwMode="auto">
                <a:xfrm flipV="1">
                  <a:off x="7270" y="2748"/>
                  <a:ext cx="0" cy="1023"/>
                </a:xfrm>
                <a:prstGeom prst="straightConnector1">
                  <a:avLst/>
                </a:prstGeom>
                <a:noFill/>
                <a:ln w="28575">
                  <a:solidFill>
                    <a:srgbClr val="17365D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</p:grpSp>
          <p:sp>
            <p:nvSpPr>
              <p:cNvPr id="32796" name="Rectangle 28"/>
              <p:cNvSpPr>
                <a:spLocks noChangeArrowheads="1"/>
              </p:cNvSpPr>
              <p:nvPr/>
            </p:nvSpPr>
            <p:spPr bwMode="auto">
              <a:xfrm>
                <a:off x="6561" y="2383"/>
                <a:ext cx="1260" cy="360"/>
              </a:xfrm>
              <a:prstGeom prst="rect">
                <a:avLst/>
              </a:prstGeom>
              <a:solidFill>
                <a:srgbClr val="4F81B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Капилляр</a:t>
                </a:r>
                <a:endParaRPr kumimoji="0" lang="ru-RU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795" name="AutoShape 27"/>
              <p:cNvSpPr>
                <a:spLocks noChangeArrowheads="1"/>
              </p:cNvSpPr>
              <p:nvPr/>
            </p:nvSpPr>
            <p:spPr bwMode="auto">
              <a:xfrm rot="5400000">
                <a:off x="5136" y="3403"/>
                <a:ext cx="283" cy="454"/>
              </a:xfrm>
              <a:prstGeom prst="flowChartCollate">
                <a:avLst/>
              </a:prstGeom>
              <a:solidFill>
                <a:srgbClr val="4F81B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794" name="AutoShape 26"/>
              <p:cNvSpPr>
                <a:spLocks noChangeArrowheads="1"/>
              </p:cNvSpPr>
              <p:nvPr/>
            </p:nvSpPr>
            <p:spPr bwMode="auto">
              <a:xfrm rot="5400000">
                <a:off x="6049" y="2536"/>
                <a:ext cx="283" cy="454"/>
              </a:xfrm>
              <a:prstGeom prst="flowChartCollate">
                <a:avLst/>
              </a:prstGeom>
              <a:solidFill>
                <a:srgbClr val="4F81B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793" name="AutoShape 25"/>
              <p:cNvSpPr>
                <a:spLocks noChangeShapeType="1"/>
              </p:cNvSpPr>
              <p:nvPr/>
            </p:nvSpPr>
            <p:spPr bwMode="auto">
              <a:xfrm>
                <a:off x="4498" y="3654"/>
                <a:ext cx="553" cy="0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792" name="AutoShape 24"/>
              <p:cNvSpPr>
                <a:spLocks noChangeShapeType="1"/>
              </p:cNvSpPr>
              <p:nvPr/>
            </p:nvSpPr>
            <p:spPr bwMode="auto">
              <a:xfrm>
                <a:off x="5505" y="3654"/>
                <a:ext cx="21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791" name="AutoShape 23"/>
              <p:cNvSpPr>
                <a:spLocks noChangeShapeType="1"/>
              </p:cNvSpPr>
              <p:nvPr/>
            </p:nvSpPr>
            <p:spPr bwMode="auto">
              <a:xfrm flipV="1">
                <a:off x="5715" y="2743"/>
                <a:ext cx="14" cy="91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790" name="AutoShape 22"/>
              <p:cNvSpPr>
                <a:spLocks noChangeShapeType="1"/>
              </p:cNvSpPr>
              <p:nvPr/>
            </p:nvSpPr>
            <p:spPr bwMode="auto">
              <a:xfrm>
                <a:off x="4498" y="2743"/>
                <a:ext cx="1466" cy="0"/>
              </a:xfrm>
              <a:prstGeom prst="straightConnector1">
                <a:avLst/>
              </a:prstGeom>
              <a:noFill/>
              <a:ln w="38100">
                <a:solidFill>
                  <a:srgbClr val="548DD4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789" name="Rectangle 21"/>
              <p:cNvSpPr>
                <a:spLocks noChangeArrowheads="1"/>
              </p:cNvSpPr>
              <p:nvPr/>
            </p:nvSpPr>
            <p:spPr bwMode="auto">
              <a:xfrm>
                <a:off x="7131" y="3860"/>
                <a:ext cx="1290" cy="673"/>
              </a:xfrm>
              <a:prstGeom prst="rect">
                <a:avLst/>
              </a:prstGeom>
              <a:solidFill>
                <a:srgbClr val="4F81B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U-</a:t>
                </a:r>
                <a:r>
                  <a:rPr kumimoji="0" lang="en-US" sz="8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образный манометр</a:t>
                </a:r>
                <a:endParaRPr kumimoji="0" lang="en-US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788" name="Rectangle 20"/>
              <p:cNvSpPr>
                <a:spLocks noChangeArrowheads="1"/>
              </p:cNvSpPr>
              <p:nvPr/>
            </p:nvSpPr>
            <p:spPr bwMode="auto">
              <a:xfrm>
                <a:off x="3681" y="7795"/>
                <a:ext cx="702" cy="283"/>
              </a:xfrm>
              <a:prstGeom prst="rect">
                <a:avLst/>
              </a:prstGeom>
              <a:solidFill>
                <a:srgbClr val="E36C0A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5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Образец</a:t>
                </a:r>
                <a:endParaRPr kumimoji="0" lang="ru-RU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787" name="Rectangle 19"/>
              <p:cNvSpPr>
                <a:spLocks noChangeArrowheads="1"/>
              </p:cNvSpPr>
              <p:nvPr/>
            </p:nvSpPr>
            <p:spPr bwMode="auto">
              <a:xfrm>
                <a:off x="7479" y="2934"/>
                <a:ext cx="1422" cy="624"/>
              </a:xfrm>
              <a:prstGeom prst="rect">
                <a:avLst/>
              </a:prstGeom>
              <a:solidFill>
                <a:srgbClr val="4F81B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7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Высокоточный редуктор</a:t>
                </a:r>
                <a:endParaRPr kumimoji="0" lang="ru-RU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786" name="Rectangle 18"/>
              <p:cNvSpPr>
                <a:spLocks noChangeArrowheads="1"/>
              </p:cNvSpPr>
              <p:nvPr/>
            </p:nvSpPr>
            <p:spPr bwMode="auto">
              <a:xfrm>
                <a:off x="8901" y="2383"/>
                <a:ext cx="997" cy="720"/>
              </a:xfrm>
              <a:prstGeom prst="rect">
                <a:avLst/>
              </a:prstGeom>
              <a:solidFill>
                <a:srgbClr val="4F81B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Газовый</a:t>
                </a:r>
                <a:endParaRPr kumimoji="0" lang="ru-RU" sz="9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баллон</a:t>
                </a:r>
                <a:endParaRPr kumimoji="0" lang="ru-RU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785" name="AutoShape 17"/>
              <p:cNvSpPr>
                <a:spLocks noChangeShapeType="1"/>
              </p:cNvSpPr>
              <p:nvPr/>
            </p:nvSpPr>
            <p:spPr bwMode="auto">
              <a:xfrm>
                <a:off x="7131" y="4851"/>
                <a:ext cx="0" cy="977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784" name="AutoShape 16"/>
              <p:cNvSpPr>
                <a:spLocks noChangeShapeType="1"/>
              </p:cNvSpPr>
              <p:nvPr/>
            </p:nvSpPr>
            <p:spPr bwMode="auto">
              <a:xfrm>
                <a:off x="6655" y="5688"/>
                <a:ext cx="986" cy="0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783" name="AutoShape 15"/>
              <p:cNvSpPr>
                <a:spLocks noChangeShapeType="1"/>
              </p:cNvSpPr>
              <p:nvPr/>
            </p:nvSpPr>
            <p:spPr bwMode="auto">
              <a:xfrm>
                <a:off x="6036" y="5688"/>
                <a:ext cx="165" cy="0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782" name="AutoShape 14"/>
              <p:cNvSpPr>
                <a:spLocks noChangeShapeType="1"/>
              </p:cNvSpPr>
              <p:nvPr/>
            </p:nvSpPr>
            <p:spPr bwMode="auto">
              <a:xfrm>
                <a:off x="4731" y="5688"/>
                <a:ext cx="237" cy="0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781" name="AutoShape 13"/>
              <p:cNvSpPr>
                <a:spLocks noChangeShapeType="1"/>
              </p:cNvSpPr>
              <p:nvPr/>
            </p:nvSpPr>
            <p:spPr bwMode="auto">
              <a:xfrm>
                <a:off x="8095" y="5688"/>
                <a:ext cx="446" cy="0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780" name="AutoShape 12"/>
              <p:cNvSpPr>
                <a:spLocks noChangeShapeType="1"/>
              </p:cNvSpPr>
              <p:nvPr/>
            </p:nvSpPr>
            <p:spPr bwMode="auto">
              <a:xfrm>
                <a:off x="6664" y="4851"/>
                <a:ext cx="978" cy="0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779" name="AutoShape 11"/>
              <p:cNvSpPr>
                <a:spLocks noChangeShapeType="1"/>
              </p:cNvSpPr>
              <p:nvPr/>
            </p:nvSpPr>
            <p:spPr bwMode="auto">
              <a:xfrm flipH="1">
                <a:off x="9981" y="5634"/>
                <a:ext cx="180" cy="0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778" name="AutoShape 10"/>
              <p:cNvSpPr>
                <a:spLocks noChangeShapeType="1"/>
              </p:cNvSpPr>
              <p:nvPr/>
            </p:nvSpPr>
            <p:spPr bwMode="auto">
              <a:xfrm>
                <a:off x="9981" y="7254"/>
                <a:ext cx="180" cy="0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777" name="AutoShape 9"/>
              <p:cNvSpPr>
                <a:spLocks noChangeShapeType="1"/>
              </p:cNvSpPr>
              <p:nvPr/>
            </p:nvSpPr>
            <p:spPr bwMode="auto">
              <a:xfrm flipV="1">
                <a:off x="10161" y="5010"/>
                <a:ext cx="0" cy="2244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776" name="Rectangle 8"/>
              <p:cNvSpPr>
                <a:spLocks noChangeArrowheads="1"/>
              </p:cNvSpPr>
              <p:nvPr/>
            </p:nvSpPr>
            <p:spPr bwMode="auto">
              <a:xfrm>
                <a:off x="4748" y="3860"/>
                <a:ext cx="900" cy="360"/>
              </a:xfrm>
              <a:prstGeom prst="rect">
                <a:avLst/>
              </a:prstGeom>
              <a:solidFill>
                <a:srgbClr val="4F81B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Вентиль</a:t>
                </a:r>
                <a:endParaRPr kumimoji="0" lang="ru-RU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775" name="Rectangle 7"/>
              <p:cNvSpPr>
                <a:spLocks noChangeArrowheads="1"/>
              </p:cNvSpPr>
              <p:nvPr/>
            </p:nvSpPr>
            <p:spPr bwMode="auto">
              <a:xfrm>
                <a:off x="8901" y="3587"/>
                <a:ext cx="1260" cy="436"/>
              </a:xfrm>
              <a:prstGeom prst="rect">
                <a:avLst/>
              </a:prstGeom>
              <a:solidFill>
                <a:srgbClr val="C0504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622423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Вентиляция</a:t>
                </a:r>
                <a:endParaRPr kumimoji="0" lang="ru-RU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774" name="AutoShape 6"/>
              <p:cNvSpPr>
                <a:spLocks noChangeShapeType="1"/>
              </p:cNvSpPr>
              <p:nvPr/>
            </p:nvSpPr>
            <p:spPr bwMode="auto">
              <a:xfrm flipV="1">
                <a:off x="9621" y="4023"/>
                <a:ext cx="0" cy="553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773" name="Rectangle 5"/>
              <p:cNvSpPr>
                <a:spLocks noChangeArrowheads="1"/>
              </p:cNvSpPr>
              <p:nvPr/>
            </p:nvSpPr>
            <p:spPr bwMode="auto">
              <a:xfrm>
                <a:off x="5728" y="6448"/>
                <a:ext cx="1537" cy="1886"/>
              </a:xfrm>
              <a:prstGeom prst="rect">
                <a:avLst/>
              </a:prstGeom>
              <a:solidFill>
                <a:srgbClr val="E5B8B7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Камера осаждения</a:t>
                </a:r>
                <a:endParaRPr kumimoji="0" lang="ru-RU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772" name="Oval 4"/>
              <p:cNvSpPr>
                <a:spLocks noChangeArrowheads="1"/>
              </p:cNvSpPr>
              <p:nvPr/>
            </p:nvSpPr>
            <p:spPr bwMode="auto">
              <a:xfrm>
                <a:off x="5825" y="7094"/>
                <a:ext cx="1223" cy="1048"/>
              </a:xfrm>
              <a:prstGeom prst="ellipse">
                <a:avLst/>
              </a:prstGeom>
              <a:solidFill>
                <a:srgbClr val="E36C0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Пятно</a:t>
                </a:r>
                <a:endParaRPr kumimoji="0" lang="en-US" sz="9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осаждения</a:t>
                </a:r>
                <a:endParaRPr kumimoji="0" lang="en-US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771" name="AutoShape 3"/>
              <p:cNvSpPr>
                <a:spLocks noChangeShapeType="1"/>
              </p:cNvSpPr>
              <p:nvPr/>
            </p:nvSpPr>
            <p:spPr bwMode="auto">
              <a:xfrm>
                <a:off x="5301" y="8097"/>
                <a:ext cx="3780" cy="17"/>
              </a:xfrm>
              <a:prstGeom prst="straightConnector1">
                <a:avLst/>
              </a:prstGeom>
              <a:noFill/>
              <a:ln w="28575">
                <a:solidFill>
                  <a:srgbClr val="00B050"/>
                </a:solidFill>
                <a:prstDash val="lg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3465</TotalTime>
  <Words>1809</Words>
  <Application>Microsoft Office PowerPoint</Application>
  <PresentationFormat>Экран (4:3)</PresentationFormat>
  <Paragraphs>219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          Лекция 18.   Цель.  Рассмотреть комплекс испытательных средств для исследования ползучести и состава газообразных продуктов деления, взаимосвязи  его систем  с облучательными устройствами и испытуемыми образцами. Обратить внимание на унификацию узлов  установок, их объединение в облучательное устройство в зависимости от поставленных задач. Представить схему измерений комплекса и его элементы, параметры при испытании топливных композиций. Познакомить слушателей с газовым стендом, спектрометрическим комплексом и электроосадителем. </vt:lpstr>
      <vt:lpstr>Комплекс испытательных средств для исследования ползучести и состава газообразных продуктов деления.</vt:lpstr>
      <vt:lpstr>Конструкция облучательного устройства  «Каприз».</vt:lpstr>
      <vt:lpstr>Конструкция облучательной камеры установки «Каприз».</vt:lpstr>
      <vt:lpstr>Взаимосвязи систем и устройства реакторного стенда.</vt:lpstr>
      <vt:lpstr>Измеряемые параметры  и системы обеспечения эксперимента</vt:lpstr>
      <vt:lpstr>Рабочий участок, деформация при механической нагрузке.</vt:lpstr>
      <vt:lpstr>Рабочий участок, газовыделение.</vt:lpstr>
      <vt:lpstr>Схема технологических линий и измерений  выхода ГПД.</vt:lpstr>
      <vt:lpstr>Электроосадитель</vt:lpstr>
      <vt:lpstr>Спектрометрический комплекс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195</cp:revision>
  <dcterms:created xsi:type="dcterms:W3CDTF">2008-01-28T12:58:44Z</dcterms:created>
  <dcterms:modified xsi:type="dcterms:W3CDTF">2008-02-20T07:52:28Z</dcterms:modified>
</cp:coreProperties>
</file>