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3C8EDD-31CA-4F35-9CDF-88D0398D6B8A}" type="datetimeFigureOut">
              <a:rPr lang="ru-RU" smtClean="0"/>
              <a:pPr/>
              <a:t>20.02.2008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008AA4E-C0FE-41B5-90E7-886C757358B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42900"/>
            <a:ext cx="9144000" cy="35719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Лекция 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Рассмотреть взаимосвязи систем и устройств стенда для исследования физико-механических свойств ядерного топлива, технологические операции с облучательными устройствами и испытуемыми образцами. Представить облучательные устройства в составе стенда, их возможности по исследованию свойств ядерного топлива, области изменения параметров при испытании топливных композиций.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Познакомить слушателей с результатами научных исследований, полученных при эксплуатации стендов, и их ролью в подготовке научных кадров. Ознакомить с тематикой заключительной части курса.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71942"/>
            <a:ext cx="9144000" cy="350046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/>
              <a:t>1. Взаимосвязи систем и устройств стенда для исследования физико-механических свойств ядерного топлива</a:t>
            </a:r>
          </a:p>
          <a:p>
            <a:r>
              <a:rPr lang="ru-RU" sz="2000" dirty="0" smtClean="0"/>
              <a:t>2. Технологические операции с облучательными устройствами и испытуемыми образцами.</a:t>
            </a:r>
          </a:p>
          <a:p>
            <a:r>
              <a:rPr lang="ru-RU" sz="2000" dirty="0" smtClean="0"/>
              <a:t>3. Облучательные устройства стенда.</a:t>
            </a:r>
          </a:p>
          <a:p>
            <a:r>
              <a:rPr lang="ru-RU" sz="2000" dirty="0" smtClean="0"/>
              <a:t>4. Направления работ, научные результаты, подготовка научных кадров.</a:t>
            </a:r>
            <a:endParaRPr lang="en-US" sz="2000" dirty="0" smtClean="0"/>
          </a:p>
          <a:p>
            <a:r>
              <a:rPr lang="ru-RU" sz="2000" dirty="0" smtClean="0"/>
              <a:t>5. О заключительной части курса.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8715436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-вторая задача посвящена объяснению эффекта воздействия пластической деформации на выход газов-продуктов деления.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восьмидесятые годы прошлого века на ИРТ-МИФИ  выполнялась программа сотрудничества с Францией по исследованию пластических свойств ядерного топлива в радиационных условиях.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Эксперименты по исследованию высокотемпературной ползучести в инициативном плане сопровождались регистрацией газов-продуктов деления (ГПД).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 образцах технологии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DCI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обладающих повышенной пластичностью и низкими значениями выходов ГПД, были получены нетривиальные  результаты.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При малых установившихся скоростях деформации ползучести выход ГПД  был ниже стационарного выхода при отсутствии деформации и превышал его при больших скоростях.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Полученные результаты удается объяснить на основе диффузионно-конвективной модели миграции ГПД в ядерном топливе.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72400" cy="642942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заключительной части курса.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798012" y="-940152"/>
            <a:ext cx="586803" cy="3752943"/>
          </a:xfrm>
          <a:solidFill>
            <a:schemeClr val="accent2">
              <a:lumMod val="75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Взаимосвязи систем и устройства реакторного стенда.</a:t>
            </a:r>
            <a:endParaRPr lang="ru-RU" sz="5400" b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143504" y="1500174"/>
            <a:ext cx="4000496" cy="5072098"/>
          </a:xfrm>
          <a:solidFill>
            <a:schemeClr val="accent1">
              <a:tint val="66000"/>
              <a:satMod val="160000"/>
            </a:schemeClr>
          </a:soli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На схеме показаны взаимосвязи систем, экспериментальные устройства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измерительное оборудование стенда.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Реакторный стенд (1)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включает в себя:   </a:t>
            </a:r>
          </a:p>
          <a:p>
            <a:r>
              <a:rPr lang="ru-RU" sz="1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-реактор (2)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-экспериментальные устройства (13),      </a:t>
            </a:r>
          </a:p>
          <a:p>
            <a:r>
              <a:rPr lang="ru-RU" sz="1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аналоговую систему измерения физических параметров (3), </a:t>
            </a:r>
          </a:p>
          <a:p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-информационно-измерительную систему (ИСС) на базе ЭВМ (4),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-систему обеспечения эксперимента (5).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Все эти системы и экспериментальные установки в результате взаимодействия позволяют получить информацию об объекте испытаний, обработать её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получить конечный результат в виде зависимостей или цифрового материала об изучаемом свойстве.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Каждая из систем (3,5,13) расшифровывается (рис.2), однако, требует некоторых дополнительных пояснений.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Позиция (3) содержит информацию об измерительных системах и их аппаратурном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обеспечении (7,8,9,10,11,12).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126" name="Group 78"/>
          <p:cNvGrpSpPr>
            <a:grpSpLocks noChangeAspect="1"/>
          </p:cNvGrpSpPr>
          <p:nvPr/>
        </p:nvGrpSpPr>
        <p:grpSpPr bwMode="auto">
          <a:xfrm>
            <a:off x="214282" y="785794"/>
            <a:ext cx="4857784" cy="5786652"/>
            <a:chOff x="2276" y="2684"/>
            <a:chExt cx="7205" cy="10674"/>
          </a:xfrm>
        </p:grpSpPr>
        <p:sp>
          <p:nvSpPr>
            <p:cNvPr id="2178" name="AutoShape 130"/>
            <p:cNvSpPr>
              <a:spLocks noChangeAspect="1" noChangeArrowheads="1" noTextEdit="1"/>
            </p:cNvSpPr>
            <p:nvPr/>
          </p:nvSpPr>
          <p:spPr bwMode="auto">
            <a:xfrm>
              <a:off x="2276" y="2684"/>
              <a:ext cx="7205" cy="1067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498" y="2820"/>
              <a:ext cx="2769" cy="41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Реакторный стенд        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6" name="Rectangle 128"/>
            <p:cNvSpPr>
              <a:spLocks noChangeArrowheads="1"/>
            </p:cNvSpPr>
            <p:nvPr/>
          </p:nvSpPr>
          <p:spPr bwMode="auto">
            <a:xfrm>
              <a:off x="6512" y="2820"/>
              <a:ext cx="2769" cy="4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 ИРТ-МИФИ        2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5" name="Rectangle 127"/>
            <p:cNvSpPr>
              <a:spLocks noChangeArrowheads="1"/>
            </p:cNvSpPr>
            <p:nvPr/>
          </p:nvSpPr>
          <p:spPr bwMode="auto">
            <a:xfrm flipH="1">
              <a:off x="2498" y="3791"/>
              <a:ext cx="1800" cy="83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Система измерения физических величин             3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4" name="Rectangle 126"/>
            <p:cNvSpPr>
              <a:spLocks noChangeArrowheads="1"/>
            </p:cNvSpPr>
            <p:nvPr/>
          </p:nvSpPr>
          <p:spPr bwMode="auto">
            <a:xfrm flipH="1">
              <a:off x="4990" y="3791"/>
              <a:ext cx="1800" cy="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Информационно-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измерительная система          4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3" name="Rectangle 125"/>
            <p:cNvSpPr>
              <a:spLocks noChangeArrowheads="1"/>
            </p:cNvSpPr>
            <p:nvPr/>
          </p:nvSpPr>
          <p:spPr bwMode="auto">
            <a:xfrm flipH="1">
              <a:off x="7481" y="3791"/>
              <a:ext cx="1800" cy="8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Система обеспечения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эксперимента      5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2" name="Rectangle 124"/>
            <p:cNvSpPr>
              <a:spLocks noChangeArrowheads="1"/>
            </p:cNvSpPr>
            <p:nvPr/>
          </p:nvSpPr>
          <p:spPr bwMode="auto">
            <a:xfrm>
              <a:off x="2914" y="4901"/>
              <a:ext cx="1937" cy="97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Время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таймер ЭВМ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-развертка самописца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-частотомер    7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1" name="Rectangle 123"/>
            <p:cNvSpPr>
              <a:spLocks noChangeArrowheads="1"/>
            </p:cNvSpPr>
            <p:nvPr/>
          </p:nvSpPr>
          <p:spPr bwMode="auto">
            <a:xfrm>
              <a:off x="2914" y="6288"/>
              <a:ext cx="2906" cy="111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Акустическая эмиссия (АЭ) 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АЭ регистратор с амплитудным и частотным анализатором.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связи с ЭВМ.        8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70" name="Rectangle 122"/>
            <p:cNvSpPr>
              <a:spLocks noChangeArrowheads="1"/>
            </p:cNvSpPr>
            <p:nvPr/>
          </p:nvSpPr>
          <p:spPr bwMode="auto">
            <a:xfrm>
              <a:off x="2914" y="7953"/>
              <a:ext cx="1799" cy="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69" name="Rectangle 121"/>
            <p:cNvSpPr>
              <a:spLocks noChangeArrowheads="1"/>
            </p:cNvSpPr>
            <p:nvPr/>
          </p:nvSpPr>
          <p:spPr bwMode="auto">
            <a:xfrm>
              <a:off x="2775" y="7676"/>
              <a:ext cx="3461" cy="124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Электрофизические свойства, термопары, тензорезисторы: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-самопишущие  мосты и потенциометры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цифровые ампервольтметры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связь с ЭВМ.                        9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8" name="Rectangle 120"/>
            <p:cNvSpPr>
              <a:spLocks noChangeArrowheads="1"/>
            </p:cNvSpPr>
            <p:nvPr/>
          </p:nvSpPr>
          <p:spPr bwMode="auto">
            <a:xfrm>
              <a:off x="2637" y="9202"/>
              <a:ext cx="3461" cy="124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Механическая нагрузка (УЗ колебания), давление газа-носителя (заполнителя):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нагружающая система- манометры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-расходомеры,перепадометры.         10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7" name="Rectangle 119"/>
            <p:cNvSpPr>
              <a:spLocks noChangeArrowheads="1"/>
            </p:cNvSpPr>
            <p:nvPr/>
          </p:nvSpPr>
          <p:spPr bwMode="auto">
            <a:xfrm>
              <a:off x="2637" y="10728"/>
              <a:ext cx="3460" cy="138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Поток излучения, концентрация ГПД 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термонейтронные датчики.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γ- мониторы и спектрометры с полупроводниковым датчиком и амплитудным анализатором.   11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6" name="Rectangle 118"/>
            <p:cNvSpPr>
              <a:spLocks noChangeArrowheads="1"/>
            </p:cNvSpPr>
            <p:nvPr/>
          </p:nvSpPr>
          <p:spPr bwMode="auto">
            <a:xfrm>
              <a:off x="2498" y="12255"/>
              <a:ext cx="5954" cy="6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Деформация: преобразователь индуктивный, радиационнотермостойкий (ПИРТ) со спецблоком и аналоговой и цифровой записью.                    12 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5" name="Rectangle 117"/>
            <p:cNvSpPr>
              <a:spLocks noChangeArrowheads="1"/>
            </p:cNvSpPr>
            <p:nvPr/>
          </p:nvSpPr>
          <p:spPr bwMode="auto">
            <a:xfrm>
              <a:off x="5128" y="4901"/>
              <a:ext cx="1108" cy="124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Обработка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результатов  6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4" name="Rectangle 116"/>
            <p:cNvSpPr>
              <a:spLocks noChangeArrowheads="1"/>
            </p:cNvSpPr>
            <p:nvPr/>
          </p:nvSpPr>
          <p:spPr bwMode="auto">
            <a:xfrm>
              <a:off x="6374" y="4901"/>
              <a:ext cx="2630" cy="138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Температура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нагрев: собственные тепловыделения, нагреватель.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охлаждение: теплоноситель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реактора, газ-заполнитель, вакуум.                            20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3" name="Rectangle 115"/>
            <p:cNvSpPr>
              <a:spLocks noChangeArrowheads="1"/>
            </p:cNvSpPr>
            <p:nvPr/>
          </p:nvSpPr>
          <p:spPr bwMode="auto">
            <a:xfrm>
              <a:off x="6374" y="6566"/>
              <a:ext cx="2630" cy="111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Среда испытаний: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очистки газа-насителя (заполнителя)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система вакуумирования  21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2" name="Rectangle 114"/>
            <p:cNvSpPr>
              <a:spLocks noChangeArrowheads="1"/>
            </p:cNvSpPr>
            <p:nvPr/>
          </p:nvSpPr>
          <p:spPr bwMode="auto">
            <a:xfrm>
              <a:off x="6374" y="7953"/>
              <a:ext cx="2630" cy="83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Транспортные операции: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-смена образца,</a:t>
              </a:r>
              <a:endParaRPr kumimoji="0" lang="ru-RU" sz="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смена установки.       22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61" name="Line 113"/>
            <p:cNvSpPr>
              <a:spLocks noChangeShapeType="1"/>
            </p:cNvSpPr>
            <p:nvPr/>
          </p:nvSpPr>
          <p:spPr bwMode="auto">
            <a:xfrm>
              <a:off x="6236" y="10312"/>
              <a:ext cx="0" cy="6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9" name="Line 111"/>
            <p:cNvSpPr>
              <a:spLocks noChangeShapeType="1"/>
            </p:cNvSpPr>
            <p:nvPr/>
          </p:nvSpPr>
          <p:spPr bwMode="auto">
            <a:xfrm flipH="1">
              <a:off x="5267" y="2958"/>
              <a:ext cx="1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8" name="Line 110"/>
            <p:cNvSpPr>
              <a:spLocks noChangeShapeType="1"/>
            </p:cNvSpPr>
            <p:nvPr/>
          </p:nvSpPr>
          <p:spPr bwMode="auto">
            <a:xfrm>
              <a:off x="8865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7" name="Line 109"/>
            <p:cNvSpPr>
              <a:spLocks noChangeShapeType="1"/>
            </p:cNvSpPr>
            <p:nvPr/>
          </p:nvSpPr>
          <p:spPr bwMode="auto">
            <a:xfrm flipH="1">
              <a:off x="6789" y="3930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56" name="Line 108"/>
            <p:cNvSpPr>
              <a:spLocks noChangeShapeType="1"/>
            </p:cNvSpPr>
            <p:nvPr/>
          </p:nvSpPr>
          <p:spPr bwMode="auto">
            <a:xfrm>
              <a:off x="6789" y="4485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grpSp>
          <p:nvGrpSpPr>
            <p:cNvPr id="2142" name="Group 94"/>
            <p:cNvGrpSpPr>
              <a:grpSpLocks/>
            </p:cNvGrpSpPr>
            <p:nvPr/>
          </p:nvGrpSpPr>
          <p:grpSpPr bwMode="auto">
            <a:xfrm>
              <a:off x="6236" y="9063"/>
              <a:ext cx="3045" cy="2637"/>
              <a:chOff x="6236" y="9063"/>
              <a:chExt cx="3045" cy="2637"/>
            </a:xfrm>
          </p:grpSpPr>
          <p:sp>
            <p:nvSpPr>
              <p:cNvPr id="2155" name="Rectangle 107"/>
              <p:cNvSpPr>
                <a:spLocks noChangeArrowheads="1"/>
              </p:cNvSpPr>
              <p:nvPr/>
            </p:nvSpPr>
            <p:spPr bwMode="auto">
              <a:xfrm>
                <a:off x="6236" y="9063"/>
                <a:ext cx="3045" cy="4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Экспериментальные установки 13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4" name="Rectangle 106"/>
              <p:cNvSpPr>
                <a:spLocks noChangeArrowheads="1"/>
              </p:cNvSpPr>
              <p:nvPr/>
            </p:nvSpPr>
            <p:spPr bwMode="auto">
              <a:xfrm>
                <a:off x="6236" y="9757"/>
                <a:ext cx="1384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Лабораторные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установки   14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3" name="Rectangle 105"/>
              <p:cNvSpPr>
                <a:spLocks noChangeArrowheads="1"/>
              </p:cNvSpPr>
              <p:nvPr/>
            </p:nvSpPr>
            <p:spPr bwMode="auto">
              <a:xfrm>
                <a:off x="7758" y="9757"/>
                <a:ext cx="1523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Облучательные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устройства    15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2" name="Rectangle 104"/>
              <p:cNvSpPr>
                <a:spLocks noChangeArrowheads="1"/>
              </p:cNvSpPr>
              <p:nvPr/>
            </p:nvSpPr>
            <p:spPr bwMode="auto">
              <a:xfrm>
                <a:off x="6374" y="10451"/>
                <a:ext cx="1522" cy="41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Специальные 16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1" name="Rectangle 103"/>
              <p:cNvSpPr>
                <a:spLocks noChangeArrowheads="1"/>
              </p:cNvSpPr>
              <p:nvPr/>
            </p:nvSpPr>
            <p:spPr bwMode="auto">
              <a:xfrm>
                <a:off x="6236" y="11006"/>
                <a:ext cx="1245" cy="416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Аналоги 17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50" name="Line 102"/>
              <p:cNvSpPr>
                <a:spLocks noChangeShapeType="1"/>
              </p:cNvSpPr>
              <p:nvPr/>
            </p:nvSpPr>
            <p:spPr bwMode="auto">
              <a:xfrm>
                <a:off x="6236" y="10590"/>
                <a:ext cx="1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9" name="Rectangle 101"/>
              <p:cNvSpPr>
                <a:spLocks noChangeArrowheads="1"/>
              </p:cNvSpPr>
              <p:nvPr/>
            </p:nvSpPr>
            <p:spPr bwMode="auto">
              <a:xfrm>
                <a:off x="8173" y="10451"/>
                <a:ext cx="1108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Со сменой</a:t>
                </a:r>
                <a:endParaRPr kumimoji="0" lang="ru-RU" sz="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образца 18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8" name="Rectangle 100"/>
              <p:cNvSpPr>
                <a:spLocks noChangeArrowheads="1"/>
              </p:cNvSpPr>
              <p:nvPr/>
            </p:nvSpPr>
            <p:spPr bwMode="auto">
              <a:xfrm>
                <a:off x="8035" y="11145"/>
                <a:ext cx="1108" cy="55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rPr>
                  <a:t>Без смены образца 19</a:t>
                </a:r>
                <a:endPara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147" name="Line 99"/>
              <p:cNvSpPr>
                <a:spLocks noChangeShapeType="1"/>
              </p:cNvSpPr>
              <p:nvPr/>
            </p:nvSpPr>
            <p:spPr bwMode="auto">
              <a:xfrm>
                <a:off x="8035" y="10312"/>
                <a:ext cx="0" cy="8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6" name="Line 98"/>
              <p:cNvSpPr>
                <a:spLocks noChangeShapeType="1"/>
              </p:cNvSpPr>
              <p:nvPr/>
            </p:nvSpPr>
            <p:spPr bwMode="auto">
              <a:xfrm flipH="1">
                <a:off x="7481" y="11006"/>
                <a:ext cx="55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5" name="Line 97"/>
              <p:cNvSpPr>
                <a:spLocks noChangeShapeType="1"/>
              </p:cNvSpPr>
              <p:nvPr/>
            </p:nvSpPr>
            <p:spPr bwMode="auto">
              <a:xfrm>
                <a:off x="8035" y="10728"/>
                <a:ext cx="13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4" name="Line 96"/>
              <p:cNvSpPr>
                <a:spLocks noChangeShapeType="1"/>
              </p:cNvSpPr>
              <p:nvPr/>
            </p:nvSpPr>
            <p:spPr bwMode="auto">
              <a:xfrm>
                <a:off x="6928" y="9480"/>
                <a:ext cx="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  <p:sp>
            <p:nvSpPr>
              <p:cNvPr id="2143" name="Line 95"/>
              <p:cNvSpPr>
                <a:spLocks noChangeShapeType="1"/>
              </p:cNvSpPr>
              <p:nvPr/>
            </p:nvSpPr>
            <p:spPr bwMode="auto">
              <a:xfrm>
                <a:off x="8450" y="9480"/>
                <a:ext cx="0" cy="27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900" b="1" dirty="0"/>
              </a:p>
            </p:txBody>
          </p:sp>
        </p:grpSp>
        <p:sp>
          <p:nvSpPr>
            <p:cNvPr id="2141" name="Line 93"/>
            <p:cNvSpPr>
              <a:spLocks noChangeShapeType="1"/>
            </p:cNvSpPr>
            <p:nvPr/>
          </p:nvSpPr>
          <p:spPr bwMode="auto">
            <a:xfrm flipV="1">
              <a:off x="9281" y="4623"/>
              <a:ext cx="0" cy="4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40" name="Line 92"/>
            <p:cNvSpPr>
              <a:spLocks noChangeShapeType="1"/>
            </p:cNvSpPr>
            <p:nvPr/>
          </p:nvSpPr>
          <p:spPr bwMode="auto">
            <a:xfrm>
              <a:off x="9004" y="8370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9" name="Line 91"/>
            <p:cNvSpPr>
              <a:spLocks noChangeShapeType="1"/>
            </p:cNvSpPr>
            <p:nvPr/>
          </p:nvSpPr>
          <p:spPr bwMode="auto">
            <a:xfrm>
              <a:off x="9004" y="7121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8" name="Line 90"/>
            <p:cNvSpPr>
              <a:spLocks noChangeShapeType="1"/>
            </p:cNvSpPr>
            <p:nvPr/>
          </p:nvSpPr>
          <p:spPr bwMode="auto">
            <a:xfrm>
              <a:off x="9004" y="5595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 flipV="1">
              <a:off x="5128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6" name="Line 88"/>
            <p:cNvSpPr>
              <a:spLocks noChangeShapeType="1"/>
            </p:cNvSpPr>
            <p:nvPr/>
          </p:nvSpPr>
          <p:spPr bwMode="auto">
            <a:xfrm flipV="1">
              <a:off x="3329" y="3236"/>
              <a:ext cx="0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5" name="Line 87"/>
            <p:cNvSpPr>
              <a:spLocks noChangeShapeType="1"/>
            </p:cNvSpPr>
            <p:nvPr/>
          </p:nvSpPr>
          <p:spPr bwMode="auto">
            <a:xfrm>
              <a:off x="4298" y="4207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4" name="Line 86"/>
            <p:cNvSpPr>
              <a:spLocks noChangeShapeType="1"/>
            </p:cNvSpPr>
            <p:nvPr/>
          </p:nvSpPr>
          <p:spPr bwMode="auto">
            <a:xfrm flipV="1">
              <a:off x="2498" y="4623"/>
              <a:ext cx="0" cy="76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3" name="Line 85"/>
            <p:cNvSpPr>
              <a:spLocks noChangeShapeType="1"/>
            </p:cNvSpPr>
            <p:nvPr/>
          </p:nvSpPr>
          <p:spPr bwMode="auto">
            <a:xfrm flipH="1">
              <a:off x="2498" y="11422"/>
              <a:ext cx="1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2" name="Line 84"/>
            <p:cNvSpPr>
              <a:spLocks noChangeShapeType="1"/>
            </p:cNvSpPr>
            <p:nvPr/>
          </p:nvSpPr>
          <p:spPr bwMode="auto">
            <a:xfrm flipH="1">
              <a:off x="2498" y="9896"/>
              <a:ext cx="1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1" name="Line 83"/>
            <p:cNvSpPr>
              <a:spLocks noChangeShapeType="1"/>
            </p:cNvSpPr>
            <p:nvPr/>
          </p:nvSpPr>
          <p:spPr bwMode="auto">
            <a:xfrm flipH="1">
              <a:off x="2498" y="8092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30" name="Line 82"/>
            <p:cNvSpPr>
              <a:spLocks noChangeShapeType="1"/>
            </p:cNvSpPr>
            <p:nvPr/>
          </p:nvSpPr>
          <p:spPr bwMode="auto">
            <a:xfrm flipH="1">
              <a:off x="2498" y="6843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9" name="Line 81"/>
            <p:cNvSpPr>
              <a:spLocks noChangeShapeType="1"/>
            </p:cNvSpPr>
            <p:nvPr/>
          </p:nvSpPr>
          <p:spPr bwMode="auto">
            <a:xfrm flipH="1">
              <a:off x="2498" y="5317"/>
              <a:ext cx="4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8" name="Line 80"/>
            <p:cNvSpPr>
              <a:spLocks noChangeShapeType="1"/>
            </p:cNvSpPr>
            <p:nvPr/>
          </p:nvSpPr>
          <p:spPr bwMode="auto">
            <a:xfrm>
              <a:off x="5405" y="46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  <p:sp>
          <p:nvSpPr>
            <p:cNvPr id="2127" name="Line 79"/>
            <p:cNvSpPr>
              <a:spLocks noChangeShapeType="1"/>
            </p:cNvSpPr>
            <p:nvPr/>
          </p:nvSpPr>
          <p:spPr bwMode="auto">
            <a:xfrm flipV="1">
              <a:off x="5959" y="46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900" b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278335" y="-1421133"/>
            <a:ext cx="586803" cy="485778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lvl="0" fontAlgn="base">
              <a:spcAft>
                <a:spcPts val="1000"/>
              </a:spcAft>
            </a:pP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обеспечения эксперимента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714356"/>
            <a:ext cx="3786214" cy="585791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Система обеспечения эксперимента (5) делится на три подсистемы.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Заданная температура испытаний (20) достигается установлением баланса тепла в экспериментальной установке . В зависимости от температуры испытаний баланс может достигаться либо за счет собственных тепловыделений в образце  при определённой системе охлаждения, либо с помощью дополнительного электрического нагревателя .   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Возможны различные комбинации систем нагрева и охлаждения, в том числе и изменение тепловыделений при перемещении испытуемого образца в неравномерном поле излучений для достижения требуемого температурного интервала испытаний.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как большинство объектов испытаний    необходимо исследовать при повышенных температурах, когда возможно их химическое взаимодействие с окружающей атмосферой, что существенно может исказить результаты экспериментов , то система обеспечения предусматривает вакуумирование рабочего объема  и заполнение его очищенным газом –носителем (заполнителем 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Транспортно-технологические операции (22) осуществляются на ИРТ-МИФИ кран-балкой физического зала и предусматривают два типа работ: смену образца в облучательном устройстве , смену облучательного устройства.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698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214282" y="1643050"/>
            <a:ext cx="4877991" cy="4929206"/>
            <a:chOff x="6374" y="3791"/>
            <a:chExt cx="2936" cy="519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 flipH="1">
              <a:off x="7481" y="3791"/>
              <a:ext cx="1800" cy="83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Система обеспечения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эксперимента      5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6374" y="4901"/>
              <a:ext cx="2630" cy="1372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Температура испытаний: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Char char="-"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нагрев: собственные тепловыделения, нагреватель.</a:t>
              </a:r>
              <a:endParaRPr lang="ru-RU" sz="1200" b="1" dirty="0">
                <a:latin typeface="Calibri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Char char="-"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охлаждение: теплоноситель реактора,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газ-заполнитель,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вакуум.                            20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6374" y="6566"/>
              <a:ext cx="2630" cy="111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Среда испытаний: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- система очистки газа-н</a:t>
              </a: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о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сителя (заполнителя)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- система вакуумирования  21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6374" y="7953"/>
              <a:ext cx="2630" cy="102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Транспортные операции: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-смена образца,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</a:rPr>
                <a:t>- смена установки.       22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endParaRP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H="1" flipV="1">
              <a:off x="9281" y="4623"/>
              <a:ext cx="29" cy="378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dirty="0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9004" y="8370"/>
              <a:ext cx="27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dirty="0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9004" y="7121"/>
              <a:ext cx="27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dirty="0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9004" y="5595"/>
              <a:ext cx="27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662784" y="-662050"/>
            <a:ext cx="928694" cy="3824381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Экспериментальные установки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стенда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14942" y="1857364"/>
            <a:ext cx="3929058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Следует отметить, что реакторные испытания предполагают значительную предварительную подготовку: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отработка методики и испытания вне поля излучения на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лабораторных установках (14),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проведение исследований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аналогах облучательных  устройств (17),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которые полностью повторяют конструктивно облучательное устройства, но находятся вне поля излучения,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отработка методики и испытания вне поля излучения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специальных лабораторных установках (15),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которые устанавливаются в спецлабораториях и защитных камерах (проведение работ с плутониевым топливом),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-используются облучательные устройства двух типов: </a:t>
            </a:r>
            <a:r>
              <a:rPr lang="ru-RU" sz="1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 сменой(18)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без смены(19)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образца в процессе испытаний.</a:t>
            </a:r>
          </a:p>
          <a:p>
            <a:pPr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21" name="Group 1"/>
          <p:cNvGrpSpPr>
            <a:grpSpLocks noGrp="1"/>
          </p:cNvGrpSpPr>
          <p:nvPr>
            <p:ph type="pic" idx="1"/>
          </p:nvPr>
        </p:nvGrpSpPr>
        <p:grpSpPr bwMode="auto">
          <a:xfrm>
            <a:off x="142844" y="1142984"/>
            <a:ext cx="4832381" cy="4572000"/>
            <a:chOff x="6236" y="9063"/>
            <a:chExt cx="3045" cy="2637"/>
          </a:xfrm>
        </p:grpSpPr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6236" y="9063"/>
              <a:ext cx="3045" cy="417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Экспериментальные установки 13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6236" y="9757"/>
              <a:ext cx="1215" cy="55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Лабораторные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установки   14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7857" y="9757"/>
              <a:ext cx="1424" cy="5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Облучательные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устройства    15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6374" y="10451"/>
              <a:ext cx="1522" cy="4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Специальные 16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6236" y="11006"/>
              <a:ext cx="1245" cy="41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Аналоги 17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9" name="Line 9"/>
            <p:cNvSpPr>
              <a:spLocks noChangeShapeType="1"/>
            </p:cNvSpPr>
            <p:nvPr/>
          </p:nvSpPr>
          <p:spPr bwMode="auto">
            <a:xfrm flipH="1">
              <a:off x="7631" y="9475"/>
              <a:ext cx="45" cy="9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8173" y="10451"/>
              <a:ext cx="1108" cy="555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 сменой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образца 18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8035" y="11145"/>
              <a:ext cx="1108" cy="55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Без смены образца 19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6" name="Line 6"/>
            <p:cNvSpPr>
              <a:spLocks noChangeShapeType="1"/>
            </p:cNvSpPr>
            <p:nvPr/>
          </p:nvSpPr>
          <p:spPr bwMode="auto">
            <a:xfrm>
              <a:off x="8035" y="10312"/>
              <a:ext cx="0" cy="83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 flipH="1">
              <a:off x="7481" y="11006"/>
              <a:ext cx="5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4" name="Line 4"/>
            <p:cNvSpPr>
              <a:spLocks noChangeShapeType="1"/>
            </p:cNvSpPr>
            <p:nvPr/>
          </p:nvSpPr>
          <p:spPr bwMode="auto">
            <a:xfrm>
              <a:off x="8035" y="10728"/>
              <a:ext cx="1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3" name="Line 3"/>
            <p:cNvSpPr>
              <a:spLocks noChangeShapeType="1"/>
            </p:cNvSpPr>
            <p:nvPr/>
          </p:nvSpPr>
          <p:spPr bwMode="auto">
            <a:xfrm>
              <a:off x="6928" y="9480"/>
              <a:ext cx="0" cy="2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2" name="Line 2"/>
            <p:cNvSpPr>
              <a:spLocks noChangeShapeType="1"/>
            </p:cNvSpPr>
            <p:nvPr/>
          </p:nvSpPr>
          <p:spPr bwMode="auto">
            <a:xfrm>
              <a:off x="8450" y="9480"/>
              <a:ext cx="0" cy="27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785794"/>
            <a:ext cx="8858312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Облучательные устройства и установки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249489"/>
          <a:ext cx="8229600" cy="43426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776"/>
                <a:gridCol w="1500198"/>
                <a:gridCol w="4500594"/>
                <a:gridCol w="1543032"/>
              </a:tblGrid>
              <a:tr h="335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№№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установки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Измеряемые характеристики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Температурный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интервал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4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Облучательные </a:t>
                      </a:r>
                      <a:r>
                        <a:rPr lang="ru-RU" sz="1200" b="1" dirty="0" smtClean="0"/>
                        <a:t>устройства.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Каприз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сжатии, </a:t>
                      </a:r>
                      <a:r>
                        <a:rPr lang="ru-RU" sz="1200" dirty="0" smtClean="0"/>
                        <a:t>выход </a:t>
                      </a:r>
                      <a:r>
                        <a:rPr lang="ru-RU" sz="1200" dirty="0"/>
                        <a:t>ГПД.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Ритм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</a:t>
                      </a:r>
                      <a:r>
                        <a:rPr lang="ru-RU" sz="1200" dirty="0" smtClean="0"/>
                        <a:t>сжатии,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акустическая </a:t>
                      </a:r>
                      <a:r>
                        <a:rPr lang="ru-RU" sz="1200" dirty="0"/>
                        <a:t>эмиссия.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Сатурн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</a:t>
                      </a:r>
                      <a:r>
                        <a:rPr lang="ru-RU" sz="1200" dirty="0" smtClean="0"/>
                        <a:t>сжатии в </a:t>
                      </a:r>
                      <a:r>
                        <a:rPr lang="ru-RU" sz="1200" dirty="0"/>
                        <a:t>нестационарных условиях.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Крип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сжатии.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Циклон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реверсивном изгибе.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Раст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сжатии.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1300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Пост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Формоизменение при облучении.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1300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Пост-Урал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. Формоизменение при облучении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1300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Раст-Урал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сжатии.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1300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Лабораторные </a:t>
                      </a:r>
                      <a:r>
                        <a:rPr lang="ru-RU" sz="1200" b="1" dirty="0" smtClean="0"/>
                        <a:t>установки.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Плутон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</a:t>
                      </a:r>
                      <a:r>
                        <a:rPr lang="ru-RU" sz="1200" dirty="0" smtClean="0"/>
                        <a:t>сжатии,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смешанное </a:t>
                      </a:r>
                      <a:r>
                        <a:rPr lang="ru-RU" sz="1200" dirty="0"/>
                        <a:t>топливо.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Крип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при сжатии.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2300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2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Аналог облучательного устройства.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ИС (испытатель-ный стенд)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Пластические свойства и акустическая </a:t>
                      </a:r>
                      <a:r>
                        <a:rPr lang="ru-RU" sz="1200" dirty="0" smtClean="0"/>
                        <a:t>эмиссия при </a:t>
                      </a:r>
                      <a:r>
                        <a:rPr lang="ru-RU" sz="1200" dirty="0"/>
                        <a:t>реверсивном изгибе.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Менее 1800 К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85794"/>
            <a:ext cx="7772400" cy="85725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Научные результаты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8942" y="1928802"/>
            <a:ext cx="8066117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Экспериментальные возможности реакторного стенда ИРТ-МИФИ позволили впервые: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провести исследование механических свойств отечественного топлива энергетических реакторов, 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-оценить влияния на газовыделение  пластической деформации диоксида урана при высоких температурах, 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-исследовать динамику радиационной аморфизации силицида урана и её влияние на пластические свойства,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-обосновать разработку оксидного топлива с низким сопротивлением деформированию,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-получить рекомендации для обоснования работоспособности и лицензирования твэлов энергетических реакторов.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842969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Внедрения.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Облучательные устройства,  разработанные на кафедре18 МИФИ, внедренные в практику НИР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ИРТ-МИФИ использованы как прототипы  при разработках реакторных стендов на реакторах ВВР-СМ (Узбекистан г.Улукбек) и ИВВ-2 (Свердловская обл.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Заречный) 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Экспериментальные результаты исследования пластических свойств ядерного топлива и разработанные на их основе рекомендации для обоснования работоспособности и лицензирования твэлов энергетических реакторов внедрены в кодовые программы расчета надежности энергетических реакторов РФ.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842969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научных кадров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Научные исследования проведенные кафедрой 18 МИФИ при разработке и эксплуатации реакторных стендов для исследования физико-механических свойств ядерного топлива представлены в более чем 200 научных публикациях.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По результатам научных исследований успешно защищены: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три докторские диссертации,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 двенадцать кандидатских работ.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более ста дипломных работ.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14357"/>
            <a:ext cx="7772400" cy="785818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заключительной части курса.</a:t>
            </a:r>
            <a:endParaRPr lang="ru-RU" sz="36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43050"/>
            <a:ext cx="77724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Заключительная часть курса будет посвящена рассмотрению конкретных примеров использования изложенных выше материалов в научной практике. В этом изложении, естественно, не может быть уже полностью решенных задач представленных в рамках курса.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Будут подробно рассмотрены две задачи: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-первая задача связана с использованием модельных представлений для восстановления физических параметров материала по экспериментальным данным.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Рассматриваются экспериментальные результаты исследования выхода газов-продуктов деления из ядерного топлива на основе диоксида урана различных технологий, которые удается описать двухстадийной диффузионной моделью. Сопоставление экспериментальных результатов с модельными представлениями дают возможность определить параметры переноса газов-продуктов деления в ядерном топливе.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1624</TotalTime>
  <Words>1312</Words>
  <Application>Microsoft Office PowerPoint</Application>
  <PresentationFormat>Экран (4:3)</PresentationFormat>
  <Paragraphs>202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   Лекция 17.   Цель.   Рассмотреть взаимосвязи систем и устройств стенда для исследования физико-механических свойств ядерного топлива, технологические операции с облучательными устройствами и испытуемыми образцами. Представить облучательные устройства в составе стенда, их возможности по исследованию свойств ядерного топлива, области изменения параметров при испытании топливных композиций. Познакомить слушателей с результатами научных исследований, полученных при эксплуатации стендов, и их ролью в подготовке научных кадров. Ознакомить с тематикой заключительной части курса.      </vt:lpstr>
      <vt:lpstr>Взаимосвязи систем и устройства реакторного стенда.</vt:lpstr>
      <vt:lpstr>Система обеспечения эксперимента</vt:lpstr>
      <vt:lpstr>Экспериментальные установки стенда</vt:lpstr>
      <vt:lpstr>Облучательные устройства и установки</vt:lpstr>
      <vt:lpstr>Научные результаты</vt:lpstr>
      <vt:lpstr>Внедрения.</vt:lpstr>
      <vt:lpstr>Подготовка научных кадров</vt:lpstr>
      <vt:lpstr>О заключительной части курса.</vt:lpstr>
      <vt:lpstr>О заключительной части курса.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Лекция 17.   Цель.   Рассмотреть взаимосвязи систем и устройств стенда для исследования физико-механических свойств ядерного топлива, технологические операциямии с облучательными устройствами и испытуемыми образцами. Представить облучательные устройства в составе стенда, их возможности по исследованию свойств ядерного топлива, области изменения параметров при испытании топливных композиций.    </dc:title>
  <dc:creator>COMP</dc:creator>
  <cp:lastModifiedBy>COMP</cp:lastModifiedBy>
  <cp:revision>74</cp:revision>
  <dcterms:created xsi:type="dcterms:W3CDTF">2008-01-27T03:53:49Z</dcterms:created>
  <dcterms:modified xsi:type="dcterms:W3CDTF">2008-02-20T07:52:44Z</dcterms:modified>
</cp:coreProperties>
</file>