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2" r:id="rId4"/>
    <p:sldId id="258" r:id="rId5"/>
    <p:sldId id="260" r:id="rId6"/>
    <p:sldId id="263" r:id="rId7"/>
    <p:sldId id="262" r:id="rId8"/>
    <p:sldId id="265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674F9C-EF9C-4D1E-ACFC-C9028029CC8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6087D2-D7C5-4747-B6B5-831403C89F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86794" cy="307183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Лекция 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> Рассмотреть причины создания реакторного стенда для исследования свойств ядерного топлива при динамическом воздействии реакторного излучения. Познакомить слушателей с реакторным стендом ИРТ-МИФИ для исследования  физико-механических свойств ядерного топлива и комплексом задач решаемых на стенде.    Рассмотреть схему измерений стенда. Обратить внимание на возможность проведения комплексных исследований нескольких свойств на одном образце..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4429156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Причины создания реакторного стенда для исследования свойств ядерного топлива при динамическом воздействии реакторного излучения.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Реакторный стенд ИРТ-МИФИ для исследования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физико-механических свойств ядерного топлива.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Схема измерений стенда.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Комплексное исследование ряда свойств на одном образце.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762292" y="-904433"/>
            <a:ext cx="586803" cy="3824381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Облучательное устройство </a:t>
            </a:r>
            <a:r>
              <a:rPr lang="ru-RU" dirty="0" smtClean="0">
                <a:solidFill>
                  <a:schemeClr val="bg1"/>
                </a:solidFill>
              </a:rPr>
              <a:t>(вариант3,4,5,6,7,11,12,13).</a:t>
            </a:r>
            <a:r>
              <a:rPr lang="ru-RU" dirty="0" smtClean="0"/>
              <a:t> 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86314" y="1500174"/>
            <a:ext cx="4357686" cy="47149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Анализ сигналов акустической эмиссии в сочетании позиций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(3,4,5,6,7,11,12,13)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позволяет определять радиационный коэффициент диффузии кислорода в диоксиде урана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внутренние напряжения в облучаемом образце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температуру хрупко-пластического перехода в диоксиде урана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].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этих исследованиях появление сигналов дискретной акустической эмиссии является указателем (индикатором) смены механизмов поведения микро- и макродефектов в испытуемом образце при внешних воздействиях.</a:t>
            </a: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0" y="500043"/>
            <a:ext cx="4643653" cy="6214857"/>
            <a:chOff x="3067" y="2235"/>
            <a:chExt cx="7059" cy="10231"/>
          </a:xfrm>
        </p:grpSpPr>
        <p:sp>
          <p:nvSpPr>
            <p:cNvPr id="2090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067" y="2235"/>
              <a:ext cx="7059" cy="1023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9" name="Rectangle 41" descr="Светлый диагональный 1"/>
            <p:cNvSpPr>
              <a:spLocks noChangeArrowheads="1"/>
            </p:cNvSpPr>
            <p:nvPr/>
          </p:nvSpPr>
          <p:spPr bwMode="auto">
            <a:xfrm>
              <a:off x="5241" y="2809"/>
              <a:ext cx="282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8" name="Rectangle 40" descr="Светлый диагональный 1"/>
            <p:cNvSpPr>
              <a:spLocks noChangeArrowheads="1"/>
            </p:cNvSpPr>
            <p:nvPr/>
          </p:nvSpPr>
          <p:spPr bwMode="auto">
            <a:xfrm>
              <a:off x="7923" y="2809"/>
              <a:ext cx="283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7" name="Rectangle 39" descr="Контурные ромбики"/>
            <p:cNvSpPr>
              <a:spLocks noChangeArrowheads="1"/>
            </p:cNvSpPr>
            <p:nvPr/>
          </p:nvSpPr>
          <p:spPr bwMode="auto">
            <a:xfrm>
              <a:off x="5947" y="6685"/>
              <a:ext cx="423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6" name="Rectangle 38" descr="Контурные ромбики"/>
            <p:cNvSpPr>
              <a:spLocks noChangeArrowheads="1"/>
            </p:cNvSpPr>
            <p:nvPr/>
          </p:nvSpPr>
          <p:spPr bwMode="auto">
            <a:xfrm>
              <a:off x="7076" y="6685"/>
              <a:ext cx="424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5" name="Rectangle 37" descr="Широкий диагональный 2"/>
            <p:cNvSpPr>
              <a:spLocks noChangeArrowheads="1"/>
            </p:cNvSpPr>
            <p:nvPr/>
          </p:nvSpPr>
          <p:spPr bwMode="auto">
            <a:xfrm>
              <a:off x="5664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4" name="Rectangle 36" descr="Широкий диагональный 2"/>
            <p:cNvSpPr>
              <a:spLocks noChangeArrowheads="1"/>
            </p:cNvSpPr>
            <p:nvPr/>
          </p:nvSpPr>
          <p:spPr bwMode="auto">
            <a:xfrm>
              <a:off x="6935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3" name="Rectangle 35" descr="Широкий диагональный 1"/>
            <p:cNvSpPr>
              <a:spLocks noChangeArrowheads="1"/>
            </p:cNvSpPr>
            <p:nvPr/>
          </p:nvSpPr>
          <p:spPr bwMode="auto">
            <a:xfrm>
              <a:off x="5664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2" name="Rectangle 34" descr="Широкий диагональный 1"/>
            <p:cNvSpPr>
              <a:spLocks noChangeArrowheads="1"/>
            </p:cNvSpPr>
            <p:nvPr/>
          </p:nvSpPr>
          <p:spPr bwMode="auto">
            <a:xfrm>
              <a:off x="6935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6511" y="625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6511" y="668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6511" y="826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6511" y="869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5523" y="2809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523" y="10704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>
              <a:off x="5947" y="3240"/>
              <a:ext cx="1553" cy="2010"/>
            </a:xfrm>
            <a:prstGeom prst="upArrowCallout">
              <a:avLst>
                <a:gd name="adj1" fmla="val 25000"/>
                <a:gd name="adj2" fmla="val 25000"/>
                <a:gd name="adj3" fmla="val 21571"/>
                <a:gd name="adj4" fmla="val 6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Содержание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ГПД в газе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>
              <a:off x="6088" y="8982"/>
              <a:ext cx="1271" cy="1579"/>
            </a:xfrm>
            <a:prstGeom prst="upArrowCallout">
              <a:avLst>
                <a:gd name="adj1" fmla="val 25000"/>
                <a:gd name="adj2" fmla="val 25000"/>
                <a:gd name="adj3" fmla="val 20705"/>
                <a:gd name="adj4" fmla="val 6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 газа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носителя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7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3067" y="9556"/>
              <a:ext cx="1892" cy="11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Электрический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ток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264" y="8408"/>
              <a:ext cx="1413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Нагреватель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9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 descr="Мелкая клетка"/>
            <p:cNvSpPr>
              <a:spLocks noChangeArrowheads="1"/>
            </p:cNvSpPr>
            <p:nvPr/>
          </p:nvSpPr>
          <p:spPr bwMode="auto">
            <a:xfrm>
              <a:off x="4959" y="6111"/>
              <a:ext cx="282" cy="2871"/>
            </a:xfrm>
            <a:prstGeom prst="rect">
              <a:avLst/>
            </a:prstGeom>
            <a:pattFill prst="smCheck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806" y="8838"/>
              <a:ext cx="423" cy="4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264" y="6398"/>
              <a:ext cx="1412" cy="17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Разность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потенциалов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10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406" y="2809"/>
              <a:ext cx="1553" cy="15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Текущее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время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12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406" y="4675"/>
              <a:ext cx="1553" cy="12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Акустическая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эмиссия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11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8488" y="2809"/>
              <a:ext cx="1412" cy="15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Потоки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излучений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8488" y="4819"/>
              <a:ext cx="1412" cy="172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Температура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8488" y="7259"/>
              <a:ext cx="1412" cy="14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Деформация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8488" y="9412"/>
              <a:ext cx="1553" cy="12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нагрузка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6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6653" y="5680"/>
              <a:ext cx="18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653" y="5680"/>
              <a:ext cx="1" cy="172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7641" y="6685"/>
              <a:ext cx="1" cy="15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7641" y="7546"/>
              <a:ext cx="84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5947" y="7259"/>
              <a:ext cx="423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676" y="8695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970" y="8121"/>
              <a:ext cx="0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3970" y="9125"/>
              <a:ext cx="0" cy="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959" y="5537"/>
              <a:ext cx="112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6088" y="5537"/>
              <a:ext cx="0" cy="7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V="1">
              <a:off x="9194" y="9125"/>
              <a:ext cx="0" cy="2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7359" y="9125"/>
              <a:ext cx="183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V="1">
              <a:off x="7359" y="8695"/>
              <a:ext cx="0" cy="4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714357"/>
            <a:ext cx="8715436" cy="642942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Предпосылки создания реакторного стенда.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8643998" cy="507209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C00000"/>
                </a:solidFill>
              </a:rPr>
              <a:t>В конце шестидесятых годов </a:t>
            </a:r>
            <a:r>
              <a:rPr lang="ru-RU" dirty="0" smtClean="0"/>
              <a:t>при разработке твэлов для реакторов на быстрых нейтронах остро встали проблемы изучения выхода газообразных продуктов деления и механического взаимодействия распухающего топлива и оболочки (ВТО), ограничивающих  достижение экономически приемлемых выгораний. Несколько позднее, в связи с повышением параметров эксплуатации и увеличением кампании, это стало актуальным и для твэлов ВВЭР. Напряжения на оболочке при ВТО в стационарных условиях эксплуатации определяются ползучестью, а в переходных – комплексом механических свойств топлива, деформируемого в режимах с постоянной скоростью и релаксации напряжений. </a:t>
            </a:r>
          </a:p>
          <a:p>
            <a:r>
              <a:rPr lang="ru-RU" dirty="0" smtClean="0"/>
              <a:t>     </a:t>
            </a:r>
            <a:r>
              <a:rPr lang="ru-RU" dirty="0" smtClean="0">
                <a:solidFill>
                  <a:srgbClr val="C00000"/>
                </a:solidFill>
              </a:rPr>
              <a:t>В начале восьмидесятых годов </a:t>
            </a:r>
            <a:r>
              <a:rPr lang="ru-RU" dirty="0" smtClean="0"/>
              <a:t>из- за участившихся случаев  потери устойчивости оболочек твэлов водо-водяных реакторов, причиной которого стало увеличение зазора, возникла необходимость изучения размерных изменений сердечника при облучении вследствие радиационного доспекания топлива. Примерно в такой же хронологии развивались работы по созданию реакторного стенда для исследования перечисленных выше свойств оксидного ядерного топлива.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714380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</a:t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Реакторный стенд </a:t>
            </a:r>
            <a:endParaRPr lang="ru-RU" sz="36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500174"/>
            <a:ext cx="8572560" cy="521497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Под реакторным стендом понимается комплекс экспериментальных установок, включающих в себя исследовательский ядерный реактор. В нашем случае комплекс экспериментальных установок приспособлен для проведения активных реакторных испытаний и аналогичных исследований вне поля  реакторного излучения.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Возможности стенда ограничены максимальными и минимальными значениями температуры, при которых надёжно работают конкретные облучательные устройства. Этот температурный интервал составляет 50 – 2000 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Экспериментальные возможности стенда рассмотрены на обобщенной схеме (следующий слайд), где представлены основные параметры, регистрируемые измерительными системами стенда.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762292" y="-904433"/>
            <a:ext cx="586803" cy="3824381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Облучательное устройство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929190" y="1500174"/>
            <a:ext cx="421481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Объект исследования – образец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размещается в облучательном устройстве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потоке газа-носителя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Образовавшиеся в результате взаимодействия объекта исследования с излучением газообразные (летучие) продукты деления (ГПД) транспортируются к внешним системам стенда, которые методами γ – спектрометрии способны определить их концентрацию в потоке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(13)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Естественно, что параметры самого потока (массовый расход, геометрия трактов и др.) так же фиксируются в эксперименте. Частный случай представляют устройства, где газ-носитель не движется (устройство заполнено газом) или газ-носитель отсутствует (устройство вакуумировано).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0" y="500043"/>
            <a:ext cx="4786403" cy="6214857"/>
            <a:chOff x="3067" y="2235"/>
            <a:chExt cx="7276" cy="10231"/>
          </a:xfrm>
        </p:grpSpPr>
        <p:sp>
          <p:nvSpPr>
            <p:cNvPr id="2090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067" y="2235"/>
              <a:ext cx="7276" cy="1023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9" name="Rectangle 41" descr="Светлый диагональный 1"/>
            <p:cNvSpPr>
              <a:spLocks noChangeArrowheads="1"/>
            </p:cNvSpPr>
            <p:nvPr/>
          </p:nvSpPr>
          <p:spPr bwMode="auto">
            <a:xfrm>
              <a:off x="5241" y="2809"/>
              <a:ext cx="282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8" name="Rectangle 40" descr="Светлый диагональный 1"/>
            <p:cNvSpPr>
              <a:spLocks noChangeArrowheads="1"/>
            </p:cNvSpPr>
            <p:nvPr/>
          </p:nvSpPr>
          <p:spPr bwMode="auto">
            <a:xfrm>
              <a:off x="7923" y="2809"/>
              <a:ext cx="283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7" name="Rectangle 39" descr="Контурные ромбики"/>
            <p:cNvSpPr>
              <a:spLocks noChangeArrowheads="1"/>
            </p:cNvSpPr>
            <p:nvPr/>
          </p:nvSpPr>
          <p:spPr bwMode="auto">
            <a:xfrm>
              <a:off x="5947" y="6685"/>
              <a:ext cx="423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6" name="Rectangle 38" descr="Контурные ромбики"/>
            <p:cNvSpPr>
              <a:spLocks noChangeArrowheads="1"/>
            </p:cNvSpPr>
            <p:nvPr/>
          </p:nvSpPr>
          <p:spPr bwMode="auto">
            <a:xfrm>
              <a:off x="7076" y="6685"/>
              <a:ext cx="424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5" name="Rectangle 37" descr="Широкий диагональный 2"/>
            <p:cNvSpPr>
              <a:spLocks noChangeArrowheads="1"/>
            </p:cNvSpPr>
            <p:nvPr/>
          </p:nvSpPr>
          <p:spPr bwMode="auto">
            <a:xfrm>
              <a:off x="5664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4" name="Rectangle 36" descr="Широкий диагональный 2"/>
            <p:cNvSpPr>
              <a:spLocks noChangeArrowheads="1"/>
            </p:cNvSpPr>
            <p:nvPr/>
          </p:nvSpPr>
          <p:spPr bwMode="auto">
            <a:xfrm>
              <a:off x="6935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3" name="Rectangle 35" descr="Широкий диагональный 1"/>
            <p:cNvSpPr>
              <a:spLocks noChangeArrowheads="1"/>
            </p:cNvSpPr>
            <p:nvPr/>
          </p:nvSpPr>
          <p:spPr bwMode="auto">
            <a:xfrm>
              <a:off x="5664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2" name="Rectangle 34" descr="Широкий диагональный 1"/>
            <p:cNvSpPr>
              <a:spLocks noChangeArrowheads="1"/>
            </p:cNvSpPr>
            <p:nvPr/>
          </p:nvSpPr>
          <p:spPr bwMode="auto">
            <a:xfrm>
              <a:off x="6935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6511" y="625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6511" y="668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6511" y="826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6511" y="869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5523" y="2809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523" y="10704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>
              <a:off x="5947" y="3240"/>
              <a:ext cx="1553" cy="2010"/>
            </a:xfrm>
            <a:prstGeom prst="upArrowCallout">
              <a:avLst>
                <a:gd name="adj1" fmla="val 25000"/>
                <a:gd name="adj2" fmla="val 25000"/>
                <a:gd name="adj3" fmla="val 21571"/>
                <a:gd name="adj4" fmla="val 6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Содержание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ГПД в газе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>
              <a:off x="6088" y="8982"/>
              <a:ext cx="1271" cy="1579"/>
            </a:xfrm>
            <a:prstGeom prst="upArrowCallout">
              <a:avLst>
                <a:gd name="adj1" fmla="val 25000"/>
                <a:gd name="adj2" fmla="val 25000"/>
                <a:gd name="adj3" fmla="val 20705"/>
                <a:gd name="adj4" fmla="val 6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 газа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носителя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7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3067" y="9556"/>
              <a:ext cx="1892" cy="11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Электрический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ток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264" y="8408"/>
              <a:ext cx="1413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Нагреватель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9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 descr="Мелкая клетка"/>
            <p:cNvSpPr>
              <a:spLocks noChangeArrowheads="1"/>
            </p:cNvSpPr>
            <p:nvPr/>
          </p:nvSpPr>
          <p:spPr bwMode="auto">
            <a:xfrm>
              <a:off x="4959" y="6111"/>
              <a:ext cx="282" cy="2871"/>
            </a:xfrm>
            <a:prstGeom prst="rect">
              <a:avLst/>
            </a:prstGeom>
            <a:pattFill prst="smCheck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806" y="8838"/>
              <a:ext cx="423" cy="4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264" y="6398"/>
              <a:ext cx="1412" cy="17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Разность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потенциалов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10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406" y="2809"/>
              <a:ext cx="1553" cy="15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Текущее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время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12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406" y="4675"/>
              <a:ext cx="1553" cy="1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Акустическая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эмиссия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11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8488" y="2809"/>
              <a:ext cx="1412" cy="15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Потоки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излучений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8488" y="4819"/>
              <a:ext cx="1412" cy="17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Температура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8488" y="7259"/>
              <a:ext cx="1412" cy="1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Деформация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8488" y="9412"/>
              <a:ext cx="1553" cy="1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нагрузка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6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6653" y="5680"/>
              <a:ext cx="18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653" y="5680"/>
              <a:ext cx="1" cy="172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7641" y="6685"/>
              <a:ext cx="1" cy="15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7641" y="7546"/>
              <a:ext cx="84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5947" y="7259"/>
              <a:ext cx="423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676" y="8695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970" y="8121"/>
              <a:ext cx="0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3970" y="9125"/>
              <a:ext cx="0" cy="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959" y="5537"/>
              <a:ext cx="112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6088" y="5537"/>
              <a:ext cx="0" cy="7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V="1">
              <a:off x="9194" y="9125"/>
              <a:ext cx="0" cy="2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7359" y="9125"/>
              <a:ext cx="183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V="1">
              <a:off x="7359" y="8695"/>
              <a:ext cx="0" cy="4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762292" y="-904433"/>
            <a:ext cx="586803" cy="3824381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Облучательное устройство </a:t>
            </a:r>
            <a:r>
              <a:rPr lang="ru-RU" dirty="0" smtClean="0">
                <a:solidFill>
                  <a:schemeClr val="bg1"/>
                </a:solidFill>
              </a:rPr>
              <a:t>(вариант 3,4,12,13)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929190" y="1500174"/>
            <a:ext cx="421481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Реализация позиций (3,4,12,13) в соответствующем облучательном устройстве и его системах измерения и обеспечения эксперимента позволяет исследовать одну из важнейших характеристик ядерного топлива- выход газообразных продуктов деления в процессе облучения [</a:t>
            </a:r>
            <a:r>
              <a:rPr lang="ru-RU" sz="2400" dirty="0" smtClean="0"/>
              <a:t>1</a:t>
            </a:r>
            <a:r>
              <a:rPr lang="en-US" sz="2400" dirty="0" smtClean="0"/>
              <a:t>7</a:t>
            </a:r>
            <a:r>
              <a:rPr lang="ru-RU" sz="2400" dirty="0" smtClean="0"/>
              <a:t>].</a:t>
            </a:r>
            <a:endParaRPr lang="ru-RU" sz="2400" dirty="0" smtClean="0"/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0" y="500043"/>
            <a:ext cx="4786403" cy="6214857"/>
            <a:chOff x="3067" y="2235"/>
            <a:chExt cx="7276" cy="10231"/>
          </a:xfrm>
        </p:grpSpPr>
        <p:sp>
          <p:nvSpPr>
            <p:cNvPr id="2090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067" y="2235"/>
              <a:ext cx="7276" cy="1023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9" name="Rectangle 41" descr="Светлый диагональный 1"/>
            <p:cNvSpPr>
              <a:spLocks noChangeArrowheads="1"/>
            </p:cNvSpPr>
            <p:nvPr/>
          </p:nvSpPr>
          <p:spPr bwMode="auto">
            <a:xfrm>
              <a:off x="5241" y="2809"/>
              <a:ext cx="282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8" name="Rectangle 40" descr="Светлый диагональный 1"/>
            <p:cNvSpPr>
              <a:spLocks noChangeArrowheads="1"/>
            </p:cNvSpPr>
            <p:nvPr/>
          </p:nvSpPr>
          <p:spPr bwMode="auto">
            <a:xfrm>
              <a:off x="7923" y="2809"/>
              <a:ext cx="283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7" name="Rectangle 39" descr="Контурные ромбики"/>
            <p:cNvSpPr>
              <a:spLocks noChangeArrowheads="1"/>
            </p:cNvSpPr>
            <p:nvPr/>
          </p:nvSpPr>
          <p:spPr bwMode="auto">
            <a:xfrm>
              <a:off x="5947" y="6685"/>
              <a:ext cx="423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6" name="Rectangle 38" descr="Контурные ромбики"/>
            <p:cNvSpPr>
              <a:spLocks noChangeArrowheads="1"/>
            </p:cNvSpPr>
            <p:nvPr/>
          </p:nvSpPr>
          <p:spPr bwMode="auto">
            <a:xfrm>
              <a:off x="7076" y="6685"/>
              <a:ext cx="424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5" name="Rectangle 37" descr="Широкий диагональный 2"/>
            <p:cNvSpPr>
              <a:spLocks noChangeArrowheads="1"/>
            </p:cNvSpPr>
            <p:nvPr/>
          </p:nvSpPr>
          <p:spPr bwMode="auto">
            <a:xfrm>
              <a:off x="5664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4" name="Rectangle 36" descr="Широкий диагональный 2"/>
            <p:cNvSpPr>
              <a:spLocks noChangeArrowheads="1"/>
            </p:cNvSpPr>
            <p:nvPr/>
          </p:nvSpPr>
          <p:spPr bwMode="auto">
            <a:xfrm>
              <a:off x="6935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3" name="Rectangle 35" descr="Широкий диагональный 1"/>
            <p:cNvSpPr>
              <a:spLocks noChangeArrowheads="1"/>
            </p:cNvSpPr>
            <p:nvPr/>
          </p:nvSpPr>
          <p:spPr bwMode="auto">
            <a:xfrm>
              <a:off x="5664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2" name="Rectangle 34" descr="Широкий диагональный 1"/>
            <p:cNvSpPr>
              <a:spLocks noChangeArrowheads="1"/>
            </p:cNvSpPr>
            <p:nvPr/>
          </p:nvSpPr>
          <p:spPr bwMode="auto">
            <a:xfrm>
              <a:off x="6935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6511" y="625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6511" y="668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6511" y="826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6511" y="869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5523" y="2809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523" y="10704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>
              <a:off x="5947" y="3240"/>
              <a:ext cx="1553" cy="2010"/>
            </a:xfrm>
            <a:prstGeom prst="upArrowCallout">
              <a:avLst>
                <a:gd name="adj1" fmla="val 25000"/>
                <a:gd name="adj2" fmla="val 25000"/>
                <a:gd name="adj3" fmla="val 21571"/>
                <a:gd name="adj4" fmla="val 6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Содержание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ГПД в газе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>
              <a:off x="6088" y="8982"/>
              <a:ext cx="1271" cy="1579"/>
            </a:xfrm>
            <a:prstGeom prst="upArrowCallout">
              <a:avLst>
                <a:gd name="adj1" fmla="val 25000"/>
                <a:gd name="adj2" fmla="val 25000"/>
                <a:gd name="adj3" fmla="val 20705"/>
                <a:gd name="adj4" fmla="val 6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 газа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носителя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7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3067" y="9556"/>
              <a:ext cx="1892" cy="11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Электрический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ток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264" y="8408"/>
              <a:ext cx="1413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Нагреватель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9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 descr="Мелкая клетка"/>
            <p:cNvSpPr>
              <a:spLocks noChangeArrowheads="1"/>
            </p:cNvSpPr>
            <p:nvPr/>
          </p:nvSpPr>
          <p:spPr bwMode="auto">
            <a:xfrm>
              <a:off x="4959" y="6111"/>
              <a:ext cx="282" cy="2871"/>
            </a:xfrm>
            <a:prstGeom prst="rect">
              <a:avLst/>
            </a:prstGeom>
            <a:pattFill prst="smCheck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806" y="8838"/>
              <a:ext cx="423" cy="4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264" y="6398"/>
              <a:ext cx="1412" cy="17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Разность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потенциалов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10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406" y="2809"/>
              <a:ext cx="1553" cy="157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Текущее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время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12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406" y="4675"/>
              <a:ext cx="1553" cy="1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Акустическая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эмиссия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11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8488" y="2809"/>
              <a:ext cx="1412" cy="157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Потоки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излучений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8488" y="4819"/>
              <a:ext cx="1412" cy="172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Температура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8488" y="7259"/>
              <a:ext cx="1412" cy="1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Деформация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8488" y="9412"/>
              <a:ext cx="1553" cy="1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нагрузка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6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6653" y="5680"/>
              <a:ext cx="18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653" y="5680"/>
              <a:ext cx="1" cy="172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7641" y="6685"/>
              <a:ext cx="1" cy="15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7641" y="7546"/>
              <a:ext cx="84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5947" y="7259"/>
              <a:ext cx="423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676" y="8695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970" y="8121"/>
              <a:ext cx="0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3970" y="9125"/>
              <a:ext cx="0" cy="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959" y="5537"/>
              <a:ext cx="112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6088" y="5537"/>
              <a:ext cx="0" cy="7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V="1">
              <a:off x="9194" y="9125"/>
              <a:ext cx="0" cy="2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7359" y="9125"/>
              <a:ext cx="183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V="1">
              <a:off x="7359" y="8695"/>
              <a:ext cx="0" cy="4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762292" y="-904433"/>
            <a:ext cx="586803" cy="3824381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Облучательное устройство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(вариант 3,4,5,12) 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929190" y="1500174"/>
            <a:ext cx="4214810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Комбинация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(3,4,5,12)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изучение размерной нестабильности объекта испытаний под воздействием излучения и температуры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 характеристика крайне необходима при разработке элементов активных зон ядерных энергетических установок.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0" y="500043"/>
            <a:ext cx="4786403" cy="6214857"/>
            <a:chOff x="3067" y="2235"/>
            <a:chExt cx="7276" cy="10231"/>
          </a:xfrm>
        </p:grpSpPr>
        <p:sp>
          <p:nvSpPr>
            <p:cNvPr id="2090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067" y="2235"/>
              <a:ext cx="7276" cy="1023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9" name="Rectangle 41" descr="Светлый диагональный 1"/>
            <p:cNvSpPr>
              <a:spLocks noChangeArrowheads="1"/>
            </p:cNvSpPr>
            <p:nvPr/>
          </p:nvSpPr>
          <p:spPr bwMode="auto">
            <a:xfrm>
              <a:off x="5241" y="2809"/>
              <a:ext cx="282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8" name="Rectangle 40" descr="Светлый диагональный 1"/>
            <p:cNvSpPr>
              <a:spLocks noChangeArrowheads="1"/>
            </p:cNvSpPr>
            <p:nvPr/>
          </p:nvSpPr>
          <p:spPr bwMode="auto">
            <a:xfrm>
              <a:off x="7923" y="2809"/>
              <a:ext cx="283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7" name="Rectangle 39" descr="Контурные ромбики"/>
            <p:cNvSpPr>
              <a:spLocks noChangeArrowheads="1"/>
            </p:cNvSpPr>
            <p:nvPr/>
          </p:nvSpPr>
          <p:spPr bwMode="auto">
            <a:xfrm>
              <a:off x="5947" y="6685"/>
              <a:ext cx="423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6" name="Rectangle 38" descr="Контурные ромбики"/>
            <p:cNvSpPr>
              <a:spLocks noChangeArrowheads="1"/>
            </p:cNvSpPr>
            <p:nvPr/>
          </p:nvSpPr>
          <p:spPr bwMode="auto">
            <a:xfrm>
              <a:off x="7076" y="6685"/>
              <a:ext cx="424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5" name="Rectangle 37" descr="Широкий диагональный 2"/>
            <p:cNvSpPr>
              <a:spLocks noChangeArrowheads="1"/>
            </p:cNvSpPr>
            <p:nvPr/>
          </p:nvSpPr>
          <p:spPr bwMode="auto">
            <a:xfrm>
              <a:off x="5664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4" name="Rectangle 36" descr="Широкий диагональный 2"/>
            <p:cNvSpPr>
              <a:spLocks noChangeArrowheads="1"/>
            </p:cNvSpPr>
            <p:nvPr/>
          </p:nvSpPr>
          <p:spPr bwMode="auto">
            <a:xfrm>
              <a:off x="6935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3" name="Rectangle 35" descr="Широкий диагональный 1"/>
            <p:cNvSpPr>
              <a:spLocks noChangeArrowheads="1"/>
            </p:cNvSpPr>
            <p:nvPr/>
          </p:nvSpPr>
          <p:spPr bwMode="auto">
            <a:xfrm>
              <a:off x="5664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2" name="Rectangle 34" descr="Широкий диагональный 1"/>
            <p:cNvSpPr>
              <a:spLocks noChangeArrowheads="1"/>
            </p:cNvSpPr>
            <p:nvPr/>
          </p:nvSpPr>
          <p:spPr bwMode="auto">
            <a:xfrm>
              <a:off x="6935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6511" y="625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6511" y="668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6511" y="826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6511" y="869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5523" y="2809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523" y="10704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>
              <a:off x="5947" y="3240"/>
              <a:ext cx="1553" cy="2010"/>
            </a:xfrm>
            <a:prstGeom prst="upArrowCallout">
              <a:avLst>
                <a:gd name="adj1" fmla="val 25000"/>
                <a:gd name="adj2" fmla="val 25000"/>
                <a:gd name="adj3" fmla="val 21571"/>
                <a:gd name="adj4" fmla="val 6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Содержание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ГПД в газе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>
              <a:off x="6088" y="8982"/>
              <a:ext cx="1271" cy="1579"/>
            </a:xfrm>
            <a:prstGeom prst="upArrowCallout">
              <a:avLst>
                <a:gd name="adj1" fmla="val 25000"/>
                <a:gd name="adj2" fmla="val 25000"/>
                <a:gd name="adj3" fmla="val 20705"/>
                <a:gd name="adj4" fmla="val 6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 газа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носителя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7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3067" y="9556"/>
              <a:ext cx="1892" cy="11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Электрический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ток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264" y="8408"/>
              <a:ext cx="1413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Нагреватель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9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 descr="Мелкая клетка"/>
            <p:cNvSpPr>
              <a:spLocks noChangeArrowheads="1"/>
            </p:cNvSpPr>
            <p:nvPr/>
          </p:nvSpPr>
          <p:spPr bwMode="auto">
            <a:xfrm>
              <a:off x="4959" y="6111"/>
              <a:ext cx="282" cy="2871"/>
            </a:xfrm>
            <a:prstGeom prst="rect">
              <a:avLst/>
            </a:prstGeom>
            <a:pattFill prst="smCheck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806" y="8838"/>
              <a:ext cx="423" cy="4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264" y="6398"/>
              <a:ext cx="1412" cy="17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Разность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потенциалов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10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406" y="2809"/>
              <a:ext cx="1553" cy="15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Текущее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время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12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406" y="4675"/>
              <a:ext cx="1553" cy="1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Акустическая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эмиссия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11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8488" y="2809"/>
              <a:ext cx="1412" cy="15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Потоки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излучений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8488" y="4819"/>
              <a:ext cx="1412" cy="172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Температура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8488" y="7259"/>
              <a:ext cx="1412" cy="14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Деформация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8488" y="9412"/>
              <a:ext cx="1553" cy="1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нагрузка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6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6653" y="5680"/>
              <a:ext cx="18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653" y="5680"/>
              <a:ext cx="1" cy="172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7641" y="6685"/>
              <a:ext cx="1" cy="15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7641" y="7546"/>
              <a:ext cx="84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5947" y="7259"/>
              <a:ext cx="423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676" y="8695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970" y="8121"/>
              <a:ext cx="0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3970" y="9125"/>
              <a:ext cx="0" cy="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959" y="5537"/>
              <a:ext cx="112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6088" y="5537"/>
              <a:ext cx="0" cy="7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V="1">
              <a:off x="9194" y="9125"/>
              <a:ext cx="0" cy="2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7359" y="9125"/>
              <a:ext cx="183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V="1">
              <a:off x="7359" y="8695"/>
              <a:ext cx="0" cy="4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762292" y="-904433"/>
            <a:ext cx="586803" cy="3824381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Облучательное устройство </a:t>
            </a:r>
            <a:r>
              <a:rPr lang="ru-RU" dirty="0" smtClean="0">
                <a:solidFill>
                  <a:schemeClr val="bg1"/>
                </a:solidFill>
              </a:rPr>
              <a:t>(вариант3,4,5,7,12,13).</a:t>
            </a:r>
            <a:r>
              <a:rPr lang="ru-RU" dirty="0" smtClean="0"/>
              <a:t> 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72066" y="1500174"/>
            <a:ext cx="4071934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    Комбинация позиций </a:t>
            </a:r>
            <a:r>
              <a:rPr lang="ru-RU" sz="2400" dirty="0" smtClean="0">
                <a:solidFill>
                  <a:srgbClr val="FFFF00"/>
                </a:solidFill>
              </a:rPr>
              <a:t>(3,4,5,7,12,13). </a:t>
            </a:r>
            <a:r>
              <a:rPr lang="ru-RU" sz="2400" dirty="0" smtClean="0"/>
              <a:t>представляет значительный интерес при исследовании топливных композиций. </a:t>
            </a:r>
          </a:p>
          <a:p>
            <a:r>
              <a:rPr lang="ru-RU" sz="2400" dirty="0" smtClean="0"/>
              <a:t>     Изучение в одном эксперименте размерной нестабильности и газовыделения позволяет оценить вклад газового распухания в процессе размерной нестабильности, понять физику изучаемого процесса.</a:t>
            </a:r>
            <a:endParaRPr lang="ru-RU" sz="2400" dirty="0"/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0" y="500043"/>
            <a:ext cx="4786403" cy="6214857"/>
            <a:chOff x="3067" y="2235"/>
            <a:chExt cx="7276" cy="10231"/>
          </a:xfrm>
        </p:grpSpPr>
        <p:sp>
          <p:nvSpPr>
            <p:cNvPr id="2090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067" y="2235"/>
              <a:ext cx="7276" cy="1023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9" name="Rectangle 41" descr="Светлый диагональный 1"/>
            <p:cNvSpPr>
              <a:spLocks noChangeArrowheads="1"/>
            </p:cNvSpPr>
            <p:nvPr/>
          </p:nvSpPr>
          <p:spPr bwMode="auto">
            <a:xfrm>
              <a:off x="5241" y="2809"/>
              <a:ext cx="282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8" name="Rectangle 40" descr="Светлый диагональный 1"/>
            <p:cNvSpPr>
              <a:spLocks noChangeArrowheads="1"/>
            </p:cNvSpPr>
            <p:nvPr/>
          </p:nvSpPr>
          <p:spPr bwMode="auto">
            <a:xfrm>
              <a:off x="7923" y="2809"/>
              <a:ext cx="283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7" name="Rectangle 39" descr="Контурные ромбики"/>
            <p:cNvSpPr>
              <a:spLocks noChangeArrowheads="1"/>
            </p:cNvSpPr>
            <p:nvPr/>
          </p:nvSpPr>
          <p:spPr bwMode="auto">
            <a:xfrm>
              <a:off x="5947" y="6685"/>
              <a:ext cx="423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6" name="Rectangle 38" descr="Контурные ромбики"/>
            <p:cNvSpPr>
              <a:spLocks noChangeArrowheads="1"/>
            </p:cNvSpPr>
            <p:nvPr/>
          </p:nvSpPr>
          <p:spPr bwMode="auto">
            <a:xfrm>
              <a:off x="7076" y="6685"/>
              <a:ext cx="424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5" name="Rectangle 37" descr="Широкий диагональный 2"/>
            <p:cNvSpPr>
              <a:spLocks noChangeArrowheads="1"/>
            </p:cNvSpPr>
            <p:nvPr/>
          </p:nvSpPr>
          <p:spPr bwMode="auto">
            <a:xfrm>
              <a:off x="5664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4" name="Rectangle 36" descr="Широкий диагональный 2"/>
            <p:cNvSpPr>
              <a:spLocks noChangeArrowheads="1"/>
            </p:cNvSpPr>
            <p:nvPr/>
          </p:nvSpPr>
          <p:spPr bwMode="auto">
            <a:xfrm>
              <a:off x="6935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3" name="Rectangle 35" descr="Широкий диагональный 1"/>
            <p:cNvSpPr>
              <a:spLocks noChangeArrowheads="1"/>
            </p:cNvSpPr>
            <p:nvPr/>
          </p:nvSpPr>
          <p:spPr bwMode="auto">
            <a:xfrm>
              <a:off x="5664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2" name="Rectangle 34" descr="Широкий диагональный 1"/>
            <p:cNvSpPr>
              <a:spLocks noChangeArrowheads="1"/>
            </p:cNvSpPr>
            <p:nvPr/>
          </p:nvSpPr>
          <p:spPr bwMode="auto">
            <a:xfrm>
              <a:off x="6935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6511" y="625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6511" y="668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6511" y="826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6511" y="869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5523" y="2809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523" y="10704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>
              <a:off x="5947" y="3240"/>
              <a:ext cx="1553" cy="2010"/>
            </a:xfrm>
            <a:prstGeom prst="upArrowCallout">
              <a:avLst>
                <a:gd name="adj1" fmla="val 25000"/>
                <a:gd name="adj2" fmla="val 25000"/>
                <a:gd name="adj3" fmla="val 21571"/>
                <a:gd name="adj4" fmla="val 6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Содержание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ГПД в газе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>
              <a:off x="6088" y="8982"/>
              <a:ext cx="1271" cy="1579"/>
            </a:xfrm>
            <a:prstGeom prst="upArrowCallout">
              <a:avLst>
                <a:gd name="adj1" fmla="val 25000"/>
                <a:gd name="adj2" fmla="val 25000"/>
                <a:gd name="adj3" fmla="val 20705"/>
                <a:gd name="adj4" fmla="val 6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 газа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носителя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7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3067" y="9556"/>
              <a:ext cx="1892" cy="11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Электрический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ток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264" y="8408"/>
              <a:ext cx="1413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Нагреватель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9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 descr="Мелкая клетка"/>
            <p:cNvSpPr>
              <a:spLocks noChangeArrowheads="1"/>
            </p:cNvSpPr>
            <p:nvPr/>
          </p:nvSpPr>
          <p:spPr bwMode="auto">
            <a:xfrm>
              <a:off x="4959" y="6111"/>
              <a:ext cx="282" cy="2871"/>
            </a:xfrm>
            <a:prstGeom prst="rect">
              <a:avLst/>
            </a:prstGeom>
            <a:pattFill prst="smCheck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806" y="8838"/>
              <a:ext cx="423" cy="4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264" y="6398"/>
              <a:ext cx="1412" cy="17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Разность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потенциалов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10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406" y="2809"/>
              <a:ext cx="1553" cy="15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Текущее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время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12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406" y="4675"/>
              <a:ext cx="1553" cy="1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Акустическая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эмиссия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11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8488" y="2809"/>
              <a:ext cx="1412" cy="15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Потоки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излучений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8488" y="4819"/>
              <a:ext cx="1412" cy="172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Температура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8488" y="7259"/>
              <a:ext cx="1412" cy="14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Деформация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8488" y="9412"/>
              <a:ext cx="1553" cy="1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нагрузка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6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6653" y="5680"/>
              <a:ext cx="18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653" y="5680"/>
              <a:ext cx="1" cy="172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7641" y="6685"/>
              <a:ext cx="1" cy="15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7641" y="7546"/>
              <a:ext cx="84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5947" y="7259"/>
              <a:ext cx="423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676" y="8695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970" y="8121"/>
              <a:ext cx="0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3970" y="9125"/>
              <a:ext cx="0" cy="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959" y="5537"/>
              <a:ext cx="112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6088" y="5537"/>
              <a:ext cx="0" cy="7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V="1">
              <a:off x="9194" y="9125"/>
              <a:ext cx="0" cy="2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7359" y="9125"/>
              <a:ext cx="183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V="1">
              <a:off x="7359" y="8695"/>
              <a:ext cx="0" cy="4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762292" y="-904433"/>
            <a:ext cx="586803" cy="3824381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Облучательное устройство </a:t>
            </a:r>
            <a:r>
              <a:rPr lang="ru-RU" dirty="0" smtClean="0">
                <a:solidFill>
                  <a:schemeClr val="bg1"/>
                </a:solidFill>
              </a:rPr>
              <a:t>(вариант3,4,5,6,12,).</a:t>
            </a:r>
            <a:r>
              <a:rPr lang="ru-RU" dirty="0" smtClean="0"/>
              <a:t> 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72066" y="1500174"/>
            <a:ext cx="4071934" cy="450059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Сочетание позиций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(3,4,5,6,12)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позволяет определять механические свойства испытуемого образца.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 процессе облучения исследуются характеристики ползучести, пределы пропорциональности, текучести, напряжение течения, характеристики релаксации напряжений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].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0" y="500043"/>
            <a:ext cx="4786403" cy="6214857"/>
            <a:chOff x="3067" y="2235"/>
            <a:chExt cx="7276" cy="10231"/>
          </a:xfrm>
        </p:grpSpPr>
        <p:sp>
          <p:nvSpPr>
            <p:cNvPr id="2090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067" y="2235"/>
              <a:ext cx="7276" cy="1023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9" name="Rectangle 41" descr="Светлый диагональный 1"/>
            <p:cNvSpPr>
              <a:spLocks noChangeArrowheads="1"/>
            </p:cNvSpPr>
            <p:nvPr/>
          </p:nvSpPr>
          <p:spPr bwMode="auto">
            <a:xfrm>
              <a:off x="5241" y="2809"/>
              <a:ext cx="282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8" name="Rectangle 40" descr="Светлый диагональный 1"/>
            <p:cNvSpPr>
              <a:spLocks noChangeArrowheads="1"/>
            </p:cNvSpPr>
            <p:nvPr/>
          </p:nvSpPr>
          <p:spPr bwMode="auto">
            <a:xfrm>
              <a:off x="7923" y="2809"/>
              <a:ext cx="283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7" name="Rectangle 39" descr="Контурные ромбики"/>
            <p:cNvSpPr>
              <a:spLocks noChangeArrowheads="1"/>
            </p:cNvSpPr>
            <p:nvPr/>
          </p:nvSpPr>
          <p:spPr bwMode="auto">
            <a:xfrm>
              <a:off x="5947" y="6685"/>
              <a:ext cx="423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6" name="Rectangle 38" descr="Контурные ромбики"/>
            <p:cNvSpPr>
              <a:spLocks noChangeArrowheads="1"/>
            </p:cNvSpPr>
            <p:nvPr/>
          </p:nvSpPr>
          <p:spPr bwMode="auto">
            <a:xfrm>
              <a:off x="7076" y="6685"/>
              <a:ext cx="424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5" name="Rectangle 37" descr="Широкий диагональный 2"/>
            <p:cNvSpPr>
              <a:spLocks noChangeArrowheads="1"/>
            </p:cNvSpPr>
            <p:nvPr/>
          </p:nvSpPr>
          <p:spPr bwMode="auto">
            <a:xfrm>
              <a:off x="5664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4" name="Rectangle 36" descr="Широкий диагональный 2"/>
            <p:cNvSpPr>
              <a:spLocks noChangeArrowheads="1"/>
            </p:cNvSpPr>
            <p:nvPr/>
          </p:nvSpPr>
          <p:spPr bwMode="auto">
            <a:xfrm>
              <a:off x="6935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3" name="Rectangle 35" descr="Широкий диагональный 1"/>
            <p:cNvSpPr>
              <a:spLocks noChangeArrowheads="1"/>
            </p:cNvSpPr>
            <p:nvPr/>
          </p:nvSpPr>
          <p:spPr bwMode="auto">
            <a:xfrm>
              <a:off x="5664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2" name="Rectangle 34" descr="Широкий диагональный 1"/>
            <p:cNvSpPr>
              <a:spLocks noChangeArrowheads="1"/>
            </p:cNvSpPr>
            <p:nvPr/>
          </p:nvSpPr>
          <p:spPr bwMode="auto">
            <a:xfrm>
              <a:off x="6935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6511" y="625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6511" y="668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6511" y="826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6511" y="869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5523" y="2809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523" y="10704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>
              <a:off x="5947" y="3240"/>
              <a:ext cx="1553" cy="2010"/>
            </a:xfrm>
            <a:prstGeom prst="upArrowCallout">
              <a:avLst>
                <a:gd name="adj1" fmla="val 25000"/>
                <a:gd name="adj2" fmla="val 25000"/>
                <a:gd name="adj3" fmla="val 21571"/>
                <a:gd name="adj4" fmla="val 6666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Содержание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ГПД в газе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>
              <a:off x="6088" y="8982"/>
              <a:ext cx="1271" cy="1579"/>
            </a:xfrm>
            <a:prstGeom prst="upArrowCallout">
              <a:avLst>
                <a:gd name="adj1" fmla="val 25000"/>
                <a:gd name="adj2" fmla="val 25000"/>
                <a:gd name="adj3" fmla="val 20705"/>
                <a:gd name="adj4" fmla="val 6666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 газа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носителя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7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3067" y="9556"/>
              <a:ext cx="1892" cy="11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Электрический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ток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264" y="8408"/>
              <a:ext cx="1413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Нагреватель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9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 descr="Мелкая клетка"/>
            <p:cNvSpPr>
              <a:spLocks noChangeArrowheads="1"/>
            </p:cNvSpPr>
            <p:nvPr/>
          </p:nvSpPr>
          <p:spPr bwMode="auto">
            <a:xfrm>
              <a:off x="4959" y="6111"/>
              <a:ext cx="282" cy="2871"/>
            </a:xfrm>
            <a:prstGeom prst="rect">
              <a:avLst/>
            </a:prstGeom>
            <a:pattFill prst="smCheck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806" y="8838"/>
              <a:ext cx="423" cy="4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264" y="6398"/>
              <a:ext cx="1412" cy="17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Разность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потенциалов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10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406" y="2809"/>
              <a:ext cx="1553" cy="15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Текущее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время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12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406" y="4675"/>
              <a:ext cx="1553" cy="1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Акустическая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эмиссия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11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8488" y="2809"/>
              <a:ext cx="1412" cy="15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Потоки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излучений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8488" y="4819"/>
              <a:ext cx="1412" cy="172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Температура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8488" y="7259"/>
              <a:ext cx="1412" cy="14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Деформация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8488" y="9412"/>
              <a:ext cx="1553" cy="12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нагрузка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6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6653" y="5680"/>
              <a:ext cx="18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653" y="5680"/>
              <a:ext cx="1" cy="172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7641" y="6685"/>
              <a:ext cx="1" cy="15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7641" y="7546"/>
              <a:ext cx="84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5947" y="7259"/>
              <a:ext cx="423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676" y="8695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970" y="8121"/>
              <a:ext cx="0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3970" y="9125"/>
              <a:ext cx="0" cy="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959" y="5537"/>
              <a:ext cx="112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6088" y="5537"/>
              <a:ext cx="0" cy="7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V="1">
              <a:off x="9194" y="9125"/>
              <a:ext cx="0" cy="2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7359" y="9125"/>
              <a:ext cx="183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V="1">
              <a:off x="7359" y="8695"/>
              <a:ext cx="0" cy="4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762292" y="-904433"/>
            <a:ext cx="586803" cy="3824381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Облучательное устройство </a:t>
            </a:r>
            <a:r>
              <a:rPr lang="ru-RU" dirty="0" smtClean="0">
                <a:solidFill>
                  <a:schemeClr val="bg1"/>
                </a:solidFill>
              </a:rPr>
              <a:t>(вариант3,4,5,6,7,12,13).</a:t>
            </a:r>
            <a:r>
              <a:rPr lang="ru-RU" dirty="0" smtClean="0"/>
              <a:t> 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72066" y="1500174"/>
            <a:ext cx="4071934" cy="42862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Сочетание позиций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(3,4,5,6,7,12,13)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позволяет определять механические свойства испытуемого образца в  процессе облучения и влияние механических воздействий на процесс газовыделения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0" y="500043"/>
            <a:ext cx="4786403" cy="6214857"/>
            <a:chOff x="3067" y="2235"/>
            <a:chExt cx="7276" cy="10231"/>
          </a:xfrm>
        </p:grpSpPr>
        <p:sp>
          <p:nvSpPr>
            <p:cNvPr id="2090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067" y="2235"/>
              <a:ext cx="7276" cy="1023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9" name="Rectangle 41" descr="Светлый диагональный 1"/>
            <p:cNvSpPr>
              <a:spLocks noChangeArrowheads="1"/>
            </p:cNvSpPr>
            <p:nvPr/>
          </p:nvSpPr>
          <p:spPr bwMode="auto">
            <a:xfrm>
              <a:off x="5241" y="2809"/>
              <a:ext cx="282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8" name="Rectangle 40" descr="Светлый диагональный 1"/>
            <p:cNvSpPr>
              <a:spLocks noChangeArrowheads="1"/>
            </p:cNvSpPr>
            <p:nvPr/>
          </p:nvSpPr>
          <p:spPr bwMode="auto">
            <a:xfrm>
              <a:off x="7923" y="2809"/>
              <a:ext cx="283" cy="78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7" name="Rectangle 39" descr="Контурные ромбики"/>
            <p:cNvSpPr>
              <a:spLocks noChangeArrowheads="1"/>
            </p:cNvSpPr>
            <p:nvPr/>
          </p:nvSpPr>
          <p:spPr bwMode="auto">
            <a:xfrm>
              <a:off x="5947" y="6685"/>
              <a:ext cx="423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6" name="Rectangle 38" descr="Контурные ромбики"/>
            <p:cNvSpPr>
              <a:spLocks noChangeArrowheads="1"/>
            </p:cNvSpPr>
            <p:nvPr/>
          </p:nvSpPr>
          <p:spPr bwMode="auto">
            <a:xfrm>
              <a:off x="7076" y="6685"/>
              <a:ext cx="424" cy="157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5" name="Rectangle 37" descr="Широкий диагональный 2"/>
            <p:cNvSpPr>
              <a:spLocks noChangeArrowheads="1"/>
            </p:cNvSpPr>
            <p:nvPr/>
          </p:nvSpPr>
          <p:spPr bwMode="auto">
            <a:xfrm>
              <a:off x="5664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4" name="Rectangle 36" descr="Широкий диагональный 2"/>
            <p:cNvSpPr>
              <a:spLocks noChangeArrowheads="1"/>
            </p:cNvSpPr>
            <p:nvPr/>
          </p:nvSpPr>
          <p:spPr bwMode="auto">
            <a:xfrm>
              <a:off x="6935" y="6254"/>
              <a:ext cx="847" cy="431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3" name="Rectangle 35" descr="Широкий диагональный 1"/>
            <p:cNvSpPr>
              <a:spLocks noChangeArrowheads="1"/>
            </p:cNvSpPr>
            <p:nvPr/>
          </p:nvSpPr>
          <p:spPr bwMode="auto">
            <a:xfrm>
              <a:off x="5664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2" name="Rectangle 34" descr="Широкий диагональный 1"/>
            <p:cNvSpPr>
              <a:spLocks noChangeArrowheads="1"/>
            </p:cNvSpPr>
            <p:nvPr/>
          </p:nvSpPr>
          <p:spPr bwMode="auto">
            <a:xfrm>
              <a:off x="6935" y="8264"/>
              <a:ext cx="847" cy="431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6511" y="625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6511" y="668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6511" y="8264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6511" y="8695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5523" y="2809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523" y="10704"/>
              <a:ext cx="2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>
              <a:off x="5947" y="3240"/>
              <a:ext cx="1553" cy="2010"/>
            </a:xfrm>
            <a:prstGeom prst="upArrowCallout">
              <a:avLst>
                <a:gd name="adj1" fmla="val 25000"/>
                <a:gd name="adj2" fmla="val 25000"/>
                <a:gd name="adj3" fmla="val 21571"/>
                <a:gd name="adj4" fmla="val 6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Содержание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ГПД в газе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>
              <a:off x="6088" y="8982"/>
              <a:ext cx="1271" cy="1579"/>
            </a:xfrm>
            <a:prstGeom prst="upArrowCallout">
              <a:avLst>
                <a:gd name="adj1" fmla="val 25000"/>
                <a:gd name="adj2" fmla="val 25000"/>
                <a:gd name="adj3" fmla="val 20705"/>
                <a:gd name="adj4" fmla="val 6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 газа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носителя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7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3067" y="9556"/>
              <a:ext cx="1892" cy="11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Электрический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ток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264" y="8408"/>
              <a:ext cx="1413" cy="7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Нагреватель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9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 descr="Мелкая клетка"/>
            <p:cNvSpPr>
              <a:spLocks noChangeArrowheads="1"/>
            </p:cNvSpPr>
            <p:nvPr/>
          </p:nvSpPr>
          <p:spPr bwMode="auto">
            <a:xfrm>
              <a:off x="4959" y="6111"/>
              <a:ext cx="282" cy="2871"/>
            </a:xfrm>
            <a:prstGeom prst="rect">
              <a:avLst/>
            </a:prstGeom>
            <a:pattFill prst="smCheck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806" y="8838"/>
              <a:ext cx="423" cy="4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264" y="6398"/>
              <a:ext cx="1412" cy="17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Разность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потенциалов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10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406" y="2809"/>
              <a:ext cx="1553" cy="15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Текущее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время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12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406" y="4675"/>
              <a:ext cx="1553" cy="1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Акустическая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эмиссия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11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8488" y="2809"/>
              <a:ext cx="1412" cy="157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Потоки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излучений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8488" y="4819"/>
              <a:ext cx="1412" cy="172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Температура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8488" y="7259"/>
              <a:ext cx="1412" cy="14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Деформация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8488" y="9412"/>
              <a:ext cx="1553" cy="12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Механическая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нагрузка</a:t>
              </a:r>
              <a:endParaRPr kumimoji="0" lang="ru-RU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6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6653" y="5680"/>
              <a:ext cx="18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653" y="5680"/>
              <a:ext cx="1" cy="172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7641" y="6685"/>
              <a:ext cx="1" cy="15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7641" y="7546"/>
              <a:ext cx="84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5947" y="7259"/>
              <a:ext cx="423" cy="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676" y="8695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970" y="8121"/>
              <a:ext cx="0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3970" y="9125"/>
              <a:ext cx="0" cy="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959" y="5537"/>
              <a:ext cx="112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6088" y="5537"/>
              <a:ext cx="0" cy="7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V="1">
              <a:off x="9194" y="9125"/>
              <a:ext cx="0" cy="2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7359" y="9125"/>
              <a:ext cx="183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V="1">
              <a:off x="7359" y="8695"/>
              <a:ext cx="0" cy="4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 dirty="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1628</TotalTime>
  <Words>894</Words>
  <Application>Microsoft Office PowerPoint</Application>
  <PresentationFormat>Экран (4:3)</PresentationFormat>
  <Paragraphs>267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        Лекция 16.   Цель.   Рассмотреть причины создания реакторного стенда для исследования свойств ядерного топлива при динамическом воздействии реакторного излучения. Познакомить слушателей с реакторным стендом ИРТ-МИФИ для исследования  физико-механических свойств ядерного топлива и комплексом задач решаемых на стенде.    Рассмотреть схему измерений стенда. Обратить внимание на возможность проведения комплексных исследований нескольких свойств на одном образце..  </vt:lpstr>
      <vt:lpstr>Предпосылки создания реакторного стенда.</vt:lpstr>
      <vt:lpstr>                                                  Реакторный стенд </vt:lpstr>
      <vt:lpstr>Облучательное устройство</vt:lpstr>
      <vt:lpstr>Облучательное устройство (вариант 3,4,12,13)</vt:lpstr>
      <vt:lpstr>Облучательное устройство  (вариант 3,4,5,12) </vt:lpstr>
      <vt:lpstr>Облучательное устройство (вариант3,4,5,7,12,13). </vt:lpstr>
      <vt:lpstr>Облучательное устройство (вариант3,4,5,6,12,). </vt:lpstr>
      <vt:lpstr>Облучательное устройство (вариант3,4,5,6,7,12,13). </vt:lpstr>
      <vt:lpstr>Облучательное устройство (вариант3,4,5,6,7,11,12,13).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45</cp:revision>
  <dcterms:created xsi:type="dcterms:W3CDTF">2008-01-26T09:48:43Z</dcterms:created>
  <dcterms:modified xsi:type="dcterms:W3CDTF">2008-02-19T10:02:08Z</dcterms:modified>
</cp:coreProperties>
</file>