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70"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B911291F-87E9-4570-B64B-94A59440432D}" type="datetimeFigureOut">
              <a:rPr lang="ru-RU" smtClean="0"/>
              <a:pPr/>
              <a:t>17.02.2008</a:t>
            </a:fld>
            <a:endParaRPr lang="ru-RU" dirty="0"/>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dirty="0"/>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52E69FC-095D-4DEF-AAC2-7DCA7652B0BD}"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911291F-87E9-4570-B64B-94A59440432D}" type="datetimeFigureOut">
              <a:rPr lang="ru-RU" smtClean="0"/>
              <a:pPr/>
              <a:t>17.02.2008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52E69FC-095D-4DEF-AAC2-7DCA7652B0BD}"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911291F-87E9-4570-B64B-94A59440432D}" type="datetimeFigureOut">
              <a:rPr lang="ru-RU" smtClean="0"/>
              <a:pPr/>
              <a:t>17.02.2008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52E69FC-095D-4DEF-AAC2-7DCA7652B0BD}"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911291F-87E9-4570-B64B-94A59440432D}" type="datetimeFigureOut">
              <a:rPr lang="ru-RU" smtClean="0"/>
              <a:pPr/>
              <a:t>17.02.2008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52E69FC-095D-4DEF-AAC2-7DCA7652B0BD}"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911291F-87E9-4570-B64B-94A59440432D}" type="datetimeFigureOut">
              <a:rPr lang="ru-RU" smtClean="0"/>
              <a:pPr/>
              <a:t>17.02.2008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52E69FC-095D-4DEF-AAC2-7DCA7652B0BD}"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911291F-87E9-4570-B64B-94A59440432D}" type="datetimeFigureOut">
              <a:rPr lang="ru-RU" smtClean="0"/>
              <a:pPr/>
              <a:t>17.02.2008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52E69FC-095D-4DEF-AAC2-7DCA7652B0BD}"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B911291F-87E9-4570-B64B-94A59440432D}" type="datetimeFigureOut">
              <a:rPr lang="ru-RU" smtClean="0"/>
              <a:pPr/>
              <a:t>17.02.2008</a:t>
            </a:fld>
            <a:endParaRPr lang="ru-RU" dirty="0"/>
          </a:p>
        </p:txBody>
      </p:sp>
      <p:sp>
        <p:nvSpPr>
          <p:cNvPr id="27" name="Номер слайда 26"/>
          <p:cNvSpPr>
            <a:spLocks noGrp="1"/>
          </p:cNvSpPr>
          <p:nvPr>
            <p:ph type="sldNum" sz="quarter" idx="11"/>
          </p:nvPr>
        </p:nvSpPr>
        <p:spPr/>
        <p:txBody>
          <a:bodyPr rtlCol="0"/>
          <a:lstStyle/>
          <a:p>
            <a:fld id="{D52E69FC-095D-4DEF-AAC2-7DCA7652B0BD}" type="slidenum">
              <a:rPr lang="ru-RU" smtClean="0"/>
              <a:pPr/>
              <a:t>‹#›</a:t>
            </a:fld>
            <a:endParaRPr lang="ru-RU" dirty="0"/>
          </a:p>
        </p:txBody>
      </p:sp>
      <p:sp>
        <p:nvSpPr>
          <p:cNvPr id="28" name="Нижний колонтитул 27"/>
          <p:cNvSpPr>
            <a:spLocks noGrp="1"/>
          </p:cNvSpPr>
          <p:nvPr>
            <p:ph type="ftr" sz="quarter" idx="12"/>
          </p:nvPr>
        </p:nvSpPr>
        <p:spPr/>
        <p:txBody>
          <a:bodyPr rtlCol="0"/>
          <a:lstStyle/>
          <a:p>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B911291F-87E9-4570-B64B-94A59440432D}" type="datetimeFigureOut">
              <a:rPr lang="ru-RU" smtClean="0"/>
              <a:pPr/>
              <a:t>17.02.2008</a:t>
            </a:fld>
            <a:endParaRPr lang="ru-RU" dirty="0"/>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dirty="0"/>
          </a:p>
        </p:txBody>
      </p:sp>
      <p:sp>
        <p:nvSpPr>
          <p:cNvPr id="5" name="Номер слайда 4"/>
          <p:cNvSpPr>
            <a:spLocks noGrp="1"/>
          </p:cNvSpPr>
          <p:nvPr>
            <p:ph type="sldNum" sz="quarter" idx="12"/>
          </p:nvPr>
        </p:nvSpPr>
        <p:spPr>
          <a:xfrm>
            <a:off x="8174736" y="2272"/>
            <a:ext cx="762000" cy="365760"/>
          </a:xfrm>
        </p:spPr>
        <p:txBody>
          <a:bodyPr/>
          <a:lstStyle/>
          <a:p>
            <a:fld id="{D52E69FC-095D-4DEF-AAC2-7DCA7652B0BD}"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911291F-87E9-4570-B64B-94A59440432D}" type="datetimeFigureOut">
              <a:rPr lang="ru-RU" smtClean="0"/>
              <a:pPr/>
              <a:t>17.02.2008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52E69FC-095D-4DEF-AAC2-7DCA7652B0BD}"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911291F-87E9-4570-B64B-94A59440432D}" type="datetimeFigureOut">
              <a:rPr lang="ru-RU" smtClean="0"/>
              <a:pPr/>
              <a:t>17.02.2008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52E69FC-095D-4DEF-AAC2-7DCA7652B0BD}"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911291F-87E9-4570-B64B-94A59440432D}" type="datetimeFigureOut">
              <a:rPr lang="ru-RU" smtClean="0"/>
              <a:pPr/>
              <a:t>17.02.2008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52E69FC-095D-4DEF-AAC2-7DCA7652B0BD}"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911291F-87E9-4570-B64B-94A59440432D}" type="datetimeFigureOut">
              <a:rPr lang="ru-RU" smtClean="0"/>
              <a:pPr/>
              <a:t>17.02.2008</a:t>
            </a:fld>
            <a:endParaRPr lang="ru-RU" dirty="0"/>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dirty="0"/>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52E69FC-095D-4DEF-AAC2-7DCA7652B0BD}"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214290"/>
            <a:ext cx="8386794" cy="3214686"/>
          </a:xfrm>
        </p:spPr>
        <p:txBody>
          <a:bodyPr>
            <a:noAutofit/>
          </a:bodyPr>
          <a:lstStyle/>
          <a:p>
            <a:pPr algn="ct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Лекция 1</a:t>
            </a:r>
            <a:r>
              <a:rPr lang="en-US" sz="1800" b="1" dirty="0" smtClean="0">
                <a:latin typeface="Times New Roman" pitchFamily="18" charset="0"/>
                <a:cs typeface="Times New Roman" pitchFamily="18" charset="0"/>
              </a:rPr>
              <a:t>5</a:t>
            </a:r>
            <a:r>
              <a:rPr lang="ru-RU" sz="1800" b="1" dirty="0" smtClean="0">
                <a:latin typeface="Times New Roman" pitchFamily="18" charset="0"/>
                <a:cs typeface="Times New Roman" pitchFamily="18" charset="0"/>
              </a:rPr>
              <a:t>.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2000" b="1" u="sng" dirty="0" smtClean="0">
                <a:latin typeface="Times New Roman" pitchFamily="18" charset="0"/>
                <a:cs typeface="Times New Roman" pitchFamily="18" charset="0"/>
              </a:rPr>
              <a:t>Цель.</a:t>
            </a: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400" dirty="0" smtClean="0"/>
              <a:t> Познакомить слушателей с проблемой выбора конструкционных материалов для изделий,  работающих в поле нейтронного излучения. Обратить особое внимание на  пострадиационные технологические операции с изделием (в нашем случаем с облучательным устройством) по его радиационно-безопасном «захоронении». Обосновать использование теории размерностей и подобия для получения качественных представлений о степени пригодности изотопов конструкционных материалов при разработке облучательных устройств, рассмотрев список существенных величин влияющих на процесс выбора. Представить ряд </a:t>
            </a:r>
            <a:r>
              <a:rPr lang="ru-RU" sz="1400" dirty="0" err="1" smtClean="0"/>
              <a:t>предпочительности</a:t>
            </a:r>
            <a:r>
              <a:rPr lang="ru-RU" sz="1400" dirty="0" smtClean="0"/>
              <a:t> </a:t>
            </a:r>
            <a:r>
              <a:rPr lang="ru-RU" sz="1400" dirty="0" smtClean="0"/>
              <a:t>использования изотопов в конструкциях высокотемпературных облучательных устройств.</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0" y="3500438"/>
            <a:ext cx="9144000" cy="3357562"/>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w="28575">
            <a:solidFill>
              <a:schemeClr val="accent1"/>
            </a:solidFill>
          </a:ln>
        </p:spPr>
        <p:style>
          <a:lnRef idx="2">
            <a:schemeClr val="accent1"/>
          </a:lnRef>
          <a:fillRef idx="1">
            <a:schemeClr val="lt1"/>
          </a:fillRef>
          <a:effectRef idx="0">
            <a:schemeClr val="accent1"/>
          </a:effectRef>
          <a:fontRef idx="minor">
            <a:schemeClr val="dk1"/>
          </a:fontRef>
        </p:style>
        <p:txBody>
          <a:bodyPr>
            <a:noAutofit/>
          </a:bodyPr>
          <a:lstStyle/>
          <a:p>
            <a:pPr algn="ctr"/>
            <a:r>
              <a:rPr lang="ru-RU" sz="2800" b="1" u="sng" dirty="0" smtClean="0">
                <a:latin typeface="Times New Roman" pitchFamily="18" charset="0"/>
                <a:cs typeface="Times New Roman" pitchFamily="18" charset="0"/>
              </a:rPr>
              <a:t>План.</a:t>
            </a:r>
          </a:p>
          <a:p>
            <a:endParaRPr lang="en-US"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1. Проблема выбора конструкционных материалов для изделий ядерной энерготехники.</a:t>
            </a:r>
          </a:p>
          <a:p>
            <a:r>
              <a:rPr lang="ru-RU"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C</a:t>
            </a:r>
            <a:r>
              <a:rPr lang="ru-RU" dirty="0" err="1" smtClean="0">
                <a:latin typeface="Times New Roman" pitchFamily="18" charset="0"/>
                <a:cs typeface="Times New Roman" pitchFamily="18" charset="0"/>
              </a:rPr>
              <a:t>писок</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существенных величин влияющих на процесс выбора.. </a:t>
            </a:r>
          </a:p>
          <a:p>
            <a:r>
              <a:rPr lang="ru-RU" dirty="0" smtClean="0">
                <a:latin typeface="Times New Roman" pitchFamily="18" charset="0"/>
                <a:cs typeface="Times New Roman" pitchFamily="18" charset="0"/>
              </a:rPr>
              <a:t>3. Безразмерные критерии выбора.</a:t>
            </a:r>
          </a:p>
          <a:p>
            <a:r>
              <a:rPr lang="ru-RU" dirty="0" smtClean="0">
                <a:latin typeface="Times New Roman" pitchFamily="18" charset="0"/>
                <a:cs typeface="Times New Roman" pitchFamily="18" charset="0"/>
              </a:rPr>
              <a:t>4.Размерный комплекс и ряд </a:t>
            </a:r>
            <a:r>
              <a:rPr lang="ru-RU" dirty="0" err="1" smtClean="0">
                <a:latin typeface="Times New Roman" pitchFamily="18" charset="0"/>
                <a:cs typeface="Times New Roman" pitchFamily="18" charset="0"/>
              </a:rPr>
              <a:t>предпочительности</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к применению изотопов.</a:t>
            </a:r>
          </a:p>
          <a:p>
            <a:endParaRPr lang="ru-RU" dirty="0" smtClean="0">
              <a:latin typeface="Times New Roman" pitchFamily="18" charset="0"/>
              <a:cs typeface="Times New Roman" pitchFamily="18" charset="0"/>
            </a:endParaRPr>
          </a:p>
          <a:p>
            <a:r>
              <a:rPr lang="ru-RU" sz="800" dirty="0" smtClean="0">
                <a:latin typeface="Times New Roman" pitchFamily="18" charset="0"/>
                <a:cs typeface="Times New Roman" pitchFamily="18" charset="0"/>
              </a:rPr>
              <a:t> </a:t>
            </a:r>
          </a:p>
          <a:p>
            <a:endParaRPr lang="ru-RU" sz="700" b="1" dirty="0" smtClean="0">
              <a:latin typeface="Times New Roman" pitchFamily="18" charset="0"/>
              <a:cs typeface="Times New Roman" pitchFamily="18" charset="0"/>
            </a:endParaRPr>
          </a:p>
          <a:p>
            <a:pPr algn="ctr"/>
            <a:r>
              <a:rPr lang="ru-RU" sz="700" dirty="0" smtClean="0">
                <a:latin typeface="Times New Roman" pitchFamily="18" charset="0"/>
                <a:cs typeface="Times New Roman" pitchFamily="18" charset="0"/>
              </a:rPr>
              <a:t> </a:t>
            </a:r>
          </a:p>
          <a:p>
            <a:endParaRPr lang="ru-RU" sz="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42844" y="2214554"/>
            <a:ext cx="8858312" cy="435771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8100">
            <a:solidFill>
              <a:schemeClr val="accent1"/>
            </a:solidFill>
          </a:ln>
        </p:spPr>
        <p:txBody>
          <a:bodyPr>
            <a:normAutofit fontScale="85000" lnSpcReduction="20000"/>
          </a:bodyPr>
          <a:lstStyle/>
          <a:p>
            <a:r>
              <a:rPr lang="ru-RU" dirty="0" smtClean="0"/>
              <a:t> Одним из вариантов компоновки критерия выбора материала, удовлетворяющим  перечисленным требованиям, служит следующее представление критерия </a:t>
            </a:r>
            <a:r>
              <a:rPr lang="ru-RU" dirty="0" smtClean="0">
                <a:solidFill>
                  <a:srgbClr val="FF0000"/>
                </a:solidFill>
              </a:rPr>
              <a:t>(</a:t>
            </a:r>
            <a:r>
              <a:rPr lang="en-US" dirty="0" smtClean="0">
                <a:solidFill>
                  <a:srgbClr val="FF0000"/>
                </a:solidFill>
              </a:rPr>
              <a:t>n</a:t>
            </a:r>
            <a:r>
              <a:rPr lang="ru-RU" baseline="-25000" dirty="0" smtClean="0">
                <a:solidFill>
                  <a:srgbClr val="FF0000"/>
                </a:solidFill>
              </a:rPr>
              <a:t>1</a:t>
            </a:r>
            <a:r>
              <a:rPr lang="ru-RU" dirty="0" smtClean="0">
                <a:solidFill>
                  <a:srgbClr val="FF0000"/>
                </a:solidFill>
              </a:rPr>
              <a:t>=1, </a:t>
            </a:r>
            <a:r>
              <a:rPr lang="en-US" dirty="0" smtClean="0">
                <a:solidFill>
                  <a:srgbClr val="FF0000"/>
                </a:solidFill>
              </a:rPr>
              <a:t>n</a:t>
            </a:r>
            <a:r>
              <a:rPr lang="ru-RU" baseline="-25000" dirty="0" smtClean="0">
                <a:solidFill>
                  <a:srgbClr val="FF0000"/>
                </a:solidFill>
              </a:rPr>
              <a:t>2</a:t>
            </a:r>
            <a:r>
              <a:rPr lang="ru-RU" dirty="0" smtClean="0">
                <a:solidFill>
                  <a:srgbClr val="FF0000"/>
                </a:solidFill>
              </a:rPr>
              <a:t>=1/2, </a:t>
            </a:r>
            <a:r>
              <a:rPr lang="en-US" dirty="0" smtClean="0">
                <a:solidFill>
                  <a:srgbClr val="FF0000"/>
                </a:solidFill>
              </a:rPr>
              <a:t>n</a:t>
            </a:r>
            <a:r>
              <a:rPr lang="ru-RU" baseline="-25000" dirty="0" smtClean="0">
                <a:solidFill>
                  <a:srgbClr val="FF0000"/>
                </a:solidFill>
              </a:rPr>
              <a:t>3</a:t>
            </a:r>
            <a:r>
              <a:rPr lang="ru-RU" dirty="0" smtClean="0">
                <a:solidFill>
                  <a:srgbClr val="FF0000"/>
                </a:solidFill>
              </a:rPr>
              <a:t>=1/4, </a:t>
            </a:r>
            <a:r>
              <a:rPr lang="en-US" dirty="0" smtClean="0">
                <a:solidFill>
                  <a:srgbClr val="FF0000"/>
                </a:solidFill>
              </a:rPr>
              <a:t>n</a:t>
            </a:r>
            <a:r>
              <a:rPr lang="ru-RU" baseline="-25000" dirty="0" smtClean="0">
                <a:solidFill>
                  <a:srgbClr val="FF0000"/>
                </a:solidFill>
              </a:rPr>
              <a:t>4</a:t>
            </a:r>
            <a:r>
              <a:rPr lang="ru-RU" dirty="0" smtClean="0">
                <a:solidFill>
                  <a:srgbClr val="FF0000"/>
                </a:solidFill>
              </a:rPr>
              <a:t>=2, </a:t>
            </a:r>
            <a:r>
              <a:rPr lang="en-US" dirty="0" smtClean="0">
                <a:solidFill>
                  <a:srgbClr val="FF0000"/>
                </a:solidFill>
              </a:rPr>
              <a:t>n</a:t>
            </a:r>
            <a:r>
              <a:rPr lang="ru-RU" baseline="-25000" dirty="0" smtClean="0">
                <a:solidFill>
                  <a:srgbClr val="FF0000"/>
                </a:solidFill>
              </a:rPr>
              <a:t>5</a:t>
            </a:r>
            <a:r>
              <a:rPr lang="ru-RU" dirty="0" smtClean="0">
                <a:solidFill>
                  <a:srgbClr val="FF0000"/>
                </a:solidFill>
              </a:rPr>
              <a:t>=1)</a:t>
            </a:r>
            <a:r>
              <a:rPr lang="ru-RU" dirty="0" smtClean="0"/>
              <a:t>:</a:t>
            </a:r>
          </a:p>
          <a:p>
            <a:r>
              <a:rPr lang="ru-RU" dirty="0" smtClean="0"/>
              <a:t> </a:t>
            </a:r>
          </a:p>
          <a:p>
            <a:r>
              <a:rPr lang="en-US" dirty="0" smtClean="0">
                <a:solidFill>
                  <a:srgbClr val="FF0000"/>
                </a:solidFill>
              </a:rPr>
              <a:t>N</a:t>
            </a:r>
            <a:r>
              <a:rPr lang="ru-RU" dirty="0" smtClean="0">
                <a:solidFill>
                  <a:srgbClr val="FF0000"/>
                </a:solidFill>
              </a:rPr>
              <a:t> = (</a:t>
            </a:r>
            <a:r>
              <a:rPr lang="en-US" dirty="0" smtClean="0">
                <a:solidFill>
                  <a:srgbClr val="FF0000"/>
                </a:solidFill>
              </a:rPr>
              <a:t>q</a:t>
            </a:r>
            <a:r>
              <a:rPr lang="en-US" baseline="-25000" dirty="0" smtClean="0">
                <a:solidFill>
                  <a:srgbClr val="FF0000"/>
                </a:solidFill>
              </a:rPr>
              <a:t>v</a:t>
            </a:r>
            <a:r>
              <a:rPr lang="en-US" dirty="0" smtClean="0">
                <a:solidFill>
                  <a:srgbClr val="FF0000"/>
                </a:solidFill>
              </a:rPr>
              <a:t>C</a:t>
            </a:r>
            <a:r>
              <a:rPr lang="ru-RU" baseline="-25000" dirty="0" smtClean="0">
                <a:solidFill>
                  <a:srgbClr val="FF0000"/>
                </a:solidFill>
              </a:rPr>
              <a:t>0</a:t>
            </a:r>
            <a:r>
              <a:rPr lang="ru-RU" dirty="0" smtClean="0">
                <a:solidFill>
                  <a:srgbClr val="FF0000"/>
                </a:solidFill>
              </a:rPr>
              <a:t>/</a:t>
            </a:r>
            <a:r>
              <a:rPr lang="en-US" dirty="0" smtClean="0">
                <a:solidFill>
                  <a:srgbClr val="FF0000"/>
                </a:solidFill>
              </a:rPr>
              <a:t>T</a:t>
            </a:r>
            <a:r>
              <a:rPr lang="ru-RU" baseline="30000" dirty="0" smtClean="0">
                <a:solidFill>
                  <a:srgbClr val="FF0000"/>
                </a:solidFill>
              </a:rPr>
              <a:t>2</a:t>
            </a:r>
            <a:r>
              <a:rPr lang="ru-RU" baseline="-25000" dirty="0" smtClean="0">
                <a:solidFill>
                  <a:srgbClr val="FF0000"/>
                </a:solidFill>
              </a:rPr>
              <a:t>исп</a:t>
            </a:r>
            <a:r>
              <a:rPr lang="en-US" dirty="0" smtClean="0">
                <a:solidFill>
                  <a:srgbClr val="FF0000"/>
                </a:solidFill>
              </a:rPr>
              <a:t>α</a:t>
            </a:r>
            <a:r>
              <a:rPr lang="ru-RU" baseline="30000" dirty="0" smtClean="0">
                <a:solidFill>
                  <a:srgbClr val="FF0000"/>
                </a:solidFill>
              </a:rPr>
              <a:t>2</a:t>
            </a:r>
            <a:r>
              <a:rPr lang="en-US" dirty="0" smtClean="0">
                <a:solidFill>
                  <a:srgbClr val="FF0000"/>
                </a:solidFill>
              </a:rPr>
              <a:t>C</a:t>
            </a:r>
            <a:r>
              <a:rPr lang="ru-RU" dirty="0" smtClean="0">
                <a:solidFill>
                  <a:srgbClr val="FF0000"/>
                </a:solidFill>
              </a:rPr>
              <a:t>)</a:t>
            </a:r>
            <a:r>
              <a:rPr lang="ru-RU" baseline="30000" dirty="0" smtClean="0">
                <a:solidFill>
                  <a:srgbClr val="FF0000"/>
                </a:solidFill>
              </a:rPr>
              <a:t>1</a:t>
            </a:r>
            <a:r>
              <a:rPr lang="ru-RU" dirty="0" smtClean="0">
                <a:solidFill>
                  <a:srgbClr val="FF0000"/>
                </a:solidFill>
              </a:rPr>
              <a:t> (</a:t>
            </a:r>
            <a:r>
              <a:rPr lang="en-US" dirty="0" smtClean="0">
                <a:solidFill>
                  <a:srgbClr val="FF0000"/>
                </a:solidFill>
              </a:rPr>
              <a:t>T</a:t>
            </a:r>
            <a:r>
              <a:rPr lang="ru-RU" baseline="30000" dirty="0" smtClean="0">
                <a:solidFill>
                  <a:srgbClr val="FF0000"/>
                </a:solidFill>
              </a:rPr>
              <a:t>2</a:t>
            </a:r>
            <a:r>
              <a:rPr lang="ru-RU" baseline="-25000" dirty="0" smtClean="0">
                <a:solidFill>
                  <a:srgbClr val="FF0000"/>
                </a:solidFill>
              </a:rPr>
              <a:t>исп </a:t>
            </a:r>
            <a:r>
              <a:rPr lang="en-US" dirty="0" smtClean="0">
                <a:solidFill>
                  <a:srgbClr val="FF0000"/>
                </a:solidFill>
              </a:rPr>
              <a:t>α</a:t>
            </a:r>
            <a:r>
              <a:rPr lang="ru-RU" baseline="30000" dirty="0" smtClean="0">
                <a:solidFill>
                  <a:srgbClr val="FF0000"/>
                </a:solidFill>
              </a:rPr>
              <a:t>2 </a:t>
            </a:r>
            <a:r>
              <a:rPr lang="en-US" dirty="0" smtClean="0">
                <a:solidFill>
                  <a:srgbClr val="FF0000"/>
                </a:solidFill>
              </a:rPr>
              <a:t>t</a:t>
            </a:r>
            <a:r>
              <a:rPr lang="ru-RU" baseline="-25000" dirty="0" smtClean="0">
                <a:solidFill>
                  <a:srgbClr val="FF0000"/>
                </a:solidFill>
              </a:rPr>
              <a:t>исп </a:t>
            </a:r>
            <a:r>
              <a:rPr lang="en-US" dirty="0" smtClean="0">
                <a:solidFill>
                  <a:srgbClr val="FF0000"/>
                </a:solidFill>
              </a:rPr>
              <a:t>C</a:t>
            </a:r>
            <a:r>
              <a:rPr lang="ru-RU" dirty="0" smtClean="0">
                <a:solidFill>
                  <a:srgbClr val="FF0000"/>
                </a:solidFill>
              </a:rPr>
              <a:t> / [σ] </a:t>
            </a:r>
            <a:r>
              <a:rPr lang="en-US" dirty="0" smtClean="0">
                <a:solidFill>
                  <a:srgbClr val="FF0000"/>
                </a:solidFill>
              </a:rPr>
              <a:t>C</a:t>
            </a:r>
            <a:r>
              <a:rPr lang="ru-RU" baseline="-25000" dirty="0" smtClean="0">
                <a:solidFill>
                  <a:srgbClr val="FF0000"/>
                </a:solidFill>
              </a:rPr>
              <a:t>0</a:t>
            </a:r>
            <a:r>
              <a:rPr lang="ru-RU" dirty="0" smtClean="0">
                <a:solidFill>
                  <a:srgbClr val="FF0000"/>
                </a:solidFill>
              </a:rPr>
              <a:t>)</a:t>
            </a:r>
            <a:r>
              <a:rPr lang="ru-RU" baseline="30000" dirty="0" smtClean="0">
                <a:solidFill>
                  <a:srgbClr val="FF0000"/>
                </a:solidFill>
              </a:rPr>
              <a:t>1/2</a:t>
            </a:r>
            <a:r>
              <a:rPr lang="ru-RU" dirty="0" smtClean="0">
                <a:solidFill>
                  <a:srgbClr val="FF0000"/>
                </a:solidFill>
              </a:rPr>
              <a:t>(</a:t>
            </a:r>
            <a:r>
              <a:rPr lang="en-US" dirty="0" smtClean="0">
                <a:solidFill>
                  <a:srgbClr val="FF0000"/>
                </a:solidFill>
              </a:rPr>
              <a:t>t</a:t>
            </a:r>
            <a:r>
              <a:rPr lang="ru-RU" baseline="-25000" dirty="0" smtClean="0">
                <a:solidFill>
                  <a:srgbClr val="FF0000"/>
                </a:solidFill>
              </a:rPr>
              <a:t>1/2</a:t>
            </a:r>
            <a:r>
              <a:rPr lang="ru-RU" dirty="0" smtClean="0">
                <a:solidFill>
                  <a:srgbClr val="FF0000"/>
                </a:solidFill>
              </a:rPr>
              <a:t>/</a:t>
            </a:r>
            <a:r>
              <a:rPr lang="en-US" dirty="0" smtClean="0">
                <a:solidFill>
                  <a:srgbClr val="FF0000"/>
                </a:solidFill>
              </a:rPr>
              <a:t>t</a:t>
            </a:r>
            <a:r>
              <a:rPr lang="ru-RU" baseline="-25000" dirty="0" smtClean="0">
                <a:solidFill>
                  <a:srgbClr val="FF0000"/>
                </a:solidFill>
              </a:rPr>
              <a:t>исп</a:t>
            </a:r>
            <a:r>
              <a:rPr lang="ru-RU" dirty="0" smtClean="0">
                <a:solidFill>
                  <a:srgbClr val="FF0000"/>
                </a:solidFill>
              </a:rPr>
              <a:t>)</a:t>
            </a:r>
            <a:r>
              <a:rPr lang="ru-RU" baseline="30000" dirty="0" smtClean="0">
                <a:solidFill>
                  <a:srgbClr val="FF0000"/>
                </a:solidFill>
              </a:rPr>
              <a:t>0,25</a:t>
            </a:r>
            <a:r>
              <a:rPr lang="ru-RU" dirty="0" smtClean="0">
                <a:solidFill>
                  <a:srgbClr val="FF0000"/>
                </a:solidFill>
              </a:rPr>
              <a:t> (</a:t>
            </a:r>
            <a:r>
              <a:rPr lang="en-US" dirty="0" smtClean="0">
                <a:solidFill>
                  <a:srgbClr val="FF0000"/>
                </a:solidFill>
              </a:rPr>
              <a:t>T</a:t>
            </a:r>
            <a:r>
              <a:rPr lang="ru-RU" baseline="-25000" dirty="0" smtClean="0">
                <a:solidFill>
                  <a:srgbClr val="FF0000"/>
                </a:solidFill>
              </a:rPr>
              <a:t>исп</a:t>
            </a:r>
            <a:r>
              <a:rPr lang="ru-RU" dirty="0" smtClean="0">
                <a:solidFill>
                  <a:srgbClr val="FF0000"/>
                </a:solidFill>
              </a:rPr>
              <a:t>/[</a:t>
            </a:r>
            <a:r>
              <a:rPr lang="en-US" dirty="0" smtClean="0">
                <a:solidFill>
                  <a:srgbClr val="FF0000"/>
                </a:solidFill>
              </a:rPr>
              <a:t>T</a:t>
            </a:r>
            <a:r>
              <a:rPr lang="ru-RU" dirty="0" smtClean="0">
                <a:solidFill>
                  <a:srgbClr val="FF0000"/>
                </a:solidFill>
              </a:rPr>
              <a:t>])</a:t>
            </a:r>
            <a:r>
              <a:rPr lang="ru-RU" baseline="30000" dirty="0" smtClean="0">
                <a:solidFill>
                  <a:srgbClr val="FF0000"/>
                </a:solidFill>
              </a:rPr>
              <a:t>2</a:t>
            </a:r>
            <a:r>
              <a:rPr lang="ru-RU" dirty="0" smtClean="0">
                <a:solidFill>
                  <a:srgbClr val="FF0000"/>
                </a:solidFill>
              </a:rPr>
              <a:t> (</a:t>
            </a:r>
            <a:r>
              <a:rPr lang="en-US" dirty="0" smtClean="0">
                <a:solidFill>
                  <a:srgbClr val="FF0000"/>
                </a:solidFill>
              </a:rPr>
              <a:t>K</a:t>
            </a:r>
            <a:r>
              <a:rPr lang="ru-RU" dirty="0" smtClean="0">
                <a:solidFill>
                  <a:srgbClr val="FF0000"/>
                </a:solidFill>
              </a:rPr>
              <a:t>/[</a:t>
            </a:r>
            <a:r>
              <a:rPr lang="en-US" dirty="0" smtClean="0">
                <a:solidFill>
                  <a:srgbClr val="FF0000"/>
                </a:solidFill>
              </a:rPr>
              <a:t>D</a:t>
            </a:r>
            <a:r>
              <a:rPr lang="ru-RU" dirty="0" smtClean="0">
                <a:solidFill>
                  <a:srgbClr val="FF0000"/>
                </a:solidFill>
              </a:rPr>
              <a:t>])</a:t>
            </a:r>
            <a:r>
              <a:rPr lang="ru-RU" baseline="30000" dirty="0" smtClean="0">
                <a:solidFill>
                  <a:srgbClr val="FF0000"/>
                </a:solidFill>
              </a:rPr>
              <a:t>1</a:t>
            </a:r>
            <a:endParaRPr lang="ru-RU" dirty="0" smtClean="0">
              <a:solidFill>
                <a:srgbClr val="FF0000"/>
              </a:solidFill>
            </a:endParaRPr>
          </a:p>
          <a:p>
            <a:r>
              <a:rPr lang="ru-RU" dirty="0" smtClean="0">
                <a:solidFill>
                  <a:srgbClr val="FF0000"/>
                </a:solidFill>
              </a:rPr>
              <a:t> </a:t>
            </a:r>
          </a:p>
          <a:p>
            <a:r>
              <a:rPr lang="ru-RU" dirty="0" smtClean="0"/>
              <a:t>     Плотность внутренних источников тепла можно представить в следующем виде:</a:t>
            </a:r>
          </a:p>
          <a:p>
            <a:r>
              <a:rPr lang="ru-RU" dirty="0" smtClean="0"/>
              <a:t> </a:t>
            </a:r>
          </a:p>
          <a:p>
            <a:r>
              <a:rPr lang="en-US" dirty="0" smtClean="0">
                <a:solidFill>
                  <a:srgbClr val="FF0000"/>
                </a:solidFill>
              </a:rPr>
              <a:t>q</a:t>
            </a:r>
            <a:r>
              <a:rPr lang="en-US" baseline="-25000" dirty="0" smtClean="0">
                <a:solidFill>
                  <a:srgbClr val="FF0000"/>
                </a:solidFill>
              </a:rPr>
              <a:t>v</a:t>
            </a:r>
            <a:r>
              <a:rPr lang="ru-RU" dirty="0" smtClean="0">
                <a:solidFill>
                  <a:srgbClr val="FF0000"/>
                </a:solidFill>
              </a:rPr>
              <a:t> = А  γ  Σ  Ф  Е / µ    </a:t>
            </a:r>
          </a:p>
          <a:p>
            <a:r>
              <a:rPr lang="ru-RU" dirty="0" smtClean="0"/>
              <a:t> </a:t>
            </a:r>
          </a:p>
          <a:p>
            <a:r>
              <a:rPr lang="ru-RU" dirty="0" smtClean="0"/>
              <a:t>где </a:t>
            </a:r>
          </a:p>
          <a:p>
            <a:r>
              <a:rPr lang="ru-RU" dirty="0" smtClean="0"/>
              <a:t>А - число Авогадро;  </a:t>
            </a:r>
          </a:p>
          <a:p>
            <a:r>
              <a:rPr lang="ru-RU" dirty="0" smtClean="0"/>
              <a:t>µ - молекулярный вес;</a:t>
            </a:r>
          </a:p>
          <a:p>
            <a:r>
              <a:rPr lang="ru-RU" dirty="0" smtClean="0"/>
              <a:t>Σ - сечение взаимодействия;   </a:t>
            </a:r>
          </a:p>
          <a:p>
            <a:r>
              <a:rPr lang="ru-RU" dirty="0" smtClean="0"/>
              <a:t>Ф - плотность потока излучения;</a:t>
            </a:r>
          </a:p>
          <a:p>
            <a:r>
              <a:rPr lang="ru-RU" dirty="0" smtClean="0"/>
              <a:t>Е - количество тепла на один акт взаимодействия;</a:t>
            </a:r>
            <a:endParaRPr lang="ru-RU" dirty="0"/>
          </a:p>
        </p:txBody>
      </p:sp>
      <p:sp>
        <p:nvSpPr>
          <p:cNvPr id="4" name="Заголовок 1"/>
          <p:cNvSpPr>
            <a:spLocks noGrp="1"/>
          </p:cNvSpPr>
          <p:nvPr>
            <p:ph type="title"/>
          </p:nvPr>
        </p:nvSpPr>
        <p:spPr>
          <a:xfrm>
            <a:off x="642938" y="714375"/>
            <a:ext cx="7772400" cy="1362075"/>
          </a:xfrm>
          <a:solidFill>
            <a:schemeClr val="accent2"/>
          </a:solidFill>
          <a:ln w="38100">
            <a:solidFill>
              <a:schemeClr val="accent1"/>
            </a:solidFill>
          </a:ln>
        </p:spPr>
        <p:txBody>
          <a:bodyPr/>
          <a:lstStyle/>
          <a:p>
            <a:pPr algn="ctr"/>
            <a:r>
              <a:rPr lang="ru-RU" sz="3600" b="0" dirty="0" smtClean="0">
                <a:ln w="18415" cmpd="sng">
                  <a:solidFill>
                    <a:srgbClr val="FFFFFF"/>
                  </a:solidFill>
                  <a:prstDash val="solid"/>
                </a:ln>
                <a:effectLst>
                  <a:outerShdw blurRad="63500" dir="3600000" algn="tl" rotWithShape="0">
                    <a:srgbClr val="000000">
                      <a:alpha val="70000"/>
                    </a:srgbClr>
                  </a:outerShdw>
                </a:effectLst>
              </a:rPr>
              <a:t>Размерный комплекс и список предпочтительности изотопов.</a:t>
            </a:r>
            <a:endParaRPr lang="ru-RU" sz="3600" b="0" dirty="0">
              <a:ln w="18415" cmpd="sng">
                <a:solidFill>
                  <a:srgbClr val="FFFFFF"/>
                </a:solidFill>
                <a:prstDash val="solid"/>
              </a:ln>
              <a:effectLst>
                <a:outerShdw blurRad="63500" dir="3600000" algn="tl" rotWithShape="0">
                  <a:srgbClr val="000000">
                    <a:alpha val="70000"/>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714348" y="2071678"/>
            <a:ext cx="7772400" cy="442915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8100">
            <a:solidFill>
              <a:schemeClr val="accent1"/>
            </a:solidFill>
          </a:ln>
        </p:spPr>
        <p:txBody>
          <a:bodyPr>
            <a:normAutofit fontScale="92500" lnSpcReduction="10000"/>
          </a:bodyPr>
          <a:lstStyle/>
          <a:p>
            <a:r>
              <a:rPr lang="ru-RU" dirty="0" smtClean="0"/>
              <a:t> После подстановки </a:t>
            </a:r>
            <a:r>
              <a:rPr lang="en-US" dirty="0" smtClean="0"/>
              <a:t>q</a:t>
            </a:r>
            <a:r>
              <a:rPr lang="en-US" baseline="-25000" dirty="0" smtClean="0"/>
              <a:t>v</a:t>
            </a:r>
            <a:r>
              <a:rPr lang="ru-RU" dirty="0" smtClean="0"/>
              <a:t> в N и представлении </a:t>
            </a:r>
            <a:r>
              <a:rPr lang="en-US" dirty="0" smtClean="0"/>
              <a:t>N</a:t>
            </a:r>
            <a:r>
              <a:rPr lang="ru-RU" dirty="0" smtClean="0"/>
              <a:t> как произведения  двух размерных комплексов:</a:t>
            </a:r>
          </a:p>
          <a:p>
            <a:r>
              <a:rPr lang="ru-RU" dirty="0" smtClean="0"/>
              <a:t> </a:t>
            </a:r>
          </a:p>
          <a:p>
            <a:r>
              <a:rPr lang="ru-RU" dirty="0" smtClean="0"/>
              <a:t>N = </a:t>
            </a:r>
            <a:r>
              <a:rPr lang="en-US" dirty="0" smtClean="0"/>
              <a:t>V</a:t>
            </a:r>
            <a:r>
              <a:rPr lang="ru-RU" dirty="0" smtClean="0"/>
              <a:t>  </a:t>
            </a:r>
            <a:r>
              <a:rPr lang="en-US" dirty="0" smtClean="0"/>
              <a:t>W</a:t>
            </a:r>
            <a:endParaRPr lang="ru-RU" dirty="0" smtClean="0"/>
          </a:p>
          <a:p>
            <a:r>
              <a:rPr lang="ru-RU" dirty="0" smtClean="0"/>
              <a:t> где</a:t>
            </a:r>
          </a:p>
          <a:p>
            <a:r>
              <a:rPr lang="ru-RU" dirty="0" smtClean="0"/>
              <a:t> </a:t>
            </a:r>
            <a:r>
              <a:rPr lang="en-US" dirty="0" smtClean="0"/>
              <a:t>V</a:t>
            </a:r>
            <a:r>
              <a:rPr lang="ru-RU" dirty="0" smtClean="0"/>
              <a:t> = Ф Е </a:t>
            </a:r>
            <a:r>
              <a:rPr lang="en-US" dirty="0" smtClean="0"/>
              <a:t>T</a:t>
            </a:r>
            <a:r>
              <a:rPr lang="ru-RU" baseline="-25000" dirty="0" smtClean="0"/>
              <a:t>исп</a:t>
            </a:r>
            <a:r>
              <a:rPr lang="ru-RU" dirty="0" smtClean="0"/>
              <a:t> </a:t>
            </a:r>
            <a:r>
              <a:rPr lang="en-US" dirty="0" smtClean="0"/>
              <a:t>C</a:t>
            </a:r>
            <a:r>
              <a:rPr lang="ru-RU" baseline="-25000" dirty="0" smtClean="0"/>
              <a:t>0</a:t>
            </a:r>
            <a:r>
              <a:rPr lang="ru-RU" baseline="30000" dirty="0" smtClean="0"/>
              <a:t>0,5</a:t>
            </a:r>
            <a:r>
              <a:rPr lang="ru-RU" dirty="0" smtClean="0"/>
              <a:t> </a:t>
            </a:r>
            <a:r>
              <a:rPr lang="en-US" dirty="0" smtClean="0"/>
              <a:t>t</a:t>
            </a:r>
            <a:r>
              <a:rPr lang="ru-RU" baseline="-25000" dirty="0" smtClean="0"/>
              <a:t>исп</a:t>
            </a:r>
            <a:r>
              <a:rPr lang="ru-RU" baseline="30000" dirty="0" smtClean="0"/>
              <a:t>0,25</a:t>
            </a:r>
            <a:r>
              <a:rPr lang="ru-RU" dirty="0" smtClean="0"/>
              <a:t>/ α [</a:t>
            </a:r>
            <a:r>
              <a:rPr lang="en-US" dirty="0" smtClean="0"/>
              <a:t>D</a:t>
            </a:r>
            <a:r>
              <a:rPr lang="ru-RU" dirty="0" smtClean="0"/>
              <a:t>] С</a:t>
            </a:r>
            <a:r>
              <a:rPr lang="ru-RU" baseline="30000" dirty="0" smtClean="0"/>
              <a:t>0,5</a:t>
            </a:r>
            <a:endParaRPr lang="ru-RU" dirty="0" smtClean="0"/>
          </a:p>
          <a:p>
            <a:r>
              <a:rPr lang="ru-RU" dirty="0" smtClean="0"/>
              <a:t> </a:t>
            </a:r>
          </a:p>
          <a:p>
            <a:r>
              <a:rPr lang="ru-RU" dirty="0" smtClean="0"/>
              <a:t> </a:t>
            </a:r>
            <a:r>
              <a:rPr lang="en-US" dirty="0" smtClean="0">
                <a:solidFill>
                  <a:srgbClr val="FF0000"/>
                </a:solidFill>
              </a:rPr>
              <a:t>W</a:t>
            </a:r>
            <a:r>
              <a:rPr lang="ru-RU" dirty="0" smtClean="0">
                <a:solidFill>
                  <a:srgbClr val="FF0000"/>
                </a:solidFill>
              </a:rPr>
              <a:t> = А γ Σ  </a:t>
            </a:r>
            <a:r>
              <a:rPr lang="en-US" dirty="0" smtClean="0">
                <a:solidFill>
                  <a:srgbClr val="FF0000"/>
                </a:solidFill>
              </a:rPr>
              <a:t>K</a:t>
            </a:r>
            <a:r>
              <a:rPr lang="ru-RU" dirty="0" smtClean="0">
                <a:solidFill>
                  <a:srgbClr val="FF0000"/>
                </a:solidFill>
              </a:rPr>
              <a:t>  </a:t>
            </a:r>
            <a:r>
              <a:rPr lang="en-US" dirty="0" smtClean="0">
                <a:solidFill>
                  <a:srgbClr val="FF0000"/>
                </a:solidFill>
              </a:rPr>
              <a:t>t</a:t>
            </a:r>
            <a:r>
              <a:rPr lang="ru-RU" baseline="-25000" dirty="0" smtClean="0">
                <a:solidFill>
                  <a:srgbClr val="FF0000"/>
                </a:solidFill>
              </a:rPr>
              <a:t>1/2</a:t>
            </a:r>
            <a:r>
              <a:rPr lang="ru-RU" baseline="30000" dirty="0" smtClean="0">
                <a:solidFill>
                  <a:srgbClr val="FF0000"/>
                </a:solidFill>
              </a:rPr>
              <a:t>0.25 </a:t>
            </a:r>
            <a:r>
              <a:rPr lang="ru-RU" dirty="0" smtClean="0">
                <a:solidFill>
                  <a:srgbClr val="FF0000"/>
                </a:solidFill>
              </a:rPr>
              <a:t>/ µ  [σ]</a:t>
            </a:r>
            <a:r>
              <a:rPr lang="ru-RU" baseline="30000" dirty="0" smtClean="0">
                <a:solidFill>
                  <a:srgbClr val="FF0000"/>
                </a:solidFill>
              </a:rPr>
              <a:t>0.5  </a:t>
            </a:r>
            <a:r>
              <a:rPr lang="ru-RU" dirty="0" smtClean="0">
                <a:solidFill>
                  <a:srgbClr val="FF0000"/>
                </a:solidFill>
              </a:rPr>
              <a:t>[</a:t>
            </a:r>
            <a:r>
              <a:rPr lang="en-US" dirty="0" smtClean="0">
                <a:solidFill>
                  <a:srgbClr val="FF0000"/>
                </a:solidFill>
              </a:rPr>
              <a:t>T</a:t>
            </a:r>
            <a:r>
              <a:rPr lang="ru-RU" dirty="0" smtClean="0">
                <a:solidFill>
                  <a:srgbClr val="FF0000"/>
                </a:solidFill>
              </a:rPr>
              <a:t>]</a:t>
            </a:r>
            <a:r>
              <a:rPr lang="ru-RU" baseline="30000" dirty="0" smtClean="0">
                <a:solidFill>
                  <a:srgbClr val="FF0000"/>
                </a:solidFill>
              </a:rPr>
              <a:t>2</a:t>
            </a:r>
            <a:endParaRPr lang="ru-RU" dirty="0" smtClean="0">
              <a:solidFill>
                <a:srgbClr val="FF0000"/>
              </a:solidFill>
            </a:endParaRPr>
          </a:p>
          <a:p>
            <a:r>
              <a:rPr lang="ru-RU" dirty="0" smtClean="0"/>
              <a:t> </a:t>
            </a:r>
          </a:p>
          <a:p>
            <a:r>
              <a:rPr lang="ru-RU" dirty="0" smtClean="0"/>
              <a:t>     Нас будет интересовать размерный комплекс W  , который описывает свойства материалов. Очевидно, что материал обладает "лучшими" радиационно-физичесними свойствами, если величины  </a:t>
            </a:r>
            <a:r>
              <a:rPr lang="ru-RU" dirty="0" smtClean="0">
                <a:solidFill>
                  <a:srgbClr val="FF0000"/>
                </a:solidFill>
              </a:rPr>
              <a:t>γ, Σ, </a:t>
            </a:r>
            <a:r>
              <a:rPr lang="en-US" dirty="0" smtClean="0">
                <a:solidFill>
                  <a:srgbClr val="FF0000"/>
                </a:solidFill>
              </a:rPr>
              <a:t>K</a:t>
            </a:r>
            <a:r>
              <a:rPr lang="ru-RU" dirty="0" smtClean="0">
                <a:solidFill>
                  <a:srgbClr val="FF0000"/>
                </a:solidFill>
              </a:rPr>
              <a:t>, </a:t>
            </a:r>
            <a:r>
              <a:rPr lang="en-US" dirty="0" smtClean="0">
                <a:solidFill>
                  <a:srgbClr val="FF0000"/>
                </a:solidFill>
              </a:rPr>
              <a:t>t</a:t>
            </a:r>
            <a:r>
              <a:rPr lang="ru-RU" baseline="-25000" dirty="0" smtClean="0">
                <a:solidFill>
                  <a:srgbClr val="FF0000"/>
                </a:solidFill>
              </a:rPr>
              <a:t>1/2</a:t>
            </a:r>
            <a:r>
              <a:rPr lang="ru-RU" dirty="0" smtClean="0">
                <a:solidFill>
                  <a:srgbClr val="FF0000"/>
                </a:solidFill>
              </a:rPr>
              <a:t> </a:t>
            </a:r>
            <a:r>
              <a:rPr lang="ru-RU" dirty="0" smtClean="0"/>
              <a:t>   имеют меньшие значения,  а </a:t>
            </a:r>
            <a:r>
              <a:rPr lang="ru-RU" dirty="0" smtClean="0">
                <a:solidFill>
                  <a:srgbClr val="FF0000"/>
                </a:solidFill>
              </a:rPr>
              <a:t> [σ], [Т] </a:t>
            </a:r>
            <a:r>
              <a:rPr lang="ru-RU" dirty="0" smtClean="0"/>
              <a:t>  велики.</a:t>
            </a:r>
            <a:endParaRPr lang="ru-RU" dirty="0"/>
          </a:p>
        </p:txBody>
      </p:sp>
      <p:sp>
        <p:nvSpPr>
          <p:cNvPr id="4" name="Заголовок 1"/>
          <p:cNvSpPr>
            <a:spLocks noGrp="1"/>
          </p:cNvSpPr>
          <p:nvPr>
            <p:ph type="title"/>
          </p:nvPr>
        </p:nvSpPr>
        <p:spPr>
          <a:xfrm>
            <a:off x="714348" y="571480"/>
            <a:ext cx="7772400" cy="1362075"/>
          </a:xfrm>
          <a:solidFill>
            <a:schemeClr val="accent2"/>
          </a:solidFill>
          <a:ln w="38100">
            <a:solidFill>
              <a:schemeClr val="accent1"/>
            </a:solidFill>
          </a:ln>
        </p:spPr>
        <p:txBody>
          <a:bodyPr/>
          <a:lstStyle/>
          <a:p>
            <a:pPr algn="ctr"/>
            <a:r>
              <a:rPr lang="ru-RU" sz="3600" b="0" dirty="0" smtClean="0">
                <a:ln w="18415" cmpd="sng">
                  <a:solidFill>
                    <a:srgbClr val="FFFFFF"/>
                  </a:solidFill>
                  <a:prstDash val="solid"/>
                </a:ln>
                <a:effectLst>
                  <a:outerShdw blurRad="63500" dir="3600000" algn="tl" rotWithShape="0">
                    <a:srgbClr val="000000">
                      <a:alpha val="70000"/>
                    </a:srgbClr>
                  </a:outerShdw>
                </a:effectLst>
              </a:rPr>
              <a:t>Размерный комплекс и список </a:t>
            </a:r>
            <a:r>
              <a:rPr lang="ru-RU" sz="3600" b="0" dirty="0" err="1" smtClean="0">
                <a:ln w="18415" cmpd="sng">
                  <a:solidFill>
                    <a:srgbClr val="FFFFFF"/>
                  </a:solidFill>
                  <a:prstDash val="solid"/>
                </a:ln>
                <a:effectLst>
                  <a:outerShdw blurRad="63500" dir="3600000" algn="tl" rotWithShape="0">
                    <a:srgbClr val="000000">
                      <a:alpha val="70000"/>
                    </a:srgbClr>
                  </a:outerShdw>
                </a:effectLst>
              </a:rPr>
              <a:t>предпочительности</a:t>
            </a:r>
            <a:r>
              <a:rPr lang="ru-RU" sz="3600" b="0" dirty="0" smtClean="0">
                <a:ln w="18415" cmpd="sng">
                  <a:solidFill>
                    <a:srgbClr val="FFFFFF"/>
                  </a:solidFill>
                  <a:prstDash val="solid"/>
                </a:ln>
                <a:effectLst>
                  <a:outerShdw blurRad="63500" dir="3600000" algn="tl" rotWithShape="0">
                    <a:srgbClr val="000000">
                      <a:alpha val="70000"/>
                    </a:srgbClr>
                  </a:outerShdw>
                </a:effectLst>
              </a:rPr>
              <a:t> </a:t>
            </a:r>
            <a:r>
              <a:rPr lang="ru-RU" sz="3600" b="0" dirty="0" smtClean="0">
                <a:ln w="18415" cmpd="sng">
                  <a:solidFill>
                    <a:srgbClr val="FFFFFF"/>
                  </a:solidFill>
                  <a:prstDash val="solid"/>
                </a:ln>
                <a:effectLst>
                  <a:outerShdw blurRad="63500" dir="3600000" algn="tl" rotWithShape="0">
                    <a:srgbClr val="000000">
                      <a:alpha val="70000"/>
                    </a:srgbClr>
                  </a:outerShdw>
                </a:effectLst>
              </a:rPr>
              <a:t>изотопов.</a:t>
            </a:r>
            <a:endParaRPr lang="ru-RU" sz="3600" b="0" dirty="0">
              <a:ln w="18415" cmpd="sng">
                <a:solidFill>
                  <a:srgbClr val="FFFFFF"/>
                </a:solidFill>
                <a:prstDash val="solid"/>
              </a:ln>
              <a:effectLst>
                <a:outerShdw blurRad="63500" dir="3600000" algn="tl" rotWithShape="0">
                  <a:srgbClr val="000000">
                    <a:alpha val="70000"/>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Рисунок 7"/>
          <p:cNvGraphicFramePr>
            <a:graphicFrameLocks noGrp="1"/>
          </p:cNvGraphicFramePr>
          <p:nvPr>
            <p:ph type="pic" idx="1"/>
          </p:nvPr>
        </p:nvGraphicFramePr>
        <p:xfrm>
          <a:off x="817562" y="1057561"/>
          <a:ext cx="3743325" cy="5240274"/>
        </p:xfrm>
        <a:graphic>
          <a:graphicData uri="http://schemas.openxmlformats.org/drawingml/2006/table">
            <a:tbl>
              <a:tblPr>
                <a:tableStyleId>{3C2FFA5D-87B4-456A-9821-1D502468CF0F}</a:tableStyleId>
              </a:tblPr>
              <a:tblGrid>
                <a:gridCol w="434266"/>
                <a:gridCol w="396808"/>
                <a:gridCol w="445694"/>
                <a:gridCol w="467916"/>
                <a:gridCol w="560610"/>
                <a:gridCol w="360619"/>
                <a:gridCol w="516802"/>
                <a:gridCol w="560610"/>
              </a:tblGrid>
              <a:tr h="172720">
                <a:tc>
                  <a:txBody>
                    <a:bodyPr/>
                    <a:lstStyle/>
                    <a:p>
                      <a:pPr algn="ctr">
                        <a:lnSpc>
                          <a:spcPct val="115000"/>
                        </a:lnSpc>
                        <a:spcAft>
                          <a:spcPts val="0"/>
                        </a:spcAft>
                      </a:pPr>
                      <a:r>
                        <a:rPr lang="ru-RU" sz="1100" dirty="0"/>
                        <a:t>µ</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γ</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Σ</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Κ</a:t>
                      </a:r>
                      <a:r>
                        <a:rPr lang="en-US" sz="1100" baseline="-25000" dirty="0"/>
                        <a:t>γ</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τ</a:t>
                      </a:r>
                      <a:r>
                        <a:rPr lang="ru-RU" sz="1100" baseline="-25000" dirty="0"/>
                        <a:t>1/2</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a:t>
                      </a:r>
                      <a:r>
                        <a:rPr lang="en-US" sz="1100" dirty="0"/>
                        <a:t>σ</a:t>
                      </a:r>
                      <a:r>
                        <a:rPr lang="ru-RU" sz="1100" dirty="0"/>
                        <a:t>]</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[Т</a:t>
                      </a:r>
                      <a:r>
                        <a:rPr lang="ru-RU" sz="1100" baseline="-25000" dirty="0"/>
                        <a:t>пл</a:t>
                      </a:r>
                      <a:r>
                        <a:rPr lang="ru-RU" sz="1100" dirty="0"/>
                        <a:t>]</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W*10</a:t>
                      </a:r>
                      <a:r>
                        <a:rPr lang="ru-RU" sz="1100" baseline="30000" dirty="0"/>
                        <a:t>6</a:t>
                      </a:r>
                      <a:endParaRPr lang="ru-RU" sz="1100" dirty="0">
                        <a:latin typeface="Calibri"/>
                        <a:ea typeface="Calibri"/>
                        <a:cs typeface="Times New Roman"/>
                      </a:endParaRPr>
                    </a:p>
                  </a:txBody>
                  <a:tcPr marL="68580" marR="68580" marT="0" marB="0"/>
                </a:tc>
              </a:tr>
              <a:tr h="162560">
                <a:tc>
                  <a:txBody>
                    <a:bodyPr/>
                    <a:lstStyle/>
                    <a:p>
                      <a:pPr algn="ctr">
                        <a:lnSpc>
                          <a:spcPct val="115000"/>
                        </a:lnSpc>
                        <a:spcAft>
                          <a:spcPts val="0"/>
                        </a:spcAft>
                      </a:pPr>
                      <a:r>
                        <a:rPr lang="ru-RU" sz="1000" dirty="0"/>
                        <a:t>Al</a:t>
                      </a:r>
                      <a:endParaRPr lang="ru-RU" sz="1100" dirty="0"/>
                    </a:p>
                    <a:p>
                      <a:pPr algn="ctr">
                        <a:lnSpc>
                          <a:spcPct val="115000"/>
                        </a:lnSpc>
                        <a:spcAft>
                          <a:spcPts val="0"/>
                        </a:spcAft>
                      </a:pPr>
                      <a:r>
                        <a:rPr lang="ru-RU" sz="1000" dirty="0"/>
                        <a:t>27</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2.7</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0.23</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8.6</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0.042</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5</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933</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0.031</a:t>
                      </a:r>
                      <a:endParaRPr lang="ru-RU" sz="1100" dirty="0">
                        <a:latin typeface="Calibri"/>
                        <a:ea typeface="Calibri"/>
                        <a:cs typeface="Times New Roman"/>
                      </a:endParaRPr>
                    </a:p>
                  </a:txBody>
                  <a:tcPr marL="68580" marR="68580" marT="0" marB="0"/>
                </a:tc>
              </a:tr>
              <a:tr h="172720">
                <a:tc>
                  <a:txBody>
                    <a:bodyPr/>
                    <a:lstStyle/>
                    <a:p>
                      <a:pPr algn="ctr">
                        <a:lnSpc>
                          <a:spcPct val="115000"/>
                        </a:lnSpc>
                        <a:spcAft>
                          <a:spcPts val="0"/>
                        </a:spcAft>
                      </a:pPr>
                      <a:r>
                        <a:rPr lang="en-US" sz="1000" dirty="0"/>
                        <a:t>V</a:t>
                      </a:r>
                      <a:endParaRPr lang="ru-RU" sz="1100" dirty="0"/>
                    </a:p>
                    <a:p>
                      <a:pPr algn="ctr">
                        <a:lnSpc>
                          <a:spcPct val="115000"/>
                        </a:lnSpc>
                        <a:spcAft>
                          <a:spcPts val="0"/>
                        </a:spcAft>
                      </a:pPr>
                      <a:r>
                        <a:rPr lang="ru-RU" sz="1000" dirty="0"/>
                        <a:t>51</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6.1</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4.5</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7.33</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0.064</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36</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2170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0.042</a:t>
                      </a:r>
                      <a:endParaRPr lang="ru-RU" sz="1100" dirty="0">
                        <a:latin typeface="Calibri"/>
                        <a:ea typeface="Calibri"/>
                        <a:cs typeface="Times New Roman"/>
                      </a:endParaRPr>
                    </a:p>
                  </a:txBody>
                  <a:tcPr marL="68580" marR="68580" marT="0" marB="0"/>
                </a:tc>
              </a:tr>
              <a:tr h="172720">
                <a:tc>
                  <a:txBody>
                    <a:bodyPr/>
                    <a:lstStyle/>
                    <a:p>
                      <a:pPr algn="ctr">
                        <a:lnSpc>
                          <a:spcPct val="115000"/>
                        </a:lnSpc>
                        <a:spcAft>
                          <a:spcPts val="0"/>
                        </a:spcAft>
                      </a:pPr>
                      <a:r>
                        <a:rPr lang="en-US" sz="1000" dirty="0"/>
                        <a:t>Ti</a:t>
                      </a:r>
                      <a:endParaRPr lang="ru-RU" sz="1100" dirty="0"/>
                    </a:p>
                    <a:p>
                      <a:pPr algn="ctr">
                        <a:lnSpc>
                          <a:spcPct val="115000"/>
                        </a:lnSpc>
                        <a:spcAft>
                          <a:spcPts val="0"/>
                        </a:spcAft>
                      </a:pPr>
                      <a:r>
                        <a:rPr lang="ru-RU" sz="1000" dirty="0"/>
                        <a:t>48</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4.5</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0.2</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100" dirty="0"/>
                        <a:t>2.34</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0.097</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43</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2000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0.0006</a:t>
                      </a:r>
                      <a:endParaRPr lang="ru-RU" sz="1100" dirty="0">
                        <a:latin typeface="Calibri"/>
                        <a:ea typeface="Calibri"/>
                        <a:cs typeface="Times New Roman"/>
                      </a:endParaRPr>
                    </a:p>
                  </a:txBody>
                  <a:tcPr marL="68580" marR="68580" marT="0" marB="0"/>
                </a:tc>
              </a:tr>
              <a:tr h="162560">
                <a:tc>
                  <a:txBody>
                    <a:bodyPr/>
                    <a:lstStyle/>
                    <a:p>
                      <a:pPr algn="ctr">
                        <a:lnSpc>
                          <a:spcPct val="115000"/>
                        </a:lnSpc>
                        <a:spcAft>
                          <a:spcPts val="0"/>
                        </a:spcAft>
                      </a:pPr>
                      <a:r>
                        <a:rPr lang="en-US" sz="1000" dirty="0"/>
                        <a:t>Cr</a:t>
                      </a:r>
                      <a:endParaRPr lang="ru-RU" sz="1100" dirty="0"/>
                    </a:p>
                    <a:p>
                      <a:pPr algn="ctr">
                        <a:lnSpc>
                          <a:spcPct val="115000"/>
                        </a:lnSpc>
                        <a:spcAft>
                          <a:spcPts val="0"/>
                        </a:spcAft>
                      </a:pPr>
                      <a:r>
                        <a:rPr lang="en-US" sz="1000" dirty="0"/>
                        <a:t>50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7.2</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11.0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0.18</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668</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38</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2150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0.0336</a:t>
                      </a:r>
                      <a:endParaRPr lang="ru-RU" sz="1100" dirty="0">
                        <a:latin typeface="Calibri"/>
                        <a:ea typeface="Calibri"/>
                        <a:cs typeface="Times New Roman"/>
                      </a:endParaRPr>
                    </a:p>
                  </a:txBody>
                  <a:tcPr marL="68580" marR="68580" marT="0" marB="0"/>
                </a:tc>
              </a:tr>
              <a:tr h="172720">
                <a:tc>
                  <a:txBody>
                    <a:bodyPr/>
                    <a:lstStyle/>
                    <a:p>
                      <a:pPr algn="ctr">
                        <a:lnSpc>
                          <a:spcPct val="115000"/>
                        </a:lnSpc>
                        <a:spcAft>
                          <a:spcPts val="0"/>
                        </a:spcAft>
                      </a:pPr>
                      <a:r>
                        <a:rPr lang="en-US" sz="1000" dirty="0"/>
                        <a:t>Fe</a:t>
                      </a:r>
                      <a:endParaRPr lang="ru-RU" sz="1100" dirty="0"/>
                    </a:p>
                    <a:p>
                      <a:pPr algn="ctr">
                        <a:lnSpc>
                          <a:spcPct val="115000"/>
                        </a:lnSpc>
                        <a:spcAft>
                          <a:spcPts val="0"/>
                        </a:spcAft>
                      </a:pPr>
                      <a:r>
                        <a:rPr lang="en-US" sz="1000" dirty="0"/>
                        <a:t>58</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7.8</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0.7</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6.25</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1084</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36</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1810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0.103</a:t>
                      </a:r>
                      <a:endParaRPr lang="ru-RU" sz="1100" dirty="0">
                        <a:latin typeface="Calibri"/>
                        <a:ea typeface="Calibri"/>
                        <a:cs typeface="Times New Roman"/>
                      </a:endParaRPr>
                    </a:p>
                  </a:txBody>
                  <a:tcPr marL="68580" marR="68580" marT="0" marB="0"/>
                </a:tc>
              </a:tr>
              <a:tr h="162560">
                <a:tc>
                  <a:txBody>
                    <a:bodyPr/>
                    <a:lstStyle/>
                    <a:p>
                      <a:pPr algn="ctr">
                        <a:lnSpc>
                          <a:spcPct val="115000"/>
                        </a:lnSpc>
                        <a:spcAft>
                          <a:spcPts val="0"/>
                        </a:spcAft>
                      </a:pPr>
                      <a:r>
                        <a:rPr lang="en-US" sz="1000" dirty="0"/>
                        <a:t>Ni</a:t>
                      </a:r>
                      <a:endParaRPr lang="ru-RU" sz="1100" dirty="0"/>
                    </a:p>
                    <a:p>
                      <a:pPr algn="ctr">
                        <a:lnSpc>
                          <a:spcPct val="115000"/>
                        </a:lnSpc>
                        <a:spcAft>
                          <a:spcPts val="0"/>
                        </a:spcAft>
                      </a:pPr>
                      <a:r>
                        <a:rPr lang="en-US" sz="1000" dirty="0"/>
                        <a:t>64</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8.9</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2.6</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3.12</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2.56</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41</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1725</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0.0445</a:t>
                      </a:r>
                      <a:endParaRPr lang="ru-RU" sz="1100" dirty="0">
                        <a:latin typeface="Calibri"/>
                        <a:ea typeface="Calibri"/>
                        <a:cs typeface="Times New Roman"/>
                      </a:endParaRPr>
                    </a:p>
                  </a:txBody>
                  <a:tcPr marL="68580" marR="68580" marT="0" marB="0"/>
                </a:tc>
              </a:tr>
              <a:tr h="181610">
                <a:tc>
                  <a:txBody>
                    <a:bodyPr/>
                    <a:lstStyle/>
                    <a:p>
                      <a:pPr algn="ctr">
                        <a:lnSpc>
                          <a:spcPct val="115000"/>
                        </a:lnSpc>
                        <a:spcAft>
                          <a:spcPts val="0"/>
                        </a:spcAft>
                      </a:pPr>
                      <a:r>
                        <a:rPr lang="en-US" sz="1000" dirty="0"/>
                        <a:t>Cu</a:t>
                      </a:r>
                      <a:endParaRPr lang="ru-RU" sz="1100" dirty="0"/>
                    </a:p>
                    <a:p>
                      <a:pPr algn="ctr">
                        <a:lnSpc>
                          <a:spcPct val="115000"/>
                        </a:lnSpc>
                        <a:spcAft>
                          <a:spcPts val="0"/>
                        </a:spcAft>
                      </a:pPr>
                      <a:r>
                        <a:rPr lang="en-US" sz="1000" dirty="0"/>
                        <a:t>63</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8.9</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3.9</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1.19</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12.8</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20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1356</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0.095</a:t>
                      </a:r>
                      <a:endParaRPr lang="ru-RU" sz="1100" dirty="0">
                        <a:latin typeface="Calibri"/>
                        <a:ea typeface="Calibri"/>
                        <a:cs typeface="Times New Roman"/>
                      </a:endParaRPr>
                    </a:p>
                  </a:txBody>
                  <a:tcPr marL="68580" marR="68580" marT="0" marB="0"/>
                </a:tc>
              </a:tr>
              <a:tr h="181610">
                <a:tc>
                  <a:txBody>
                    <a:bodyPr/>
                    <a:lstStyle/>
                    <a:p>
                      <a:pPr algn="ctr">
                        <a:lnSpc>
                          <a:spcPct val="115000"/>
                        </a:lnSpc>
                        <a:spcAft>
                          <a:spcPts val="0"/>
                        </a:spcAft>
                      </a:pPr>
                      <a:r>
                        <a:rPr lang="en-US" sz="1000" dirty="0"/>
                        <a:t>Zn</a:t>
                      </a:r>
                      <a:endParaRPr lang="ru-RU" sz="1100" dirty="0"/>
                    </a:p>
                    <a:p>
                      <a:pPr algn="ctr">
                        <a:lnSpc>
                          <a:spcPct val="115000"/>
                        </a:lnSpc>
                        <a:spcAft>
                          <a:spcPts val="0"/>
                        </a:spcAft>
                      </a:pPr>
                      <a:r>
                        <a:rPr lang="en-US" sz="1000" dirty="0"/>
                        <a:t>65</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7.1</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0.5</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2.83</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6000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4</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694</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0.085</a:t>
                      </a:r>
                      <a:endParaRPr lang="ru-RU" sz="1100" dirty="0">
                        <a:latin typeface="Calibri"/>
                        <a:ea typeface="Calibri"/>
                        <a:cs typeface="Times New Roman"/>
                      </a:endParaRPr>
                    </a:p>
                  </a:txBody>
                  <a:tcPr marL="68580" marR="68580" marT="0" marB="0"/>
                </a:tc>
              </a:tr>
              <a:tr h="181610">
                <a:tc>
                  <a:txBody>
                    <a:bodyPr/>
                    <a:lstStyle/>
                    <a:p>
                      <a:pPr algn="ctr">
                        <a:lnSpc>
                          <a:spcPct val="115000"/>
                        </a:lnSpc>
                        <a:spcAft>
                          <a:spcPts val="0"/>
                        </a:spcAft>
                      </a:pPr>
                      <a:r>
                        <a:rPr lang="en-US" sz="1000" dirty="0"/>
                        <a:t>Zr</a:t>
                      </a:r>
                      <a:endParaRPr lang="ru-RU" sz="1100" dirty="0"/>
                    </a:p>
                    <a:p>
                      <a:pPr algn="ctr">
                        <a:lnSpc>
                          <a:spcPct val="115000"/>
                        </a:lnSpc>
                        <a:spcAft>
                          <a:spcPts val="0"/>
                        </a:spcAft>
                      </a:pPr>
                      <a:r>
                        <a:rPr lang="en-US" sz="1000" dirty="0"/>
                        <a:t>94</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5.5</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0.08</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4.22</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1560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50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2123</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0.028</a:t>
                      </a:r>
                      <a:endParaRPr lang="ru-RU" sz="1100" dirty="0">
                        <a:latin typeface="Calibri"/>
                        <a:ea typeface="Calibri"/>
                        <a:cs typeface="Times New Roman"/>
                      </a:endParaRPr>
                    </a:p>
                  </a:txBody>
                  <a:tcPr marL="68580" marR="68580" marT="0" marB="0"/>
                </a:tc>
              </a:tr>
              <a:tr h="181610">
                <a:tc>
                  <a:txBody>
                    <a:bodyPr/>
                    <a:lstStyle/>
                    <a:p>
                      <a:pPr algn="l">
                        <a:lnSpc>
                          <a:spcPct val="115000"/>
                        </a:lnSpc>
                        <a:spcAft>
                          <a:spcPts val="0"/>
                        </a:spcAft>
                      </a:pPr>
                      <a:r>
                        <a:rPr lang="en-US" sz="1000" dirty="0"/>
                        <a:t>  Nb</a:t>
                      </a:r>
                      <a:endParaRPr lang="ru-RU" sz="1100" dirty="0"/>
                    </a:p>
                    <a:p>
                      <a:pPr algn="l">
                        <a:lnSpc>
                          <a:spcPct val="115000"/>
                        </a:lnSpc>
                        <a:spcAft>
                          <a:spcPts val="0"/>
                        </a:spcAft>
                      </a:pPr>
                      <a:r>
                        <a:rPr lang="en-US" sz="1000" dirty="0"/>
                        <a:t>   93</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8.6</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1.1</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9.01</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64</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2730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0.88</a:t>
                      </a:r>
                      <a:endParaRPr lang="ru-RU" sz="1100" dirty="0">
                        <a:latin typeface="Calibri"/>
                        <a:ea typeface="Calibri"/>
                        <a:cs typeface="Times New Roman"/>
                      </a:endParaRPr>
                    </a:p>
                  </a:txBody>
                  <a:tcPr marL="68580" marR="68580" marT="0" marB="0"/>
                </a:tc>
              </a:tr>
              <a:tr h="181610">
                <a:tc>
                  <a:txBody>
                    <a:bodyPr/>
                    <a:lstStyle/>
                    <a:p>
                      <a:pPr algn="ctr">
                        <a:lnSpc>
                          <a:spcPct val="115000"/>
                        </a:lnSpc>
                        <a:spcAft>
                          <a:spcPts val="0"/>
                        </a:spcAft>
                      </a:pPr>
                      <a:r>
                        <a:rPr lang="en-US" sz="1000" dirty="0"/>
                        <a:t>Mo</a:t>
                      </a:r>
                      <a:endParaRPr lang="ru-RU" sz="1100" dirty="0"/>
                    </a:p>
                    <a:p>
                      <a:pPr algn="ctr">
                        <a:lnSpc>
                          <a:spcPct val="115000"/>
                        </a:lnSpc>
                        <a:spcAft>
                          <a:spcPts val="0"/>
                        </a:spcAft>
                      </a:pPr>
                      <a:r>
                        <a:rPr lang="en-US" sz="1000" dirty="0"/>
                        <a:t>98</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10.2</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0.13</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1.45</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67.1</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64</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2860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0.0006</a:t>
                      </a:r>
                      <a:endParaRPr lang="ru-RU" sz="1100" dirty="0">
                        <a:latin typeface="Calibri"/>
                        <a:ea typeface="Calibri"/>
                        <a:cs typeface="Times New Roman"/>
                      </a:endParaRPr>
                    </a:p>
                  </a:txBody>
                  <a:tcPr marL="68580" marR="68580" marT="0" marB="0"/>
                </a:tc>
              </a:tr>
              <a:tr h="181610">
                <a:tc>
                  <a:txBody>
                    <a:bodyPr/>
                    <a:lstStyle/>
                    <a:p>
                      <a:pPr algn="ctr">
                        <a:lnSpc>
                          <a:spcPct val="115000"/>
                        </a:lnSpc>
                        <a:spcAft>
                          <a:spcPts val="0"/>
                        </a:spcAft>
                      </a:pPr>
                      <a:r>
                        <a:rPr lang="en-US" sz="1000" dirty="0"/>
                        <a:t>Ag</a:t>
                      </a:r>
                      <a:endParaRPr lang="ru-RU" sz="1100" dirty="0"/>
                    </a:p>
                    <a:p>
                      <a:pPr algn="ctr">
                        <a:lnSpc>
                          <a:spcPct val="115000"/>
                        </a:lnSpc>
                        <a:spcAft>
                          <a:spcPts val="0"/>
                        </a:spcAft>
                      </a:pPr>
                      <a:r>
                        <a:rPr lang="en-US" sz="1000" dirty="0"/>
                        <a:t>109</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10.5</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2.8</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15.4</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6500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4</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1233</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7.0</a:t>
                      </a:r>
                      <a:endParaRPr lang="ru-RU" sz="1100" dirty="0">
                        <a:latin typeface="Calibri"/>
                        <a:ea typeface="Calibri"/>
                        <a:cs typeface="Times New Roman"/>
                      </a:endParaRPr>
                    </a:p>
                  </a:txBody>
                  <a:tcPr marL="68580" marR="68580" marT="0" marB="0"/>
                </a:tc>
              </a:tr>
              <a:tr h="181610">
                <a:tc>
                  <a:txBody>
                    <a:bodyPr/>
                    <a:lstStyle/>
                    <a:p>
                      <a:pPr algn="ctr">
                        <a:lnSpc>
                          <a:spcPct val="115000"/>
                        </a:lnSpc>
                        <a:spcAft>
                          <a:spcPts val="0"/>
                        </a:spcAft>
                      </a:pPr>
                      <a:r>
                        <a:rPr lang="en-US" sz="1000" dirty="0"/>
                        <a:t>Ta</a:t>
                      </a:r>
                      <a:endParaRPr lang="ru-RU" sz="1100" dirty="0"/>
                    </a:p>
                    <a:p>
                      <a:pPr algn="ctr">
                        <a:lnSpc>
                          <a:spcPct val="115000"/>
                        </a:lnSpc>
                        <a:spcAft>
                          <a:spcPts val="0"/>
                        </a:spcAft>
                      </a:pPr>
                      <a:r>
                        <a:rPr lang="en-US" sz="1000" dirty="0"/>
                        <a:t>181</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16.6</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21</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2670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49</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3260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0.102</a:t>
                      </a:r>
                      <a:endParaRPr lang="ru-RU" sz="1100" dirty="0">
                        <a:latin typeface="Calibri"/>
                        <a:ea typeface="Calibri"/>
                        <a:cs typeface="Times New Roman"/>
                      </a:endParaRPr>
                    </a:p>
                  </a:txBody>
                  <a:tcPr marL="68580" marR="68580" marT="0" marB="0"/>
                </a:tc>
              </a:tr>
              <a:tr h="181610">
                <a:tc>
                  <a:txBody>
                    <a:bodyPr/>
                    <a:lstStyle/>
                    <a:p>
                      <a:pPr algn="ctr">
                        <a:lnSpc>
                          <a:spcPct val="115000"/>
                        </a:lnSpc>
                        <a:spcAft>
                          <a:spcPts val="0"/>
                        </a:spcAft>
                      </a:pPr>
                      <a:r>
                        <a:rPr lang="en-US" sz="1000" dirty="0"/>
                        <a:t>W</a:t>
                      </a:r>
                      <a:endParaRPr lang="ru-RU" sz="1100" dirty="0"/>
                    </a:p>
                    <a:p>
                      <a:pPr algn="ctr">
                        <a:lnSpc>
                          <a:spcPct val="115000"/>
                        </a:lnSpc>
                        <a:spcAft>
                          <a:spcPts val="0"/>
                        </a:spcAft>
                      </a:pPr>
                      <a:r>
                        <a:rPr lang="en-US" sz="1000" dirty="0"/>
                        <a:t>186</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19.3</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40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3.12</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24</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144</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3660</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t>0.1</a:t>
                      </a:r>
                      <a:endParaRPr lang="ru-RU" sz="1100" dirty="0">
                        <a:latin typeface="Calibri"/>
                        <a:ea typeface="Calibri"/>
                        <a:cs typeface="Times New Roman"/>
                      </a:endParaRPr>
                    </a:p>
                  </a:txBody>
                  <a:tcPr marL="68580" marR="68580" marT="0" marB="0"/>
                </a:tc>
              </a:tr>
            </a:tbl>
          </a:graphicData>
        </a:graphic>
      </p:graphicFrame>
      <p:sp>
        <p:nvSpPr>
          <p:cNvPr id="6" name="Текст 5"/>
          <p:cNvSpPr>
            <a:spLocks noGrp="1"/>
          </p:cNvSpPr>
          <p:nvPr>
            <p:ph type="body" sz="half" idx="2"/>
          </p:nvPr>
        </p:nvSpPr>
        <p:spPr>
          <a:xfrm>
            <a:off x="4857752" y="1785926"/>
            <a:ext cx="4143404" cy="400052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8100">
            <a:solidFill>
              <a:schemeClr val="accent1"/>
            </a:solidFill>
          </a:ln>
        </p:spPr>
        <p:txBody>
          <a:bodyPr>
            <a:noAutofit/>
          </a:bodyPr>
          <a:lstStyle/>
          <a:p>
            <a:pPr algn="ctr"/>
            <a:r>
              <a:rPr lang="ru-RU" sz="1400" b="1" dirty="0" smtClean="0">
                <a:latin typeface="Times New Roman" pitchFamily="18" charset="0"/>
                <a:cs typeface="Times New Roman" pitchFamily="18" charset="0"/>
              </a:rPr>
              <a:t>     </a:t>
            </a:r>
          </a:p>
          <a:p>
            <a:pPr algn="ctr"/>
            <a:r>
              <a:rPr lang="ru-RU" sz="1400" b="1" dirty="0" smtClean="0">
                <a:latin typeface="Times New Roman" pitchFamily="18" charset="0"/>
                <a:cs typeface="Times New Roman" pitchFamily="18" charset="0"/>
              </a:rPr>
              <a:t>Таким образом, меньшему значению W   отвечает "лучший" материал. Рассмотрев ряд изотопов, которые могут служить конструкционными материалами, либо могут использоваться при конструировании облучательных устройств (таб.4.1) приходим  к выводу, что в соответствие с </a:t>
            </a:r>
            <a:r>
              <a:rPr lang="ru-RU" sz="1400" b="1" smtClean="0">
                <a:latin typeface="Times New Roman" pitchFamily="18" charset="0"/>
                <a:cs typeface="Times New Roman" pitchFamily="18" charset="0"/>
              </a:rPr>
              <a:t>предпочительностью</a:t>
            </a:r>
            <a:r>
              <a:rPr lang="ru-RU" sz="1400" b="1" dirty="0" smtClean="0">
                <a:latin typeface="Times New Roman" pitchFamily="18" charset="0"/>
                <a:cs typeface="Times New Roman" pitchFamily="18" charset="0"/>
              </a:rPr>
              <a:t> </a:t>
            </a:r>
            <a:r>
              <a:rPr lang="ru-RU" sz="1400" b="1" dirty="0" smtClean="0">
                <a:latin typeface="Times New Roman" pitchFamily="18" charset="0"/>
                <a:cs typeface="Times New Roman" pitchFamily="18" charset="0"/>
              </a:rPr>
              <a:t>к применению (меньшее значение </a:t>
            </a:r>
            <a:r>
              <a:rPr lang="en-US" sz="1400" b="1" dirty="0" smtClean="0">
                <a:latin typeface="Times New Roman" pitchFamily="18" charset="0"/>
                <a:cs typeface="Times New Roman" pitchFamily="18" charset="0"/>
              </a:rPr>
              <a:t>W</a:t>
            </a:r>
            <a:r>
              <a:rPr lang="ru-RU" sz="1400" b="1" dirty="0" smtClean="0">
                <a:latin typeface="Times New Roman" pitchFamily="18" charset="0"/>
                <a:cs typeface="Times New Roman" pitchFamily="18" charset="0"/>
              </a:rPr>
              <a:t>) в высокотемпературных реакторных установках изотопы следует расположить в следующем порядке:</a:t>
            </a:r>
          </a:p>
          <a:p>
            <a:pPr algn="ctr"/>
            <a:r>
              <a:rPr lang="ru-RU" sz="1400" b="1" dirty="0" smtClean="0">
                <a:latin typeface="Times New Roman" pitchFamily="18" charset="0"/>
                <a:cs typeface="Times New Roman" pitchFamily="18" charset="0"/>
              </a:rPr>
              <a:t> </a:t>
            </a:r>
          </a:p>
          <a:p>
            <a:pPr algn="ctr"/>
            <a:r>
              <a:rPr lang="ru-RU" sz="1400" b="1" dirty="0" smtClean="0">
                <a:solidFill>
                  <a:srgbClr val="FF0000"/>
                </a:solidFill>
                <a:latin typeface="Times New Roman" pitchFamily="18" charset="0"/>
                <a:cs typeface="Times New Roman" pitchFamily="18" charset="0"/>
              </a:rPr>
              <a:t>Мо , </a:t>
            </a:r>
            <a:r>
              <a:rPr lang="en-US" sz="1400" b="1" dirty="0" smtClean="0">
                <a:solidFill>
                  <a:srgbClr val="FF0000"/>
                </a:solidFill>
                <a:latin typeface="Times New Roman" pitchFamily="18" charset="0"/>
                <a:cs typeface="Times New Roman" pitchFamily="18" charset="0"/>
              </a:rPr>
              <a:t>Ti</a:t>
            </a:r>
            <a:r>
              <a:rPr lang="ru-RU" sz="1400" b="1" dirty="0" smtClean="0">
                <a:solidFill>
                  <a:srgbClr val="FF0000"/>
                </a:solidFill>
                <a:latin typeface="Times New Roman" pitchFamily="18" charset="0"/>
                <a:cs typeface="Times New Roman" pitchFamily="18" charset="0"/>
              </a:rPr>
              <a:t>, </a:t>
            </a:r>
            <a:r>
              <a:rPr lang="en-US" sz="1400" b="1" dirty="0" smtClean="0">
                <a:solidFill>
                  <a:srgbClr val="FF0000"/>
                </a:solidFill>
                <a:latin typeface="Times New Roman" pitchFamily="18" charset="0"/>
                <a:cs typeface="Times New Roman" pitchFamily="18" charset="0"/>
              </a:rPr>
              <a:t>Zr</a:t>
            </a:r>
            <a:r>
              <a:rPr lang="ru-RU" sz="1400" b="1" dirty="0" smtClean="0">
                <a:solidFill>
                  <a:srgbClr val="FF0000"/>
                </a:solidFill>
                <a:latin typeface="Times New Roman" pitchFamily="18" charset="0"/>
                <a:cs typeface="Times New Roman" pitchFamily="18" charset="0"/>
              </a:rPr>
              <a:t>, А</a:t>
            </a:r>
            <a:r>
              <a:rPr lang="en-US" sz="1400" b="1" dirty="0" smtClean="0">
                <a:solidFill>
                  <a:srgbClr val="FF0000"/>
                </a:solidFill>
                <a:latin typeface="Times New Roman" pitchFamily="18" charset="0"/>
                <a:cs typeface="Times New Roman" pitchFamily="18" charset="0"/>
              </a:rPr>
              <a:t>I</a:t>
            </a:r>
            <a:r>
              <a:rPr lang="ru-RU" sz="1400" b="1" dirty="0" smtClean="0">
                <a:solidFill>
                  <a:srgbClr val="FF0000"/>
                </a:solidFill>
                <a:latin typeface="Times New Roman" pitchFamily="18" charset="0"/>
                <a:cs typeface="Times New Roman" pitchFamily="18" charset="0"/>
              </a:rPr>
              <a:t>, </a:t>
            </a:r>
            <a:r>
              <a:rPr lang="en-US" sz="1400" b="1" dirty="0" smtClean="0">
                <a:solidFill>
                  <a:srgbClr val="FF0000"/>
                </a:solidFill>
                <a:latin typeface="Times New Roman" pitchFamily="18" charset="0"/>
                <a:cs typeface="Times New Roman" pitchFamily="18" charset="0"/>
              </a:rPr>
              <a:t>Gr</a:t>
            </a:r>
            <a:r>
              <a:rPr lang="ru-RU" sz="1400" b="1" dirty="0" smtClean="0">
                <a:solidFill>
                  <a:srgbClr val="FF0000"/>
                </a:solidFill>
                <a:latin typeface="Times New Roman" pitchFamily="18" charset="0"/>
                <a:cs typeface="Times New Roman" pitchFamily="18" charset="0"/>
              </a:rPr>
              <a:t>, </a:t>
            </a:r>
            <a:r>
              <a:rPr lang="en-US" sz="1400" b="1" dirty="0" smtClean="0">
                <a:solidFill>
                  <a:srgbClr val="FF0000"/>
                </a:solidFill>
                <a:latin typeface="Times New Roman" pitchFamily="18" charset="0"/>
                <a:cs typeface="Times New Roman" pitchFamily="18" charset="0"/>
              </a:rPr>
              <a:t>V</a:t>
            </a:r>
            <a:r>
              <a:rPr lang="ru-RU" sz="1400" b="1" dirty="0" smtClean="0">
                <a:solidFill>
                  <a:srgbClr val="FF0000"/>
                </a:solidFill>
                <a:latin typeface="Times New Roman" pitchFamily="18" charset="0"/>
                <a:cs typeface="Times New Roman" pitchFamily="18" charset="0"/>
              </a:rPr>
              <a:t>, </a:t>
            </a:r>
            <a:r>
              <a:rPr lang="en-US" sz="1400" b="1" dirty="0" smtClean="0">
                <a:solidFill>
                  <a:srgbClr val="FF0000"/>
                </a:solidFill>
                <a:latin typeface="Times New Roman" pitchFamily="18" charset="0"/>
                <a:cs typeface="Times New Roman" pitchFamily="18" charset="0"/>
              </a:rPr>
              <a:t>Ni</a:t>
            </a:r>
            <a:r>
              <a:rPr lang="ru-RU" sz="1400" b="1" dirty="0" smtClean="0">
                <a:solidFill>
                  <a:srgbClr val="FF0000"/>
                </a:solidFill>
                <a:latin typeface="Times New Roman" pitchFamily="18" charset="0"/>
                <a:cs typeface="Times New Roman" pitchFamily="18" charset="0"/>
              </a:rPr>
              <a:t>, </a:t>
            </a:r>
            <a:r>
              <a:rPr lang="en-US" sz="1400" b="1" dirty="0" smtClean="0">
                <a:solidFill>
                  <a:srgbClr val="FF0000"/>
                </a:solidFill>
                <a:latin typeface="Times New Roman" pitchFamily="18" charset="0"/>
                <a:cs typeface="Times New Roman" pitchFamily="18" charset="0"/>
              </a:rPr>
              <a:t>Zn</a:t>
            </a:r>
            <a:r>
              <a:rPr lang="ru-RU" sz="1400" b="1" dirty="0" smtClean="0">
                <a:solidFill>
                  <a:srgbClr val="FF0000"/>
                </a:solidFill>
                <a:latin typeface="Times New Roman" pitchFamily="18" charset="0"/>
                <a:cs typeface="Times New Roman" pitchFamily="18" charset="0"/>
              </a:rPr>
              <a:t>, </a:t>
            </a:r>
            <a:r>
              <a:rPr lang="en-US" sz="1400" b="1" dirty="0" smtClean="0">
                <a:solidFill>
                  <a:srgbClr val="FF0000"/>
                </a:solidFill>
                <a:latin typeface="Times New Roman" pitchFamily="18" charset="0"/>
                <a:cs typeface="Times New Roman" pitchFamily="18" charset="0"/>
              </a:rPr>
              <a:t>Nb</a:t>
            </a:r>
            <a:r>
              <a:rPr lang="ru-RU" sz="1400" b="1" dirty="0" smtClean="0">
                <a:solidFill>
                  <a:srgbClr val="FF0000"/>
                </a:solidFill>
                <a:latin typeface="Times New Roman" pitchFamily="18" charset="0"/>
                <a:cs typeface="Times New Roman" pitchFamily="18" charset="0"/>
              </a:rPr>
              <a:t>, С</a:t>
            </a:r>
            <a:r>
              <a:rPr lang="en-US" sz="1400" b="1" dirty="0" smtClean="0">
                <a:solidFill>
                  <a:srgbClr val="FF0000"/>
                </a:solidFill>
                <a:latin typeface="Times New Roman" pitchFamily="18" charset="0"/>
                <a:cs typeface="Times New Roman" pitchFamily="18" charset="0"/>
              </a:rPr>
              <a:t>u</a:t>
            </a:r>
            <a:r>
              <a:rPr lang="ru-RU" sz="1400" b="1" dirty="0" smtClean="0">
                <a:solidFill>
                  <a:srgbClr val="FF0000"/>
                </a:solidFill>
                <a:latin typeface="Times New Roman" pitchFamily="18" charset="0"/>
                <a:cs typeface="Times New Roman" pitchFamily="18" charset="0"/>
              </a:rPr>
              <a:t>, </a:t>
            </a:r>
            <a:r>
              <a:rPr lang="en-US" sz="1400" b="1" dirty="0" smtClean="0">
                <a:solidFill>
                  <a:srgbClr val="FF0000"/>
                </a:solidFill>
                <a:latin typeface="Times New Roman" pitchFamily="18" charset="0"/>
                <a:cs typeface="Times New Roman" pitchFamily="18" charset="0"/>
              </a:rPr>
              <a:t>W</a:t>
            </a:r>
            <a:r>
              <a:rPr lang="ru-RU" sz="1400" b="1" dirty="0" smtClean="0">
                <a:solidFill>
                  <a:srgbClr val="FF0000"/>
                </a:solidFill>
                <a:latin typeface="Times New Roman" pitchFamily="18" charset="0"/>
                <a:cs typeface="Times New Roman" pitchFamily="18" charset="0"/>
              </a:rPr>
              <a:t>, </a:t>
            </a:r>
            <a:r>
              <a:rPr lang="en-US" sz="1400" b="1" dirty="0" smtClean="0">
                <a:solidFill>
                  <a:srgbClr val="FF0000"/>
                </a:solidFill>
                <a:latin typeface="Times New Roman" pitchFamily="18" charset="0"/>
                <a:cs typeface="Times New Roman" pitchFamily="18" charset="0"/>
              </a:rPr>
              <a:t>Ta</a:t>
            </a:r>
            <a:r>
              <a:rPr lang="ru-RU" sz="1400" b="1" dirty="0" smtClean="0">
                <a:solidFill>
                  <a:srgbClr val="FF0000"/>
                </a:solidFill>
                <a:latin typeface="Times New Roman" pitchFamily="18" charset="0"/>
                <a:cs typeface="Times New Roman" pitchFamily="18" charset="0"/>
              </a:rPr>
              <a:t>, </a:t>
            </a:r>
            <a:r>
              <a:rPr lang="en-US" sz="1400" b="1" dirty="0" smtClean="0">
                <a:solidFill>
                  <a:srgbClr val="FF0000"/>
                </a:solidFill>
                <a:latin typeface="Times New Roman" pitchFamily="18" charset="0"/>
                <a:cs typeface="Times New Roman" pitchFamily="18" charset="0"/>
              </a:rPr>
              <a:t>Fe</a:t>
            </a:r>
            <a:r>
              <a:rPr lang="ru-RU" sz="1400" b="1" dirty="0" smtClean="0">
                <a:solidFill>
                  <a:srgbClr val="FF0000"/>
                </a:solidFill>
                <a:latin typeface="Times New Roman" pitchFamily="18" charset="0"/>
                <a:cs typeface="Times New Roman" pitchFamily="18" charset="0"/>
              </a:rPr>
              <a:t>, </a:t>
            </a:r>
            <a:r>
              <a:rPr lang="en-US" sz="1400" b="1" dirty="0" smtClean="0">
                <a:solidFill>
                  <a:srgbClr val="FF0000"/>
                </a:solidFill>
                <a:latin typeface="Times New Roman" pitchFamily="18" charset="0"/>
                <a:cs typeface="Times New Roman" pitchFamily="18" charset="0"/>
              </a:rPr>
              <a:t>Ag</a:t>
            </a:r>
            <a:r>
              <a:rPr lang="ru-RU" sz="1400" b="1" dirty="0" smtClean="0">
                <a:solidFill>
                  <a:srgbClr val="FF0000"/>
                </a:solidFill>
                <a:latin typeface="Times New Roman" pitchFamily="18" charset="0"/>
                <a:cs typeface="Times New Roman" pitchFamily="18" charset="0"/>
              </a:rPr>
              <a:t>.</a:t>
            </a:r>
          </a:p>
          <a:p>
            <a:pPr algn="ctr"/>
            <a:r>
              <a:rPr lang="ru-RU" sz="1400" b="1" dirty="0" smtClean="0">
                <a:solidFill>
                  <a:srgbClr val="FF0000"/>
                </a:solidFill>
                <a:latin typeface="Times New Roman" pitchFamily="18" charset="0"/>
                <a:cs typeface="Times New Roman" pitchFamily="18" charset="0"/>
              </a:rPr>
              <a:t> </a:t>
            </a:r>
          </a:p>
          <a:p>
            <a:pPr algn="ctr"/>
            <a:r>
              <a:rPr lang="ru-RU" sz="1400" b="1" dirty="0" smtClean="0">
                <a:latin typeface="Times New Roman" pitchFamily="18" charset="0"/>
                <a:cs typeface="Times New Roman" pitchFamily="18" charset="0"/>
              </a:rPr>
              <a:t>     В этом ряду не присутствуют соединения и сплавы, однако, величина W  может быть рассчитана и для них.</a:t>
            </a:r>
          </a:p>
          <a:p>
            <a:pPr algn="ctr"/>
            <a:endParaRPr lang="ru-RU" sz="1400" b="1" dirty="0">
              <a:latin typeface="Times New Roman" pitchFamily="18" charset="0"/>
              <a:cs typeface="Times New Roman" pitchFamily="18" charset="0"/>
            </a:endParaRPr>
          </a:p>
        </p:txBody>
      </p:sp>
      <p:sp>
        <p:nvSpPr>
          <p:cNvPr id="7" name="Заголовок 1"/>
          <p:cNvSpPr>
            <a:spLocks noGrp="1"/>
          </p:cNvSpPr>
          <p:nvPr>
            <p:ph type="title"/>
          </p:nvPr>
        </p:nvSpPr>
        <p:spPr>
          <a:xfrm rot="5400000">
            <a:off x="6555591" y="-626293"/>
            <a:ext cx="785800" cy="3752850"/>
          </a:xfrm>
          <a:solidFill>
            <a:schemeClr val="accent2"/>
          </a:solidFill>
          <a:ln w="38100">
            <a:solidFill>
              <a:schemeClr val="accent1"/>
            </a:solidFill>
          </a:ln>
        </p:spPr>
        <p:txBody>
          <a:bodyPr>
            <a:normAutofit/>
          </a:bodyPr>
          <a:lstStyle/>
          <a:p>
            <a:pPr algn="ctr"/>
            <a:r>
              <a:rPr lang="ru-RU"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Размерный комплекс и список предпочтительности изотопов.</a:t>
            </a:r>
            <a:endParaRPr lang="ru-RU"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42910" y="642918"/>
            <a:ext cx="7772400" cy="1362075"/>
          </a:xfrm>
          <a:solidFill>
            <a:schemeClr val="accent2">
              <a:lumMod val="75000"/>
            </a:schemeClr>
          </a:solidFill>
          <a:ln w="38100">
            <a:solidFill>
              <a:schemeClr val="accent6">
                <a:lumMod val="60000"/>
                <a:lumOff val="40000"/>
              </a:schemeClr>
            </a:solidFill>
          </a:ln>
        </p:spPr>
        <p:txBody>
          <a:bodyPr/>
          <a:lstStyle/>
          <a:p>
            <a:pPr algn="ctr"/>
            <a:r>
              <a:rPr lang="ru-RU" sz="2400" b="0" dirty="0" smtClean="0">
                <a:ln w="18415" cmpd="sng">
                  <a:solidFill>
                    <a:srgbClr val="FFFFFF"/>
                  </a:solidFill>
                  <a:prstDash val="solid"/>
                </a:ln>
                <a:effectLst>
                  <a:outerShdw blurRad="63500" dir="3600000" algn="tl" rotWithShape="0">
                    <a:srgbClr val="000000">
                      <a:alpha val="70000"/>
                    </a:srgbClr>
                  </a:outerShdw>
                </a:effectLst>
              </a:rPr>
              <a:t> ВЫБОР КОНСТРУКЦИОННЫХ МАТЕРИАЛОВ</a:t>
            </a:r>
            <a:br>
              <a:rPr lang="ru-RU" sz="2400" b="0" dirty="0" smtClean="0">
                <a:ln w="18415" cmpd="sng">
                  <a:solidFill>
                    <a:srgbClr val="FFFFFF"/>
                  </a:solidFill>
                  <a:prstDash val="solid"/>
                </a:ln>
                <a:effectLst>
                  <a:outerShdw blurRad="63500" dir="3600000" algn="tl" rotWithShape="0">
                    <a:srgbClr val="000000">
                      <a:alpha val="70000"/>
                    </a:srgbClr>
                  </a:outerShdw>
                </a:effectLst>
              </a:rPr>
            </a:br>
            <a:r>
              <a:rPr lang="ru-RU" sz="2400" b="0" dirty="0" smtClean="0">
                <a:ln w="18415" cmpd="sng">
                  <a:solidFill>
                    <a:srgbClr val="FFFFFF"/>
                  </a:solidFill>
                  <a:prstDash val="solid"/>
                </a:ln>
                <a:effectLst>
                  <a:outerShdw blurRad="63500" dir="3600000" algn="tl" rotWithShape="0">
                    <a:srgbClr val="000000">
                      <a:alpha val="70000"/>
                    </a:srgbClr>
                  </a:outerShdw>
                </a:effectLst>
              </a:rPr>
              <a:t>ДЛЯ ОБЛУЧАТЕЛЬНЫХ УСТРОЙСТВ</a:t>
            </a:r>
            <a:br>
              <a:rPr lang="ru-RU" sz="2400" b="0" dirty="0" smtClean="0">
                <a:ln w="18415" cmpd="sng">
                  <a:solidFill>
                    <a:srgbClr val="FFFFFF"/>
                  </a:solidFill>
                  <a:prstDash val="solid"/>
                </a:ln>
                <a:effectLst>
                  <a:outerShdw blurRad="63500" dir="3600000" algn="tl" rotWithShape="0">
                    <a:srgbClr val="000000">
                      <a:alpha val="70000"/>
                    </a:srgbClr>
                  </a:outerShdw>
                </a:effectLst>
              </a:rPr>
            </a:br>
            <a:endParaRPr lang="ru-RU" sz="2400" b="0" dirty="0">
              <a:ln w="18415" cmpd="sng">
                <a:solidFill>
                  <a:srgbClr val="FFFFFF"/>
                </a:solidFill>
                <a:prstDash val="solid"/>
              </a:ln>
              <a:effectLst>
                <a:outerShdw blurRad="63500" dir="3600000" algn="tl" rotWithShape="0">
                  <a:srgbClr val="000000">
                    <a:alpha val="70000"/>
                  </a:srgbClr>
                </a:outerShdw>
              </a:effectLst>
            </a:endParaRPr>
          </a:p>
        </p:txBody>
      </p:sp>
      <p:sp>
        <p:nvSpPr>
          <p:cNvPr id="5" name="Текст 4"/>
          <p:cNvSpPr>
            <a:spLocks noGrp="1"/>
          </p:cNvSpPr>
          <p:nvPr>
            <p:ph type="body" idx="1"/>
          </p:nvPr>
        </p:nvSpPr>
        <p:spPr>
          <a:xfrm>
            <a:off x="642910" y="2214554"/>
            <a:ext cx="7772400" cy="435771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8100">
            <a:solidFill>
              <a:schemeClr val="accent6">
                <a:lumMod val="60000"/>
                <a:lumOff val="40000"/>
              </a:schemeClr>
            </a:solidFill>
          </a:ln>
        </p:spPr>
        <p:txBody>
          <a:bodyPr>
            <a:noAutofit/>
          </a:bodyPr>
          <a:lstStyle/>
          <a:p>
            <a:r>
              <a:rPr lang="en-US"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Составление  строгих математических зависимостей для определения критерия выбора конструкционных материалов для облучательных устройств  представляет значительную сложность, поэтому предлагается воспользоваться методом теории анализа размерностей величин, существенно влияющих на процесс выбора материалов при разработке высокотемпературных облучательных устройств.</a:t>
            </a:r>
            <a:endParaRPr lang="ru-RU"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714356"/>
            <a:ext cx="7772400" cy="1362075"/>
          </a:xfrm>
          <a:solidFill>
            <a:schemeClr val="accent2">
              <a:lumMod val="75000"/>
            </a:schemeClr>
          </a:solidFill>
          <a:ln w="38100">
            <a:solidFill>
              <a:schemeClr val="accent6">
                <a:lumMod val="60000"/>
                <a:lumOff val="40000"/>
              </a:schemeClr>
            </a:solidFill>
          </a:ln>
        </p:spPr>
        <p:txBody>
          <a:bodyPr/>
          <a:lstStyle/>
          <a:p>
            <a:pPr algn="ctr"/>
            <a:r>
              <a:rPr lang="ru-RU" sz="4000" b="0" dirty="0" smtClean="0">
                <a:ln w="18415" cmpd="sng">
                  <a:solidFill>
                    <a:srgbClr val="FFFFFF"/>
                  </a:solidFill>
                  <a:prstDash val="solid"/>
                </a:ln>
                <a:effectLst>
                  <a:outerShdw blurRad="63500" dir="3600000" algn="tl" rotWithShape="0">
                    <a:srgbClr val="000000">
                      <a:alpha val="70000"/>
                    </a:srgbClr>
                  </a:outerShdw>
                </a:effectLst>
              </a:rPr>
              <a:t>Список существенных величин и критерии выбора.</a:t>
            </a:r>
            <a:endParaRPr lang="ru-RU" sz="4000" b="0" dirty="0">
              <a:ln w="18415" cmpd="sng">
                <a:solidFill>
                  <a:srgbClr val="FFFFFF"/>
                </a:solidFill>
                <a:prstDash val="solid"/>
              </a:ln>
              <a:effectLst>
                <a:outerShdw blurRad="63500" dir="3600000" algn="tl" rotWithShape="0">
                  <a:srgbClr val="000000">
                    <a:alpha val="70000"/>
                  </a:srgbClr>
                </a:outerShdw>
              </a:effectLst>
            </a:endParaRPr>
          </a:p>
        </p:txBody>
      </p:sp>
      <p:sp>
        <p:nvSpPr>
          <p:cNvPr id="3" name="Текст 2"/>
          <p:cNvSpPr>
            <a:spLocks noGrp="1"/>
          </p:cNvSpPr>
          <p:nvPr>
            <p:ph type="body" idx="1"/>
          </p:nvPr>
        </p:nvSpPr>
        <p:spPr>
          <a:xfrm>
            <a:off x="285720" y="2214554"/>
            <a:ext cx="8643997" cy="442915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8100">
            <a:solidFill>
              <a:schemeClr val="accent6">
                <a:lumMod val="60000"/>
                <a:lumOff val="40000"/>
              </a:schemeClr>
            </a:solidFill>
          </a:ln>
        </p:spPr>
        <p:txBody>
          <a:bodyPr>
            <a:noAutofit/>
          </a:bodyPr>
          <a:lstStyle/>
          <a:p>
            <a:r>
              <a:rPr lang="ru-RU" sz="2800" dirty="0" smtClean="0">
                <a:latin typeface="Times New Roman" pitchFamily="18" charset="0"/>
                <a:cs typeface="Times New Roman" pitchFamily="18" charset="0"/>
              </a:rPr>
              <a:t>Выбор материалов, по-видимому, должен быть основан на оценке </a:t>
            </a:r>
            <a:r>
              <a:rPr lang="ru-RU" sz="2800" dirty="0" smtClean="0">
                <a:solidFill>
                  <a:srgbClr val="FF0000"/>
                </a:solidFill>
                <a:latin typeface="Times New Roman" pitchFamily="18" charset="0"/>
                <a:cs typeface="Times New Roman" pitchFamily="18" charset="0"/>
              </a:rPr>
              <a:t>"сложности" проводимого эксперимента,  экономических факторах и свойствах самого материала.</a:t>
            </a:r>
          </a:p>
          <a:p>
            <a:r>
              <a:rPr lang="ru-RU" sz="2800" dirty="0" smtClean="0">
                <a:latin typeface="Times New Roman" pitchFamily="18" charset="0"/>
                <a:cs typeface="Times New Roman" pitchFamily="18" charset="0"/>
              </a:rPr>
              <a:t>     Рассмотрим список величин, которые могут существенно влиять на выбор</a:t>
            </a:r>
            <a:r>
              <a:rPr lang="en-US"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конструкционных материалов при реакторных испытаниях:</a:t>
            </a:r>
          </a:p>
          <a:p>
            <a:r>
              <a:rPr lang="ru-RU" sz="2800" dirty="0" smtClean="0">
                <a:latin typeface="Times New Roman" pitchFamily="18" charset="0"/>
                <a:cs typeface="Times New Roman" pitchFamily="18" charset="0"/>
              </a:rPr>
              <a:t> </a:t>
            </a:r>
          </a:p>
          <a:p>
            <a:r>
              <a:rPr lang="en-US" sz="2800" dirty="0" smtClean="0">
                <a:solidFill>
                  <a:srgbClr val="FF0000"/>
                </a:solidFill>
                <a:latin typeface="Times New Roman" pitchFamily="18" charset="0"/>
                <a:cs typeface="Times New Roman" pitchFamily="18" charset="0"/>
              </a:rPr>
              <a:t>N</a:t>
            </a:r>
            <a:r>
              <a:rPr lang="ru-RU" sz="2800" dirty="0" smtClean="0">
                <a:solidFill>
                  <a:srgbClr val="FF0000"/>
                </a:solidFill>
                <a:latin typeface="Times New Roman" pitchFamily="18" charset="0"/>
                <a:cs typeface="Times New Roman" pitchFamily="18" charset="0"/>
              </a:rPr>
              <a:t> = </a:t>
            </a:r>
            <a:r>
              <a:rPr lang="en-US" sz="2800" dirty="0" smtClean="0">
                <a:solidFill>
                  <a:srgbClr val="FF0000"/>
                </a:solidFill>
                <a:latin typeface="Times New Roman" pitchFamily="18" charset="0"/>
                <a:cs typeface="Times New Roman" pitchFamily="18" charset="0"/>
              </a:rPr>
              <a:t>N</a:t>
            </a:r>
            <a:r>
              <a:rPr lang="ru-RU"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q</a:t>
            </a:r>
            <a:r>
              <a:rPr lang="en-US" sz="2800" baseline="-25000" dirty="0" smtClean="0">
                <a:solidFill>
                  <a:srgbClr val="FF0000"/>
                </a:solidFill>
                <a:latin typeface="Times New Roman" pitchFamily="18" charset="0"/>
                <a:cs typeface="Times New Roman" pitchFamily="18" charset="0"/>
              </a:rPr>
              <a:t>v</a:t>
            </a:r>
            <a:r>
              <a:rPr lang="ru-RU"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α</a:t>
            </a:r>
            <a:r>
              <a:rPr lang="ru-RU"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T</a:t>
            </a:r>
            <a:r>
              <a:rPr lang="ru-RU" sz="2800" baseline="-25000" dirty="0" smtClean="0">
                <a:solidFill>
                  <a:srgbClr val="FF0000"/>
                </a:solidFill>
                <a:latin typeface="Times New Roman" pitchFamily="18" charset="0"/>
                <a:cs typeface="Times New Roman" pitchFamily="18" charset="0"/>
              </a:rPr>
              <a:t>исп</a:t>
            </a:r>
            <a:r>
              <a:rPr lang="ru-RU"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T</a:t>
            </a:r>
            <a:r>
              <a:rPr lang="ru-RU"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t</a:t>
            </a:r>
            <a:r>
              <a:rPr lang="ru-RU" sz="2800" baseline="-25000" dirty="0" smtClean="0">
                <a:solidFill>
                  <a:srgbClr val="FF0000"/>
                </a:solidFill>
                <a:latin typeface="Times New Roman" pitchFamily="18" charset="0"/>
                <a:cs typeface="Times New Roman" pitchFamily="18" charset="0"/>
              </a:rPr>
              <a:t>1/2 </a:t>
            </a:r>
            <a:r>
              <a:rPr lang="ru-RU"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t</a:t>
            </a:r>
            <a:r>
              <a:rPr lang="ru-RU" sz="2800" baseline="-25000" dirty="0" smtClean="0">
                <a:solidFill>
                  <a:srgbClr val="FF0000"/>
                </a:solidFill>
                <a:latin typeface="Times New Roman" pitchFamily="18" charset="0"/>
                <a:cs typeface="Times New Roman" pitchFamily="18" charset="0"/>
              </a:rPr>
              <a:t>исп</a:t>
            </a:r>
            <a:r>
              <a:rPr lang="ru-RU"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σ</a:t>
            </a:r>
            <a:r>
              <a:rPr lang="ru-RU"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C</a:t>
            </a:r>
            <a:r>
              <a:rPr lang="ru-RU"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C</a:t>
            </a:r>
            <a:r>
              <a:rPr lang="ru-RU" sz="2800" baseline="-25000" dirty="0" smtClean="0">
                <a:solidFill>
                  <a:srgbClr val="FF0000"/>
                </a:solidFill>
                <a:latin typeface="Times New Roman" pitchFamily="18" charset="0"/>
                <a:cs typeface="Times New Roman" pitchFamily="18" charset="0"/>
              </a:rPr>
              <a:t>0</a:t>
            </a:r>
            <a:r>
              <a:rPr lang="ru-RU" sz="2800" dirty="0" smtClean="0">
                <a:solidFill>
                  <a:srgbClr val="FF0000"/>
                </a:solidFill>
                <a:latin typeface="Times New Roman" pitchFamily="18" charset="0"/>
                <a:cs typeface="Times New Roman" pitchFamily="18" charset="0"/>
              </a:rPr>
              <a:t> ; </a:t>
            </a:r>
            <a:r>
              <a:rPr lang="en-US" sz="2800" dirty="0" smtClean="0">
                <a:solidFill>
                  <a:srgbClr val="FF0000"/>
                </a:solidFill>
                <a:latin typeface="Times New Roman" pitchFamily="18" charset="0"/>
                <a:cs typeface="Times New Roman" pitchFamily="18" charset="0"/>
              </a:rPr>
              <a:t>K</a:t>
            </a:r>
            <a:r>
              <a:rPr lang="ru-RU" sz="2800" dirty="0" smtClean="0">
                <a:solidFill>
                  <a:srgbClr val="FF0000"/>
                </a:solidFill>
                <a:latin typeface="Times New Roman" pitchFamily="18" charset="0"/>
                <a:cs typeface="Times New Roman" pitchFamily="18" charset="0"/>
              </a:rPr>
              <a:t> ; [</a:t>
            </a:r>
            <a:r>
              <a:rPr lang="en-US" sz="2800" dirty="0" smtClean="0">
                <a:solidFill>
                  <a:srgbClr val="FF0000"/>
                </a:solidFill>
                <a:latin typeface="Times New Roman" pitchFamily="18" charset="0"/>
                <a:cs typeface="Times New Roman" pitchFamily="18" charset="0"/>
              </a:rPr>
              <a:t>D</a:t>
            </a:r>
            <a:r>
              <a:rPr lang="ru-RU" sz="2800" dirty="0" smtClean="0">
                <a:solidFill>
                  <a:srgbClr val="FF0000"/>
                </a:solidFill>
                <a:latin typeface="Times New Roman" pitchFamily="18" charset="0"/>
                <a:cs typeface="Times New Roman" pitchFamily="18" charset="0"/>
              </a:rPr>
              <a:t>] )</a:t>
            </a:r>
            <a:endParaRPr lang="ru-RU" sz="2800" dirty="0">
              <a:solidFill>
                <a:srgbClr val="FF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642918"/>
            <a:ext cx="7772400" cy="1143008"/>
          </a:xfrm>
          <a:solidFill>
            <a:schemeClr val="accent2">
              <a:lumMod val="75000"/>
            </a:schemeClr>
          </a:solidFill>
          <a:ln w="38100">
            <a:solidFill>
              <a:schemeClr val="accent6">
                <a:lumMod val="60000"/>
                <a:lumOff val="40000"/>
              </a:schemeClr>
            </a:solidFill>
          </a:ln>
        </p:spPr>
        <p:txBody>
          <a:bodyPr/>
          <a:lstStyle/>
          <a:p>
            <a:pPr algn="ctr"/>
            <a:r>
              <a:rPr lang="ru-RU" sz="3200" b="0" dirty="0" smtClean="0">
                <a:ln w="18415" cmpd="sng">
                  <a:solidFill>
                    <a:srgbClr val="FFFFFF"/>
                  </a:solidFill>
                  <a:prstDash val="solid"/>
                </a:ln>
                <a:effectLst>
                  <a:outerShdw blurRad="63500" dir="3600000" algn="tl" rotWithShape="0">
                    <a:srgbClr val="000000">
                      <a:alpha val="70000"/>
                    </a:srgbClr>
                  </a:outerShdw>
                </a:effectLst>
              </a:rPr>
              <a:t>Обоснование списка существенных величин и анализ их размерностей</a:t>
            </a:r>
            <a:endParaRPr lang="ru-RU" sz="3200" b="0" dirty="0">
              <a:ln w="18415" cmpd="sng">
                <a:solidFill>
                  <a:srgbClr val="FFFFFF"/>
                </a:solidFill>
                <a:prstDash val="solid"/>
              </a:ln>
              <a:effectLst>
                <a:outerShdw blurRad="63500" dir="3600000" algn="tl" rotWithShape="0">
                  <a:srgbClr val="000000">
                    <a:alpha val="70000"/>
                  </a:srgbClr>
                </a:outerShdw>
              </a:effectLst>
            </a:endParaRPr>
          </a:p>
        </p:txBody>
      </p:sp>
      <p:sp>
        <p:nvSpPr>
          <p:cNvPr id="3" name="Текст 2"/>
          <p:cNvSpPr>
            <a:spLocks noGrp="1"/>
          </p:cNvSpPr>
          <p:nvPr>
            <p:ph type="body" idx="1"/>
          </p:nvPr>
        </p:nvSpPr>
        <p:spPr>
          <a:xfrm>
            <a:off x="722313" y="1928802"/>
            <a:ext cx="7772400" cy="464347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8100">
            <a:solidFill>
              <a:schemeClr val="accent6">
                <a:lumMod val="60000"/>
                <a:lumOff val="40000"/>
              </a:schemeClr>
            </a:solidFill>
          </a:ln>
        </p:spPr>
        <p:txBody>
          <a:bodyPr>
            <a:normAutofit/>
          </a:bodyPr>
          <a:lstStyle/>
          <a:p>
            <a:r>
              <a:rPr lang="ru-RU" dirty="0" smtClean="0">
                <a:solidFill>
                  <a:srgbClr val="FF0000"/>
                </a:solidFill>
              </a:rPr>
              <a:t>[</a:t>
            </a:r>
            <a:r>
              <a:rPr lang="en-US" dirty="0" smtClean="0">
                <a:solidFill>
                  <a:srgbClr val="FF0000"/>
                </a:solidFill>
              </a:rPr>
              <a:t>q</a:t>
            </a:r>
            <a:r>
              <a:rPr lang="en-US" baseline="-25000" dirty="0" smtClean="0">
                <a:solidFill>
                  <a:srgbClr val="FF0000"/>
                </a:solidFill>
              </a:rPr>
              <a:t>v</a:t>
            </a:r>
            <a:r>
              <a:rPr lang="ru-RU" dirty="0" smtClean="0">
                <a:solidFill>
                  <a:srgbClr val="FF0000"/>
                </a:solidFill>
              </a:rPr>
              <a:t>] = Вт/см</a:t>
            </a:r>
            <a:r>
              <a:rPr lang="ru-RU" baseline="30000" dirty="0" smtClean="0">
                <a:solidFill>
                  <a:srgbClr val="FF0000"/>
                </a:solidFill>
              </a:rPr>
              <a:t>3</a:t>
            </a:r>
            <a:r>
              <a:rPr lang="ru-RU" dirty="0" smtClean="0"/>
              <a:t> - объемная плотность источников тепла, вызванная реакцией взаимодействия потоков излучений с материалом, большое значение объемной плотности  характеризует более "сложные" условия, в которых находится материал при проведении экспериментов.</a:t>
            </a:r>
          </a:p>
          <a:p>
            <a:endParaRPr lang="ru-RU" dirty="0" smtClean="0"/>
          </a:p>
          <a:p>
            <a:r>
              <a:rPr lang="ru-RU" dirty="0" smtClean="0">
                <a:solidFill>
                  <a:srgbClr val="FF0000"/>
                </a:solidFill>
              </a:rPr>
              <a:t>[α]= Вт/cm</a:t>
            </a:r>
            <a:r>
              <a:rPr lang="ru-RU" baseline="30000" dirty="0" smtClean="0">
                <a:solidFill>
                  <a:srgbClr val="FF0000"/>
                </a:solidFill>
              </a:rPr>
              <a:t>2</a:t>
            </a:r>
            <a:r>
              <a:rPr lang="ru-RU" dirty="0" smtClean="0">
                <a:solidFill>
                  <a:srgbClr val="FF0000"/>
                </a:solidFill>
              </a:rPr>
              <a:t>К </a:t>
            </a:r>
            <a:r>
              <a:rPr lang="ru-RU" dirty="0" smtClean="0"/>
              <a:t>- коэффициент теплоотдачи, который характеризует взаимодействие материала в тепловом отношении с окружающей средой. При больших значениях α   существуют «хорошие» условия теплообмена и, по-видимому, рассматриваемый материал находится в относительно "несложных" условиях эксплуатации.  Этот параметр описывает условия проведения эксперимента.</a:t>
            </a:r>
          </a:p>
          <a:p>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722313" y="2143116"/>
            <a:ext cx="7772400" cy="442915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8100">
            <a:solidFill>
              <a:schemeClr val="accent6">
                <a:lumMod val="60000"/>
                <a:lumOff val="40000"/>
              </a:schemeClr>
            </a:solidFill>
          </a:ln>
        </p:spPr>
        <p:txBody>
          <a:bodyPr>
            <a:noAutofit/>
          </a:bodyPr>
          <a:lstStyle/>
          <a:p>
            <a:r>
              <a:rPr lang="ru-RU" sz="2400" dirty="0" smtClean="0">
                <a:solidFill>
                  <a:srgbClr val="FF0000"/>
                </a:solidFill>
                <a:latin typeface="Times New Roman" pitchFamily="18" charset="0"/>
                <a:cs typeface="Times New Roman" pitchFamily="18" charset="0"/>
              </a:rPr>
              <a:t>[Т</a:t>
            </a:r>
            <a:r>
              <a:rPr lang="ru-RU" sz="2400" baseline="-25000" dirty="0" smtClean="0">
                <a:solidFill>
                  <a:srgbClr val="FF0000"/>
                </a:solidFill>
                <a:latin typeface="Times New Roman" pitchFamily="18" charset="0"/>
                <a:cs typeface="Times New Roman" pitchFamily="18" charset="0"/>
              </a:rPr>
              <a:t>исп</a:t>
            </a:r>
            <a:r>
              <a:rPr lang="ru-RU" sz="2400" dirty="0" smtClean="0">
                <a:solidFill>
                  <a:srgbClr val="FF0000"/>
                </a:solidFill>
                <a:latin typeface="Times New Roman" pitchFamily="18" charset="0"/>
                <a:cs typeface="Times New Roman" pitchFamily="18" charset="0"/>
              </a:rPr>
              <a:t> ]   = [[T]]= К</a:t>
            </a:r>
            <a:r>
              <a:rPr lang="ru-RU" sz="2400" dirty="0" smtClean="0">
                <a:latin typeface="Times New Roman" pitchFamily="18" charset="0"/>
                <a:cs typeface="Times New Roman" pitchFamily="18" charset="0"/>
              </a:rPr>
              <a:t> - температура эксплуатации материала  в  процессе испытаний и предельно допустимая   температура применения  данного материала. </a:t>
            </a:r>
          </a:p>
          <a:p>
            <a:r>
              <a:rPr lang="ru-RU" sz="2400" dirty="0" smtClean="0">
                <a:latin typeface="Times New Roman" pitchFamily="18" charset="0"/>
                <a:cs typeface="Times New Roman" pitchFamily="18" charset="0"/>
              </a:rPr>
              <a:t>Тисп характеризует условия проведения эксперимента. Предельная температура является  характеристикой материала.</a:t>
            </a:r>
          </a:p>
          <a:p>
            <a:endParaRPr lang="ru-RU" sz="2400" dirty="0" smtClean="0">
              <a:latin typeface="Times New Roman" pitchFamily="18" charset="0"/>
              <a:cs typeface="Times New Roman" pitchFamily="18" charset="0"/>
            </a:endParaRPr>
          </a:p>
          <a:p>
            <a:r>
              <a:rPr lang="ru-RU" sz="2400" dirty="0" smtClean="0">
                <a:solidFill>
                  <a:srgbClr val="FF0000"/>
                </a:solidFill>
                <a:latin typeface="Times New Roman" pitchFamily="18" charset="0"/>
                <a:cs typeface="Times New Roman" pitchFamily="18" charset="0"/>
              </a:rPr>
              <a:t>[ [ σ] ]   = кГ/см</a:t>
            </a:r>
            <a:r>
              <a:rPr lang="ru-RU" sz="2400" baseline="30000" dirty="0" smtClean="0">
                <a:solidFill>
                  <a:srgbClr val="FF0000"/>
                </a:solidFill>
                <a:latin typeface="Times New Roman" pitchFamily="18" charset="0"/>
                <a:cs typeface="Times New Roman" pitchFamily="18" charset="0"/>
              </a:rPr>
              <a:t>2</a:t>
            </a:r>
            <a:r>
              <a:rPr lang="ru-RU" sz="2400" dirty="0" smtClean="0">
                <a:solidFill>
                  <a:srgbClr val="FF0000"/>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 допустимое напряжение для материала при механических воздействиях на данный элемент.  Эта величина явля­ется характеристикой материала и зависит от вида напряженного состояния.</a:t>
            </a:r>
          </a:p>
          <a:p>
            <a:endParaRPr lang="ru-RU" sz="2400" dirty="0">
              <a:latin typeface="Times New Roman" pitchFamily="18" charset="0"/>
              <a:cs typeface="Times New Roman" pitchFamily="18" charset="0"/>
            </a:endParaRPr>
          </a:p>
        </p:txBody>
      </p:sp>
      <p:sp>
        <p:nvSpPr>
          <p:cNvPr id="4" name="Заголовок 1"/>
          <p:cNvSpPr>
            <a:spLocks noGrp="1"/>
          </p:cNvSpPr>
          <p:nvPr>
            <p:ph type="title"/>
          </p:nvPr>
        </p:nvSpPr>
        <p:spPr>
          <a:xfrm>
            <a:off x="714348" y="642918"/>
            <a:ext cx="7772400" cy="1362075"/>
          </a:xfrm>
          <a:solidFill>
            <a:schemeClr val="accent2">
              <a:lumMod val="75000"/>
            </a:schemeClr>
          </a:solidFill>
          <a:ln w="38100">
            <a:solidFill>
              <a:schemeClr val="accent6">
                <a:lumMod val="60000"/>
                <a:lumOff val="40000"/>
              </a:schemeClr>
            </a:solidFill>
          </a:ln>
        </p:spPr>
        <p:txBody>
          <a:bodyPr/>
          <a:lstStyle/>
          <a:p>
            <a:pPr algn="ctr"/>
            <a:r>
              <a:rPr lang="ru-RU" sz="3200" b="0" dirty="0" smtClean="0">
                <a:ln w="18415" cmpd="sng">
                  <a:solidFill>
                    <a:srgbClr val="FFFFFF"/>
                  </a:solidFill>
                  <a:prstDash val="solid"/>
                </a:ln>
                <a:effectLst>
                  <a:outerShdw blurRad="63500" dir="3600000" algn="tl" rotWithShape="0">
                    <a:srgbClr val="000000">
                      <a:alpha val="70000"/>
                    </a:srgbClr>
                  </a:outerShdw>
                </a:effectLst>
              </a:rPr>
              <a:t>Обоснование списка существенных величин и анализ их размерностей</a:t>
            </a:r>
            <a:endParaRPr lang="ru-RU" sz="3200" b="0" dirty="0">
              <a:ln w="18415" cmpd="sng">
                <a:solidFill>
                  <a:srgbClr val="FFFFFF"/>
                </a:solidFill>
                <a:prstDash val="solid"/>
              </a:ln>
              <a:effectLst>
                <a:outerShdw blurRad="63500" dir="3600000" algn="tl" rotWithShape="0">
                  <a:srgbClr val="000000">
                    <a:alpha val="7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722313" y="1928802"/>
            <a:ext cx="7772400" cy="442915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38100">
            <a:solidFill>
              <a:schemeClr val="accent6">
                <a:lumMod val="60000"/>
                <a:lumOff val="40000"/>
              </a:schemeClr>
            </a:solidFill>
          </a:ln>
        </p:spPr>
        <p:txBody>
          <a:bodyPr>
            <a:normAutofit lnSpcReduction="10000"/>
          </a:bodyPr>
          <a:lstStyle/>
          <a:p>
            <a:r>
              <a:rPr lang="ru-RU" dirty="0" smtClean="0">
                <a:latin typeface="Times New Roman" pitchFamily="18" charset="0"/>
                <a:cs typeface="Times New Roman" pitchFamily="18" charset="0"/>
              </a:rPr>
              <a:t>     </a:t>
            </a:r>
            <a:r>
              <a:rPr lang="ru-RU" dirty="0" smtClean="0">
                <a:solidFill>
                  <a:srgbClr val="FF0000"/>
                </a:solidFill>
                <a:latin typeface="Times New Roman" pitchFamily="18" charset="0"/>
                <a:cs typeface="Times New Roman" pitchFamily="18" charset="0"/>
              </a:rPr>
              <a:t>[t</a:t>
            </a:r>
            <a:r>
              <a:rPr lang="ru-RU" baseline="-25000" dirty="0" smtClean="0">
                <a:solidFill>
                  <a:srgbClr val="FF0000"/>
                </a:solidFill>
                <a:latin typeface="Times New Roman" pitchFamily="18" charset="0"/>
                <a:cs typeface="Times New Roman" pitchFamily="18" charset="0"/>
              </a:rPr>
              <a:t>ucn</a:t>
            </a:r>
            <a:r>
              <a:rPr lang="ru-RU" dirty="0" smtClean="0">
                <a:solidFill>
                  <a:srgbClr val="FF0000"/>
                </a:solidFill>
                <a:latin typeface="Times New Roman" pitchFamily="18" charset="0"/>
                <a:cs typeface="Times New Roman" pitchFamily="18" charset="0"/>
              </a:rPr>
              <a:t> ]  = [t</a:t>
            </a:r>
            <a:r>
              <a:rPr lang="ru-RU" baseline="-25000" dirty="0" smtClean="0">
                <a:solidFill>
                  <a:srgbClr val="FF0000"/>
                </a:solidFill>
                <a:latin typeface="Times New Roman" pitchFamily="18" charset="0"/>
                <a:cs typeface="Times New Roman" pitchFamily="18" charset="0"/>
              </a:rPr>
              <a:t>1/2</a:t>
            </a:r>
            <a:r>
              <a:rPr lang="ru-RU" dirty="0" smtClean="0">
                <a:solidFill>
                  <a:srgbClr val="FF0000"/>
                </a:solidFill>
                <a:latin typeface="Times New Roman" pitchFamily="18" charset="0"/>
                <a:cs typeface="Times New Roman" pitchFamily="18" charset="0"/>
              </a:rPr>
              <a:t>]= час</a:t>
            </a:r>
            <a:r>
              <a:rPr lang="ru-RU" dirty="0" smtClean="0">
                <a:latin typeface="Times New Roman" pitchFamily="18" charset="0"/>
                <a:cs typeface="Times New Roman" pitchFamily="18" charset="0"/>
              </a:rPr>
              <a:t> - продолжительность испытаний и период полураспада изотопа, образовавшегося в результате облучения данного материала нейтронами.</a:t>
            </a:r>
          </a:p>
          <a:p>
            <a:r>
              <a:rPr lang="ru-RU" dirty="0" smtClean="0">
                <a:latin typeface="Times New Roman" pitchFamily="18" charset="0"/>
                <a:cs typeface="Times New Roman" pitchFamily="18" charset="0"/>
              </a:rPr>
              <a:t>     Продолжительность испытаний является характеристикой эксперимента и предъявляет   определенные требования к надежности испытательного устройства.  Эксперимент следует считать более сложным при большем  t</a:t>
            </a:r>
            <a:r>
              <a:rPr lang="ru-RU" baseline="-25000" dirty="0" smtClean="0">
                <a:latin typeface="Times New Roman" pitchFamily="18" charset="0"/>
                <a:cs typeface="Times New Roman" pitchFamily="18" charset="0"/>
              </a:rPr>
              <a:t>исп</a:t>
            </a:r>
            <a:r>
              <a:rPr lang="ru-RU" dirty="0" smtClean="0">
                <a:latin typeface="Times New Roman" pitchFamily="18" charset="0"/>
                <a:cs typeface="Times New Roman" pitchFamily="18" charset="0"/>
              </a:rPr>
              <a:t> .	</a:t>
            </a:r>
          </a:p>
          <a:p>
            <a:r>
              <a:rPr lang="ru-RU" dirty="0" smtClean="0">
                <a:latin typeface="Times New Roman" pitchFamily="18" charset="0"/>
                <a:cs typeface="Times New Roman" pitchFamily="18" charset="0"/>
              </a:rPr>
              <a:t>     Период полураспада  характеризует возможности проведения перегрузочных и ремонтных работ над устройством или элементом устройства, который включает в себя данный материал. Эта величина может характеризовать также цикличность использования элемента с точки  зрения возможности начала ремонтных работ,  исходя из радиационной безопасности  для персонала,</a:t>
            </a:r>
          </a:p>
          <a:p>
            <a:endParaRPr lang="ru-RU" dirty="0">
              <a:latin typeface="Times New Roman" pitchFamily="18" charset="0"/>
              <a:cs typeface="Times New Roman" pitchFamily="18" charset="0"/>
            </a:endParaRPr>
          </a:p>
        </p:txBody>
      </p:sp>
      <p:sp>
        <p:nvSpPr>
          <p:cNvPr id="4" name="Заголовок 1"/>
          <p:cNvSpPr>
            <a:spLocks noGrp="1"/>
          </p:cNvSpPr>
          <p:nvPr>
            <p:ph type="title"/>
          </p:nvPr>
        </p:nvSpPr>
        <p:spPr>
          <a:xfrm>
            <a:off x="722313" y="642919"/>
            <a:ext cx="7772400" cy="1071570"/>
          </a:xfrm>
          <a:solidFill>
            <a:schemeClr val="accent2">
              <a:lumMod val="75000"/>
            </a:schemeClr>
          </a:solidFill>
          <a:ln w="38100">
            <a:solidFill>
              <a:schemeClr val="accent6">
                <a:lumMod val="60000"/>
                <a:lumOff val="40000"/>
              </a:schemeClr>
            </a:solidFill>
          </a:ln>
        </p:spPr>
        <p:txBody>
          <a:bodyPr/>
          <a:lstStyle/>
          <a:p>
            <a:pPr algn="ctr"/>
            <a:r>
              <a:rPr lang="ru-RU" sz="3200" b="0" dirty="0" smtClean="0">
                <a:ln w="18415" cmpd="sng">
                  <a:solidFill>
                    <a:srgbClr val="FFFFFF"/>
                  </a:solidFill>
                  <a:prstDash val="solid"/>
                </a:ln>
                <a:effectLst>
                  <a:outerShdw blurRad="63500" dir="3600000" algn="tl" rotWithShape="0">
                    <a:srgbClr val="000000">
                      <a:alpha val="70000"/>
                    </a:srgbClr>
                  </a:outerShdw>
                </a:effectLst>
              </a:rPr>
              <a:t>Обоснование списка существенных величин и анализ их размерностей</a:t>
            </a:r>
            <a:endParaRPr lang="ru-RU" sz="3200" b="0" dirty="0">
              <a:ln w="18415" cmpd="sng">
                <a:solidFill>
                  <a:srgbClr val="FFFFFF"/>
                </a:solidFill>
                <a:prstDash val="solid"/>
              </a:ln>
              <a:effectLst>
                <a:outerShdw blurRad="63500" dir="3600000" algn="tl" rotWithShape="0">
                  <a:srgbClr val="000000">
                    <a:alpha val="70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722313" y="2214554"/>
            <a:ext cx="7772400" cy="428628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8100">
            <a:solidFill>
              <a:schemeClr val="accent6">
                <a:lumMod val="60000"/>
                <a:lumOff val="40000"/>
              </a:schemeClr>
            </a:solidFill>
          </a:ln>
        </p:spPr>
        <p:txBody>
          <a:bodyPr>
            <a:normAutofit fontScale="92500" lnSpcReduction="10000"/>
          </a:bodyPr>
          <a:lstStyle/>
          <a:p>
            <a:r>
              <a:rPr lang="ru-RU" dirty="0" smtClean="0">
                <a:solidFill>
                  <a:srgbClr val="FF0000"/>
                </a:solidFill>
              </a:rPr>
              <a:t>[С ]  = рубль/кГ</a:t>
            </a:r>
            <a:r>
              <a:rPr lang="ru-RU" dirty="0" smtClean="0"/>
              <a:t> - стоимость за килограмм материала.</a:t>
            </a:r>
          </a:p>
          <a:p>
            <a:r>
              <a:rPr lang="ru-RU" dirty="0" smtClean="0"/>
              <a:t> </a:t>
            </a:r>
          </a:p>
          <a:p>
            <a:r>
              <a:rPr lang="ru-RU" dirty="0" smtClean="0">
                <a:solidFill>
                  <a:srgbClr val="FF0000"/>
                </a:solidFill>
              </a:rPr>
              <a:t>[Со] = рубль/час</a:t>
            </a:r>
            <a:r>
              <a:rPr lang="ru-RU" dirty="0" smtClean="0"/>
              <a:t> - стоимость эксплуатации элемента или устройства,  затраты   на изготовление элемента.</a:t>
            </a:r>
          </a:p>
          <a:p>
            <a:r>
              <a:rPr lang="ru-RU" dirty="0" smtClean="0"/>
              <a:t> </a:t>
            </a:r>
          </a:p>
          <a:p>
            <a:r>
              <a:rPr lang="ru-RU" dirty="0" smtClean="0">
                <a:solidFill>
                  <a:srgbClr val="FF0000"/>
                </a:solidFill>
              </a:rPr>
              <a:t>[K] = р/час</a:t>
            </a:r>
            <a:r>
              <a:rPr lang="ru-RU" dirty="0" smtClean="0"/>
              <a:t> - гамма-постоянная изотопа,  образовавшегося в результате облучения нейтронами. Эта величина  характеризует энергетический спектр гамма-излучения и является характеристикой материала.  Она определяет также защитные меры при проведении ремонтных и перегрузочных  работ с элементом или устройством.</a:t>
            </a:r>
          </a:p>
          <a:p>
            <a:r>
              <a:rPr lang="ru-RU" dirty="0" smtClean="0"/>
              <a:t> </a:t>
            </a:r>
          </a:p>
          <a:p>
            <a:r>
              <a:rPr lang="ru-RU" dirty="0" smtClean="0">
                <a:solidFill>
                  <a:srgbClr val="FF0000"/>
                </a:solidFill>
              </a:rPr>
              <a:t>[[D]] = р/час</a:t>
            </a:r>
            <a:r>
              <a:rPr lang="ru-RU" dirty="0" smtClean="0"/>
              <a:t> - допустимая мощность дозы, определяющая      </a:t>
            </a:r>
            <a:br>
              <a:rPr lang="ru-RU" dirty="0" smtClean="0"/>
            </a:br>
            <a:r>
              <a:rPr lang="ru-RU" dirty="0" smtClean="0"/>
              <a:t>возможные границы работы с элементом.	</a:t>
            </a:r>
          </a:p>
          <a:p>
            <a:endParaRPr lang="ru-RU" dirty="0"/>
          </a:p>
        </p:txBody>
      </p:sp>
      <p:sp>
        <p:nvSpPr>
          <p:cNvPr id="4" name="Заголовок 1"/>
          <p:cNvSpPr>
            <a:spLocks noGrp="1"/>
          </p:cNvSpPr>
          <p:nvPr>
            <p:ph type="title"/>
          </p:nvPr>
        </p:nvSpPr>
        <p:spPr>
          <a:xfrm>
            <a:off x="714348" y="714356"/>
            <a:ext cx="7772400" cy="1362075"/>
          </a:xfrm>
          <a:solidFill>
            <a:schemeClr val="accent2">
              <a:lumMod val="75000"/>
            </a:schemeClr>
          </a:solidFill>
          <a:ln w="38100">
            <a:solidFill>
              <a:schemeClr val="accent6">
                <a:lumMod val="60000"/>
                <a:lumOff val="40000"/>
              </a:schemeClr>
            </a:solidFill>
          </a:ln>
        </p:spPr>
        <p:txBody>
          <a:bodyPr/>
          <a:lstStyle/>
          <a:p>
            <a:pPr algn="ctr"/>
            <a:r>
              <a:rPr lang="ru-RU" sz="3200" b="0" dirty="0" smtClean="0">
                <a:ln w="18415" cmpd="sng">
                  <a:solidFill>
                    <a:srgbClr val="FFFFFF"/>
                  </a:solidFill>
                  <a:prstDash val="solid"/>
                </a:ln>
                <a:effectLst>
                  <a:outerShdw blurRad="63500" dir="3600000" algn="tl" rotWithShape="0">
                    <a:srgbClr val="000000">
                      <a:alpha val="70000"/>
                    </a:srgbClr>
                  </a:outerShdw>
                </a:effectLst>
              </a:rPr>
              <a:t>Обоснование списка существенных величин и анализ их размерностей</a:t>
            </a:r>
            <a:endParaRPr lang="ru-RU" sz="3200" b="0" dirty="0">
              <a:ln w="18415" cmpd="sng">
                <a:solidFill>
                  <a:srgbClr val="FFFFFF"/>
                </a:solidFill>
                <a:prstDash val="solid"/>
              </a:ln>
              <a:effectLst>
                <a:outerShdw blurRad="63500" dir="3600000" algn="tl" rotWithShape="0">
                  <a:srgbClr val="000000">
                    <a:alpha val="70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14282" y="2214554"/>
            <a:ext cx="8778909" cy="428628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8100">
            <a:solidFill>
              <a:schemeClr val="accent1"/>
            </a:solidFill>
          </a:ln>
        </p:spPr>
        <p:txBody>
          <a:bodyPr>
            <a:normAutofit fontScale="92500"/>
          </a:bodyPr>
          <a:lstStyle/>
          <a:p>
            <a:r>
              <a:rPr lang="ru-RU" dirty="0" smtClean="0"/>
              <a:t>      Анализ размерностей списка существенных величин дает:</a:t>
            </a:r>
          </a:p>
          <a:p>
            <a:r>
              <a:rPr lang="ru-RU" dirty="0" smtClean="0"/>
              <a:t> </a:t>
            </a:r>
            <a:r>
              <a:rPr lang="ru-RU" dirty="0" smtClean="0">
                <a:solidFill>
                  <a:srgbClr val="FF0000"/>
                </a:solidFill>
              </a:rPr>
              <a:t>n= 11   </a:t>
            </a:r>
            <a:r>
              <a:rPr lang="ru-RU" dirty="0" smtClean="0"/>
              <a:t>- число существенных величин и</a:t>
            </a:r>
          </a:p>
          <a:p>
            <a:r>
              <a:rPr lang="ru-RU" dirty="0" smtClean="0"/>
              <a:t> </a:t>
            </a:r>
            <a:r>
              <a:rPr lang="ru-RU" dirty="0" smtClean="0">
                <a:solidFill>
                  <a:srgbClr val="FF0000"/>
                </a:solidFill>
              </a:rPr>
              <a:t>к=6</a:t>
            </a:r>
            <a:r>
              <a:rPr lang="ru-RU" dirty="0" smtClean="0"/>
              <a:t> - число единиц измерения, имеющих независимые размерности. </a:t>
            </a:r>
          </a:p>
          <a:p>
            <a:r>
              <a:rPr lang="ru-RU" dirty="0" smtClean="0"/>
              <a:t>     В соответствии с </a:t>
            </a:r>
            <a:r>
              <a:rPr lang="ru-RU" dirty="0" smtClean="0">
                <a:solidFill>
                  <a:srgbClr val="FF0000"/>
                </a:solidFill>
              </a:rPr>
              <a:t>π- теоремой  </a:t>
            </a:r>
            <a:r>
              <a:rPr lang="ru-RU" dirty="0" smtClean="0"/>
              <a:t>число критериев,  определяющих процесс   выбора, равно </a:t>
            </a:r>
            <a:r>
              <a:rPr lang="ru-RU" dirty="0" smtClean="0">
                <a:solidFill>
                  <a:srgbClr val="FF0000"/>
                </a:solidFill>
              </a:rPr>
              <a:t>(n-k) = 5.</a:t>
            </a:r>
          </a:p>
          <a:p>
            <a:r>
              <a:rPr lang="ru-RU" dirty="0" smtClean="0"/>
              <a:t>     В результате приведения системы к безразмерному виду имеем:</a:t>
            </a:r>
          </a:p>
          <a:p>
            <a:r>
              <a:rPr lang="ru-RU" dirty="0" smtClean="0"/>
              <a:t> </a:t>
            </a:r>
          </a:p>
          <a:p>
            <a:r>
              <a:rPr lang="en-US" b="1" dirty="0" smtClean="0">
                <a:solidFill>
                  <a:srgbClr val="FF0000"/>
                </a:solidFill>
                <a:latin typeface="Times New Roman" pitchFamily="18" charset="0"/>
                <a:cs typeface="Times New Roman" pitchFamily="18" charset="0"/>
              </a:rPr>
              <a:t>N</a:t>
            </a:r>
            <a:r>
              <a:rPr lang="ru-RU" b="1" dirty="0" smtClean="0">
                <a:solidFill>
                  <a:srgbClr val="FF0000"/>
                </a:solidFill>
                <a:latin typeface="Times New Roman" pitchFamily="18" charset="0"/>
                <a:cs typeface="Times New Roman" pitchFamily="18" charset="0"/>
              </a:rPr>
              <a:t>=(</a:t>
            </a:r>
            <a:r>
              <a:rPr lang="en-US" b="1" dirty="0" smtClean="0">
                <a:solidFill>
                  <a:srgbClr val="FF0000"/>
                </a:solidFill>
                <a:latin typeface="Times New Roman" pitchFamily="18" charset="0"/>
                <a:cs typeface="Times New Roman" pitchFamily="18" charset="0"/>
              </a:rPr>
              <a:t>q</a:t>
            </a:r>
            <a:r>
              <a:rPr lang="en-US" b="1" baseline="-25000" dirty="0" smtClean="0">
                <a:solidFill>
                  <a:srgbClr val="FF0000"/>
                </a:solidFill>
                <a:latin typeface="Times New Roman" pitchFamily="18" charset="0"/>
                <a:cs typeface="Times New Roman" pitchFamily="18" charset="0"/>
              </a:rPr>
              <a:t>v </a:t>
            </a:r>
            <a:r>
              <a:rPr lang="en-US" b="1" dirty="0" smtClean="0">
                <a:solidFill>
                  <a:srgbClr val="FF0000"/>
                </a:solidFill>
                <a:latin typeface="Times New Roman" pitchFamily="18" charset="0"/>
                <a:cs typeface="Times New Roman" pitchFamily="18" charset="0"/>
              </a:rPr>
              <a:t> C</a:t>
            </a:r>
            <a:r>
              <a:rPr lang="ru-RU" b="1" baseline="-25000" dirty="0" smtClean="0">
                <a:solidFill>
                  <a:srgbClr val="FF0000"/>
                </a:solidFill>
                <a:latin typeface="Times New Roman" pitchFamily="18" charset="0"/>
                <a:cs typeface="Times New Roman" pitchFamily="18" charset="0"/>
              </a:rPr>
              <a:t>0</a:t>
            </a:r>
            <a:r>
              <a:rPr lang="ru-RU" b="1" dirty="0" smtClean="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T</a:t>
            </a:r>
            <a:r>
              <a:rPr lang="ru-RU" b="1" baseline="30000" dirty="0" smtClean="0">
                <a:solidFill>
                  <a:srgbClr val="FF0000"/>
                </a:solidFill>
                <a:latin typeface="Times New Roman" pitchFamily="18" charset="0"/>
                <a:cs typeface="Times New Roman" pitchFamily="18" charset="0"/>
              </a:rPr>
              <a:t>2</a:t>
            </a:r>
            <a:r>
              <a:rPr lang="ru-RU" b="1" baseline="-25000" dirty="0" smtClean="0">
                <a:solidFill>
                  <a:srgbClr val="FF0000"/>
                </a:solidFill>
                <a:latin typeface="Times New Roman" pitchFamily="18" charset="0"/>
                <a:cs typeface="Times New Roman" pitchFamily="18" charset="0"/>
              </a:rPr>
              <a:t>исп</a:t>
            </a:r>
            <a:r>
              <a:rPr lang="ru-RU" b="1" dirty="0" smtClean="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α</a:t>
            </a:r>
            <a:r>
              <a:rPr lang="ru-RU" b="1" baseline="30000" dirty="0" smtClean="0">
                <a:solidFill>
                  <a:srgbClr val="FF0000"/>
                </a:solidFill>
                <a:latin typeface="Times New Roman" pitchFamily="18" charset="0"/>
                <a:cs typeface="Times New Roman" pitchFamily="18" charset="0"/>
              </a:rPr>
              <a:t>2 </a:t>
            </a:r>
            <a:r>
              <a:rPr lang="en-US" b="1" dirty="0" smtClean="0">
                <a:solidFill>
                  <a:srgbClr val="FF0000"/>
                </a:solidFill>
                <a:latin typeface="Times New Roman" pitchFamily="18" charset="0"/>
                <a:cs typeface="Times New Roman" pitchFamily="18" charset="0"/>
              </a:rPr>
              <a:t>C</a:t>
            </a:r>
            <a:r>
              <a:rPr lang="ru-RU" b="1" dirty="0" smtClean="0">
                <a:solidFill>
                  <a:srgbClr val="FF0000"/>
                </a:solidFill>
                <a:latin typeface="Times New Roman" pitchFamily="18" charset="0"/>
                <a:cs typeface="Times New Roman" pitchFamily="18" charset="0"/>
              </a:rPr>
              <a:t>)</a:t>
            </a:r>
            <a:r>
              <a:rPr lang="en-US" b="1" baseline="30000" dirty="0" smtClean="0">
                <a:solidFill>
                  <a:srgbClr val="FF0000"/>
                </a:solidFill>
                <a:latin typeface="Times New Roman" pitchFamily="18" charset="0"/>
                <a:cs typeface="Times New Roman" pitchFamily="18" charset="0"/>
              </a:rPr>
              <a:t>n</a:t>
            </a:r>
            <a:r>
              <a:rPr lang="ru-RU" b="1" baseline="30000" dirty="0" smtClean="0">
                <a:solidFill>
                  <a:srgbClr val="FF0000"/>
                </a:solidFill>
                <a:latin typeface="Times New Roman" pitchFamily="18" charset="0"/>
                <a:cs typeface="Times New Roman" pitchFamily="18" charset="0"/>
              </a:rPr>
              <a:t>1 </a:t>
            </a:r>
            <a:r>
              <a:rPr lang="ru-RU" b="1" dirty="0" smtClean="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T</a:t>
            </a:r>
            <a:r>
              <a:rPr lang="ru-RU" b="1" baseline="30000" dirty="0" smtClean="0">
                <a:solidFill>
                  <a:srgbClr val="FF0000"/>
                </a:solidFill>
                <a:latin typeface="Times New Roman" pitchFamily="18" charset="0"/>
                <a:cs typeface="Times New Roman" pitchFamily="18" charset="0"/>
              </a:rPr>
              <a:t>2</a:t>
            </a:r>
            <a:r>
              <a:rPr lang="ru-RU" b="1" baseline="-25000" dirty="0" smtClean="0">
                <a:solidFill>
                  <a:srgbClr val="FF0000"/>
                </a:solidFill>
                <a:latin typeface="Times New Roman" pitchFamily="18" charset="0"/>
                <a:cs typeface="Times New Roman" pitchFamily="18" charset="0"/>
              </a:rPr>
              <a:t>исп </a:t>
            </a:r>
            <a:r>
              <a:rPr lang="en-US" b="1" dirty="0" smtClean="0">
                <a:solidFill>
                  <a:srgbClr val="FF0000"/>
                </a:solidFill>
                <a:latin typeface="Times New Roman" pitchFamily="18" charset="0"/>
                <a:cs typeface="Times New Roman" pitchFamily="18" charset="0"/>
              </a:rPr>
              <a:t>α</a:t>
            </a:r>
            <a:r>
              <a:rPr lang="ru-RU" b="1" baseline="30000" dirty="0" smtClean="0">
                <a:solidFill>
                  <a:srgbClr val="FF0000"/>
                </a:solidFill>
                <a:latin typeface="Times New Roman" pitchFamily="18" charset="0"/>
                <a:cs typeface="Times New Roman" pitchFamily="18" charset="0"/>
              </a:rPr>
              <a:t>2 </a:t>
            </a:r>
            <a:r>
              <a:rPr lang="en-US" b="1" dirty="0" smtClean="0">
                <a:solidFill>
                  <a:srgbClr val="FF0000"/>
                </a:solidFill>
                <a:latin typeface="Times New Roman" pitchFamily="18" charset="0"/>
                <a:cs typeface="Times New Roman" pitchFamily="18" charset="0"/>
              </a:rPr>
              <a:t>t</a:t>
            </a:r>
            <a:r>
              <a:rPr lang="ru-RU" b="1" baseline="-25000" dirty="0" smtClean="0">
                <a:solidFill>
                  <a:srgbClr val="FF0000"/>
                </a:solidFill>
                <a:latin typeface="Times New Roman" pitchFamily="18" charset="0"/>
                <a:cs typeface="Times New Roman" pitchFamily="18" charset="0"/>
              </a:rPr>
              <a:t>исп </a:t>
            </a:r>
            <a:r>
              <a:rPr lang="en-US" b="1" dirty="0" smtClean="0">
                <a:solidFill>
                  <a:srgbClr val="FF0000"/>
                </a:solidFill>
                <a:latin typeface="Times New Roman" pitchFamily="18" charset="0"/>
                <a:cs typeface="Times New Roman" pitchFamily="18" charset="0"/>
              </a:rPr>
              <a:t>C</a:t>
            </a:r>
            <a:r>
              <a:rPr lang="ru-RU" b="1" dirty="0" smtClean="0">
                <a:solidFill>
                  <a:srgbClr val="FF0000"/>
                </a:solidFill>
                <a:latin typeface="Times New Roman" pitchFamily="18" charset="0"/>
                <a:cs typeface="Times New Roman" pitchFamily="18" charset="0"/>
              </a:rPr>
              <a:t>/[σ] </a:t>
            </a:r>
            <a:r>
              <a:rPr lang="en-US" b="1" dirty="0" smtClean="0">
                <a:solidFill>
                  <a:srgbClr val="FF0000"/>
                </a:solidFill>
                <a:latin typeface="Times New Roman" pitchFamily="18" charset="0"/>
                <a:cs typeface="Times New Roman" pitchFamily="18" charset="0"/>
              </a:rPr>
              <a:t>C</a:t>
            </a:r>
            <a:r>
              <a:rPr lang="ru-RU" b="1" baseline="-25000" dirty="0" smtClean="0">
                <a:solidFill>
                  <a:srgbClr val="FF0000"/>
                </a:solidFill>
                <a:latin typeface="Times New Roman" pitchFamily="18" charset="0"/>
                <a:cs typeface="Times New Roman" pitchFamily="18" charset="0"/>
              </a:rPr>
              <a:t>0</a:t>
            </a:r>
            <a:r>
              <a:rPr lang="ru-RU" b="1" dirty="0" smtClean="0">
                <a:solidFill>
                  <a:srgbClr val="FF0000"/>
                </a:solidFill>
                <a:latin typeface="Times New Roman" pitchFamily="18" charset="0"/>
                <a:cs typeface="Times New Roman" pitchFamily="18" charset="0"/>
              </a:rPr>
              <a:t>)</a:t>
            </a:r>
            <a:r>
              <a:rPr lang="en-US" b="1" baseline="30000" dirty="0" smtClean="0">
                <a:solidFill>
                  <a:srgbClr val="FF0000"/>
                </a:solidFill>
                <a:latin typeface="Times New Roman" pitchFamily="18" charset="0"/>
                <a:cs typeface="Times New Roman" pitchFamily="18" charset="0"/>
              </a:rPr>
              <a:t>n</a:t>
            </a:r>
            <a:r>
              <a:rPr lang="ru-RU" b="1" baseline="30000" dirty="0" smtClean="0">
                <a:solidFill>
                  <a:srgbClr val="FF0000"/>
                </a:solidFill>
                <a:latin typeface="Times New Roman" pitchFamily="18" charset="0"/>
                <a:cs typeface="Times New Roman" pitchFamily="18" charset="0"/>
              </a:rPr>
              <a:t>2</a:t>
            </a:r>
            <a:r>
              <a:rPr lang="ru-RU" b="1" dirty="0" smtClean="0">
                <a:solidFill>
                  <a:srgbClr val="FF0000"/>
                </a:solidFill>
                <a:latin typeface="Times New Roman" pitchFamily="18" charset="0"/>
                <a:cs typeface="Times New Roman" pitchFamily="18" charset="0"/>
              </a:rPr>
              <a:t>(</a:t>
            </a:r>
            <a:r>
              <a:rPr lang="en-US" b="1" dirty="0" smtClean="0">
                <a:solidFill>
                  <a:srgbClr val="FF0000"/>
                </a:solidFill>
                <a:latin typeface="Times New Roman" pitchFamily="18" charset="0"/>
                <a:cs typeface="Times New Roman" pitchFamily="18" charset="0"/>
              </a:rPr>
              <a:t>t</a:t>
            </a:r>
            <a:r>
              <a:rPr lang="ru-RU" b="1" baseline="-25000" dirty="0" smtClean="0">
                <a:solidFill>
                  <a:srgbClr val="FF0000"/>
                </a:solidFill>
                <a:latin typeface="Times New Roman" pitchFamily="18" charset="0"/>
                <a:cs typeface="Times New Roman" pitchFamily="18" charset="0"/>
              </a:rPr>
              <a:t>1/2</a:t>
            </a:r>
            <a:r>
              <a:rPr lang="ru-RU" b="1" dirty="0" smtClean="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t</a:t>
            </a:r>
            <a:r>
              <a:rPr lang="ru-RU" b="1" baseline="-25000" dirty="0" smtClean="0">
                <a:solidFill>
                  <a:srgbClr val="FF0000"/>
                </a:solidFill>
                <a:latin typeface="Times New Roman" pitchFamily="18" charset="0"/>
                <a:cs typeface="Times New Roman" pitchFamily="18" charset="0"/>
              </a:rPr>
              <a:t>исп</a:t>
            </a:r>
            <a:r>
              <a:rPr lang="ru-RU" b="1" dirty="0" smtClean="0">
                <a:solidFill>
                  <a:srgbClr val="FF0000"/>
                </a:solidFill>
                <a:latin typeface="Times New Roman" pitchFamily="18" charset="0"/>
                <a:cs typeface="Times New Roman" pitchFamily="18" charset="0"/>
              </a:rPr>
              <a:t>)</a:t>
            </a:r>
            <a:r>
              <a:rPr lang="en-US" b="1" baseline="30000" dirty="0" smtClean="0">
                <a:solidFill>
                  <a:srgbClr val="FF0000"/>
                </a:solidFill>
                <a:latin typeface="Times New Roman" pitchFamily="18" charset="0"/>
                <a:cs typeface="Times New Roman" pitchFamily="18" charset="0"/>
              </a:rPr>
              <a:t>n</a:t>
            </a:r>
            <a:r>
              <a:rPr lang="ru-RU" b="1" baseline="30000" dirty="0" smtClean="0">
                <a:solidFill>
                  <a:srgbClr val="FF0000"/>
                </a:solidFill>
                <a:latin typeface="Times New Roman" pitchFamily="18" charset="0"/>
                <a:cs typeface="Times New Roman" pitchFamily="18" charset="0"/>
              </a:rPr>
              <a:t>3 </a:t>
            </a:r>
            <a:r>
              <a:rPr lang="ru-RU" b="1" dirty="0" smtClean="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T</a:t>
            </a:r>
            <a:r>
              <a:rPr lang="ru-RU" b="1" baseline="-25000" dirty="0" smtClean="0">
                <a:solidFill>
                  <a:srgbClr val="FF0000"/>
                </a:solidFill>
                <a:latin typeface="Times New Roman" pitchFamily="18" charset="0"/>
                <a:cs typeface="Times New Roman" pitchFamily="18" charset="0"/>
              </a:rPr>
              <a:t>исп</a:t>
            </a:r>
            <a:r>
              <a:rPr lang="ru-RU" b="1" dirty="0" smtClean="0">
                <a:solidFill>
                  <a:srgbClr val="FF0000"/>
                </a:solidFill>
                <a:latin typeface="Times New Roman" pitchFamily="18" charset="0"/>
                <a:cs typeface="Times New Roman" pitchFamily="18" charset="0"/>
              </a:rPr>
              <a:t>/[</a:t>
            </a:r>
            <a:r>
              <a:rPr lang="en-US" b="1" dirty="0" smtClean="0">
                <a:solidFill>
                  <a:srgbClr val="FF0000"/>
                </a:solidFill>
                <a:latin typeface="Times New Roman" pitchFamily="18" charset="0"/>
                <a:cs typeface="Times New Roman" pitchFamily="18" charset="0"/>
              </a:rPr>
              <a:t>T</a:t>
            </a:r>
            <a:r>
              <a:rPr lang="ru-RU" b="1" dirty="0" smtClean="0">
                <a:solidFill>
                  <a:srgbClr val="FF0000"/>
                </a:solidFill>
                <a:latin typeface="Times New Roman" pitchFamily="18" charset="0"/>
                <a:cs typeface="Times New Roman" pitchFamily="18" charset="0"/>
              </a:rPr>
              <a:t>])</a:t>
            </a:r>
            <a:r>
              <a:rPr lang="en-US" b="1" baseline="30000" dirty="0" smtClean="0">
                <a:solidFill>
                  <a:srgbClr val="FF0000"/>
                </a:solidFill>
                <a:latin typeface="Times New Roman" pitchFamily="18" charset="0"/>
                <a:cs typeface="Times New Roman" pitchFamily="18" charset="0"/>
              </a:rPr>
              <a:t>n</a:t>
            </a:r>
            <a:r>
              <a:rPr lang="ru-RU" b="1" baseline="30000" dirty="0" smtClean="0">
                <a:solidFill>
                  <a:srgbClr val="FF0000"/>
                </a:solidFill>
                <a:latin typeface="Times New Roman" pitchFamily="18" charset="0"/>
                <a:cs typeface="Times New Roman" pitchFamily="18" charset="0"/>
              </a:rPr>
              <a:t>4 </a:t>
            </a:r>
            <a:r>
              <a:rPr lang="ru-RU" b="1" dirty="0" smtClean="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K</a:t>
            </a:r>
            <a:r>
              <a:rPr lang="ru-RU" b="1" dirty="0" smtClean="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D</a:t>
            </a:r>
            <a:r>
              <a:rPr lang="ru-RU" b="1" dirty="0" smtClean="0">
                <a:solidFill>
                  <a:srgbClr val="FF0000"/>
                </a:solidFill>
                <a:latin typeface="Times New Roman" pitchFamily="18" charset="0"/>
                <a:cs typeface="Times New Roman" pitchFamily="18" charset="0"/>
              </a:rPr>
              <a:t>])</a:t>
            </a:r>
            <a:r>
              <a:rPr lang="en-US" b="1" baseline="30000" dirty="0" smtClean="0">
                <a:solidFill>
                  <a:srgbClr val="FF0000"/>
                </a:solidFill>
                <a:latin typeface="Times New Roman" pitchFamily="18" charset="0"/>
                <a:cs typeface="Times New Roman" pitchFamily="18" charset="0"/>
              </a:rPr>
              <a:t>n</a:t>
            </a:r>
            <a:r>
              <a:rPr lang="ru-RU" b="1" baseline="30000" dirty="0" smtClean="0">
                <a:solidFill>
                  <a:srgbClr val="FF0000"/>
                </a:solidFill>
                <a:latin typeface="Times New Roman" pitchFamily="18" charset="0"/>
                <a:cs typeface="Times New Roman" pitchFamily="18" charset="0"/>
              </a:rPr>
              <a:t>5</a:t>
            </a:r>
            <a:endParaRPr lang="ru-RU" b="1" dirty="0" smtClean="0">
              <a:solidFill>
                <a:srgbClr val="FF0000"/>
              </a:solidFill>
              <a:latin typeface="Times New Roman" pitchFamily="18" charset="0"/>
              <a:cs typeface="Times New Roman" pitchFamily="18" charset="0"/>
            </a:endParaRPr>
          </a:p>
          <a:p>
            <a:r>
              <a:rPr lang="ru-RU" dirty="0" smtClean="0"/>
              <a:t> </a:t>
            </a:r>
          </a:p>
          <a:p>
            <a:r>
              <a:rPr lang="ru-RU" dirty="0" smtClean="0"/>
              <a:t>     Полученная функциональная зависимость для  N   от безразмерных критериев может быть уточнена экспериментально, однако, это представляет  достаточно сложную и дорогостоящую задачу. </a:t>
            </a:r>
          </a:p>
          <a:p>
            <a:r>
              <a:rPr lang="ru-RU" dirty="0" smtClean="0"/>
              <a:t> </a:t>
            </a:r>
            <a:endParaRPr lang="ru-RU" dirty="0"/>
          </a:p>
        </p:txBody>
      </p:sp>
      <p:sp>
        <p:nvSpPr>
          <p:cNvPr id="4" name="Заголовок 1"/>
          <p:cNvSpPr>
            <a:spLocks noGrp="1"/>
          </p:cNvSpPr>
          <p:nvPr>
            <p:ph type="title"/>
          </p:nvPr>
        </p:nvSpPr>
        <p:spPr>
          <a:xfrm>
            <a:off x="642910" y="642918"/>
            <a:ext cx="7772400" cy="1362075"/>
          </a:xfrm>
          <a:solidFill>
            <a:schemeClr val="accent2">
              <a:lumMod val="75000"/>
            </a:schemeClr>
          </a:solidFill>
          <a:ln w="38100">
            <a:solidFill>
              <a:schemeClr val="accent6">
                <a:lumMod val="60000"/>
                <a:lumOff val="40000"/>
              </a:schemeClr>
            </a:solidFill>
          </a:ln>
        </p:spPr>
        <p:txBody>
          <a:bodyPr/>
          <a:lstStyle/>
          <a:p>
            <a:pPr algn="ctr"/>
            <a:r>
              <a:rPr lang="ru-RU" sz="3600" b="0" dirty="0" smtClean="0">
                <a:ln w="18415" cmpd="sng">
                  <a:solidFill>
                    <a:srgbClr val="FFFFFF"/>
                  </a:solidFill>
                  <a:prstDash val="solid"/>
                </a:ln>
                <a:effectLst>
                  <a:outerShdw blurRad="63500" dir="3600000" algn="tl" rotWithShape="0">
                    <a:srgbClr val="000000">
                      <a:alpha val="70000"/>
                    </a:srgbClr>
                  </a:outerShdw>
                </a:effectLst>
              </a:rPr>
              <a:t> Анализ размерностей</a:t>
            </a:r>
            <a:r>
              <a:rPr lang="en-US" sz="3600" b="0" dirty="0" smtClean="0">
                <a:ln w="18415" cmpd="sng">
                  <a:solidFill>
                    <a:srgbClr val="FFFFFF"/>
                  </a:solidFill>
                  <a:prstDash val="solid"/>
                </a:ln>
                <a:effectLst>
                  <a:outerShdw blurRad="63500" dir="3600000" algn="tl" rotWithShape="0">
                    <a:srgbClr val="000000">
                      <a:alpha val="70000"/>
                    </a:srgbClr>
                  </a:outerShdw>
                </a:effectLst>
              </a:rPr>
              <a:t> </a:t>
            </a:r>
            <a:r>
              <a:rPr lang="ru-RU" sz="3600" b="0" dirty="0" smtClean="0">
                <a:ln w="18415" cmpd="sng">
                  <a:solidFill>
                    <a:srgbClr val="FFFFFF"/>
                  </a:solidFill>
                  <a:prstDash val="solid"/>
                </a:ln>
                <a:effectLst>
                  <a:outerShdw blurRad="63500" dir="3600000" algn="tl" rotWithShape="0">
                    <a:srgbClr val="000000">
                      <a:alpha val="70000"/>
                    </a:srgbClr>
                  </a:outerShdw>
                </a:effectLst>
              </a:rPr>
              <a:t>списка существенных величин</a:t>
            </a:r>
            <a:endParaRPr lang="ru-RU" sz="3600" b="0" dirty="0">
              <a:ln w="18415" cmpd="sng">
                <a:solidFill>
                  <a:srgbClr val="FFFFFF"/>
                </a:solidFill>
                <a:prstDash val="solid"/>
              </a:ln>
              <a:effectLst>
                <a:outerShdw blurRad="63500" dir="3600000" algn="tl" rotWithShape="0">
                  <a:srgbClr val="000000">
                    <a:alpha val="70000"/>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714356"/>
            <a:ext cx="7772400" cy="1362075"/>
          </a:xfrm>
          <a:solidFill>
            <a:schemeClr val="accent2"/>
          </a:solidFill>
          <a:ln w="38100">
            <a:solidFill>
              <a:schemeClr val="accent1"/>
            </a:solidFill>
          </a:ln>
        </p:spPr>
        <p:txBody>
          <a:bodyPr/>
          <a:lstStyle/>
          <a:p>
            <a:pPr algn="ctr"/>
            <a:r>
              <a:rPr lang="ru-RU" sz="3600" b="0" dirty="0" smtClean="0">
                <a:ln w="18415" cmpd="sng">
                  <a:solidFill>
                    <a:srgbClr val="FFFFFF"/>
                  </a:solidFill>
                  <a:prstDash val="solid"/>
                </a:ln>
                <a:effectLst>
                  <a:outerShdw blurRad="63500" dir="3600000" algn="tl" rotWithShape="0">
                    <a:srgbClr val="000000">
                      <a:alpha val="70000"/>
                    </a:srgbClr>
                  </a:outerShdw>
                </a:effectLst>
              </a:rPr>
              <a:t>Размерный комплекс и список предпочтительности изотопов.</a:t>
            </a:r>
            <a:endParaRPr lang="ru-RU" sz="3600" b="0" dirty="0">
              <a:ln w="18415" cmpd="sng">
                <a:solidFill>
                  <a:srgbClr val="FFFFFF"/>
                </a:solidFill>
                <a:prstDash val="solid"/>
              </a:ln>
              <a:effectLst>
                <a:outerShdw blurRad="63500" dir="3600000" algn="tl" rotWithShape="0">
                  <a:srgbClr val="000000">
                    <a:alpha val="70000"/>
                  </a:srgbClr>
                </a:outerShdw>
              </a:effectLst>
            </a:endParaRPr>
          </a:p>
        </p:txBody>
      </p:sp>
      <p:sp>
        <p:nvSpPr>
          <p:cNvPr id="3" name="Текст 2"/>
          <p:cNvSpPr>
            <a:spLocks noGrp="1"/>
          </p:cNvSpPr>
          <p:nvPr>
            <p:ph type="body" idx="1"/>
          </p:nvPr>
        </p:nvSpPr>
        <p:spPr>
          <a:xfrm>
            <a:off x="722312" y="2285992"/>
            <a:ext cx="8135967" cy="428628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38100">
            <a:solidFill>
              <a:schemeClr val="accent1"/>
            </a:solidFill>
          </a:ln>
        </p:spPr>
        <p:txBody>
          <a:bodyPr>
            <a:normAutofit fontScale="92500"/>
          </a:bodyPr>
          <a:lstStyle/>
          <a:p>
            <a:r>
              <a:rPr lang="ru-RU" dirty="0" smtClean="0"/>
              <a:t>Для качественных оценок возможно ввести некоторые гипотезы, ограничивающие выбор n, они сводятся к следующему:</a:t>
            </a:r>
          </a:p>
          <a:p>
            <a:r>
              <a:rPr lang="ru-RU" dirty="0" smtClean="0"/>
              <a:t>     1.Все рассматриваемые величины существенно влияют на выбор материала, т.е. ни одна из величин не должна выпасть из рассмотрения (сократиться).</a:t>
            </a:r>
          </a:p>
          <a:p>
            <a:r>
              <a:rPr lang="ru-RU" dirty="0" smtClean="0"/>
              <a:t>     2.Совокупность величин, описывающая свойства материала</a:t>
            </a:r>
            <a:br>
              <a:rPr lang="ru-RU" dirty="0" smtClean="0"/>
            </a:br>
            <a:r>
              <a:rPr lang="ru-RU" dirty="0" smtClean="0"/>
              <a:t>или "сложность" условий   эксперимента, должна представляться </a:t>
            </a:r>
          </a:p>
          <a:p>
            <a:r>
              <a:rPr lang="ru-RU" dirty="0" smtClean="0"/>
              <a:t>в таком виде, чтобы «лучшему» из   материалов  соответствовало больше или меньшее значение размерного комплекса.</a:t>
            </a:r>
          </a:p>
          <a:p>
            <a:r>
              <a:rPr lang="ru-RU" dirty="0" smtClean="0"/>
              <a:t>     3.Существенно меняющиеся величины должны иметь меньшее</a:t>
            </a:r>
            <a:br>
              <a:rPr lang="ru-RU" dirty="0" smtClean="0"/>
            </a:br>
            <a:r>
              <a:rPr lang="ru-RU" dirty="0" smtClean="0"/>
              <a:t>значение степени, чтобы их вклад был близок по отношению к мало меняющимся.</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1047</TotalTime>
  <Words>765</Words>
  <Application>Microsoft Office PowerPoint</Application>
  <PresentationFormat>Экран (4:3)</PresentationFormat>
  <Paragraphs>222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Городская</vt:lpstr>
      <vt:lpstr>          Лекция 15.   Цель.   Познакомить слушателей с проблемой выбора конструкционных материалов для изделий,  работающих в поле нейтронного излучения. Обратить особое внимание на  пострадиационные технологические операции с изделием (в нашем случаем с облучательным устройством) по его радиационно-безопасном «захоронении». Обосновать использование теории размерностей и подобия для получения качественных представлений о степени пригодности изотопов конструкционных материалов при разработке облучательных устройств, рассмотрев список существенных величин влияющих на процесс выбора. Представить ряд предпочительности использования изотопов в конструкциях высокотемпературных облучательных устройств.  </vt:lpstr>
      <vt:lpstr> ВЫБОР КОНСТРУКЦИОННЫХ МАТЕРИАЛОВ ДЛЯ ОБЛУЧАТЕЛЬНЫХ УСТРОЙСТВ </vt:lpstr>
      <vt:lpstr>Список существенных величин и критерии выбора.</vt:lpstr>
      <vt:lpstr>Обоснование списка существенных величин и анализ их размерностей</vt:lpstr>
      <vt:lpstr>Обоснование списка существенных величин и анализ их размерностей</vt:lpstr>
      <vt:lpstr>Обоснование списка существенных величин и анализ их размерностей</vt:lpstr>
      <vt:lpstr>Обоснование списка существенных величин и анализ их размерностей</vt:lpstr>
      <vt:lpstr> Анализ размерностей списка существенных величин</vt:lpstr>
      <vt:lpstr>Размерный комплекс и список предпочтительности изотопов.</vt:lpstr>
      <vt:lpstr>Размерный комплекс и список предпочтительности изотопов.</vt:lpstr>
      <vt:lpstr>Размерный комплекс и список предпочительности изотопов.</vt:lpstr>
      <vt:lpstr>Размерный комплекс и список предпочтительности изотопов.</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Лекция 15.   Цель.   Познакомить слушателей с проблемой выбора конструкционных материалов для изделий,  работающих в поле нейтронного излучения. Обратить особое внимание на  пострадиационные технологические операции с изделием (в нашем случаем с облучательным устройством) по его радиационно-безопасном «захоронении». Обосновать использование теории размерностей и подобия для получения качественных представлений о степени пригодности изотопов конструкционных материалов при разработке облучательных устройств, рассмотрев список существенных величин влияющих на процесс выбора. Представить ряд предпочтительности использования изотопов в конструкциях высокотемпературных облучательных устройств.  </dc:title>
  <dc:creator>COMP</dc:creator>
  <cp:lastModifiedBy>COMP</cp:lastModifiedBy>
  <cp:revision>23</cp:revision>
  <dcterms:created xsi:type="dcterms:W3CDTF">2008-01-24T03:15:02Z</dcterms:created>
  <dcterms:modified xsi:type="dcterms:W3CDTF">2008-02-17T14:55:40Z</dcterms:modified>
</cp:coreProperties>
</file>