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6" r:id="rId9"/>
    <p:sldId id="265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E3F9491-EB63-4776-83CD-4B080BC7767F}" type="datetimeFigureOut">
              <a:rPr lang="ru-RU" smtClean="0"/>
              <a:pPr/>
              <a:t>16.02.2008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0882498-7A18-4102-A0CC-5DC69A42738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F9491-EB63-4776-83CD-4B080BC7767F}" type="datetimeFigureOut">
              <a:rPr lang="ru-RU" smtClean="0"/>
              <a:pPr/>
              <a:t>16.02.2008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82498-7A18-4102-A0CC-5DC69A42738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F9491-EB63-4776-83CD-4B080BC7767F}" type="datetimeFigureOut">
              <a:rPr lang="ru-RU" smtClean="0"/>
              <a:pPr/>
              <a:t>16.02.2008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82498-7A18-4102-A0CC-5DC69A42738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F9491-EB63-4776-83CD-4B080BC7767F}" type="datetimeFigureOut">
              <a:rPr lang="ru-RU" smtClean="0"/>
              <a:pPr/>
              <a:t>16.02.2008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82498-7A18-4102-A0CC-5DC69A42738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F9491-EB63-4776-83CD-4B080BC7767F}" type="datetimeFigureOut">
              <a:rPr lang="ru-RU" smtClean="0"/>
              <a:pPr/>
              <a:t>16.02.2008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82498-7A18-4102-A0CC-5DC69A42738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F9491-EB63-4776-83CD-4B080BC7767F}" type="datetimeFigureOut">
              <a:rPr lang="ru-RU" smtClean="0"/>
              <a:pPr/>
              <a:t>16.02.2008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82498-7A18-4102-A0CC-5DC69A42738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E3F9491-EB63-4776-83CD-4B080BC7767F}" type="datetimeFigureOut">
              <a:rPr lang="ru-RU" smtClean="0"/>
              <a:pPr/>
              <a:t>16.02.2008</a:t>
            </a:fld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0882498-7A18-4102-A0CC-5DC69A42738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E3F9491-EB63-4776-83CD-4B080BC7767F}" type="datetimeFigureOut">
              <a:rPr lang="ru-RU" smtClean="0"/>
              <a:pPr/>
              <a:t>16.02.2008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0882498-7A18-4102-A0CC-5DC69A42738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F9491-EB63-4776-83CD-4B080BC7767F}" type="datetimeFigureOut">
              <a:rPr lang="ru-RU" smtClean="0"/>
              <a:pPr/>
              <a:t>16.02.2008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82498-7A18-4102-A0CC-5DC69A42738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F9491-EB63-4776-83CD-4B080BC7767F}" type="datetimeFigureOut">
              <a:rPr lang="ru-RU" smtClean="0"/>
              <a:pPr/>
              <a:t>16.02.2008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82498-7A18-4102-A0CC-5DC69A42738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F9491-EB63-4776-83CD-4B080BC7767F}" type="datetimeFigureOut">
              <a:rPr lang="ru-RU" smtClean="0"/>
              <a:pPr/>
              <a:t>16.02.2008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82498-7A18-4102-A0CC-5DC69A42738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E3F9491-EB63-4776-83CD-4B080BC7767F}" type="datetimeFigureOut">
              <a:rPr lang="ru-RU" smtClean="0"/>
              <a:pPr/>
              <a:t>16.02.2008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0882498-7A18-4102-A0CC-5DC69A42738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14290"/>
            <a:ext cx="8386794" cy="3214686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Лекция 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Цель.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/>
              <a:t> Познакомить слушателей с  методикой представлением системы уравнений тепловых балансов в матричной форме. Отметить, что это представление основывается на предположениях о малых размерах элементов, геометрии рассматриваемой задачи и возможности использования линейных связей между тепловыми потоками и температурой. Рассмотреть матричную форму системы уравнений и представить программу расчета полей температуры методом конечных элементов. Использовать полученные результаты для расчета температурных перепадов в облучаемом образце ядерного топлива из диоксида урана.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500438"/>
            <a:ext cx="9144000" cy="3571876"/>
          </a:xfrm>
          <a:gradFill flip="none" rotWithShape="1">
            <a:gsLst>
              <a:gs pos="0">
                <a:schemeClr val="lt1">
                  <a:shade val="30000"/>
                  <a:satMod val="115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28575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План.</a:t>
            </a:r>
          </a:p>
          <a:p>
            <a:endParaRPr lang="en-US" dirty="0" smtClean="0"/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Методика представления системы уравнений тепловых балансов в матричной форме.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Матричная форма системы уравнений тепловых балансов.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Программа расчетов на ЭВМ.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Пример расчетов температурных перепадов в облучаемом образце из диоксида урана.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7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7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42910" y="642918"/>
            <a:ext cx="7772400" cy="1362075"/>
          </a:xfrm>
          <a:solidFill>
            <a:schemeClr val="accent2">
              <a:lumMod val="75000"/>
            </a:schemeClr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/>
          <a:lstStyle/>
          <a:p>
            <a:pPr algn="ctr"/>
            <a:r>
              <a:rPr lang="ru-RU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Пример расчета температурного поля.</a:t>
            </a:r>
            <a:endParaRPr lang="ru-RU" b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642910" y="2143116"/>
            <a:ext cx="7786742" cy="4572032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sz="1800" dirty="0" smtClean="0"/>
              <a:t>     На боковой поверхности образца задавались граничные условия третьего рода, а на торцах - первого рода, при этом предполагалось, что температура на торце образца по его сечению постоянна.  </a:t>
            </a:r>
          </a:p>
          <a:p>
            <a:r>
              <a:rPr lang="ru-RU" sz="1800" dirty="0" smtClean="0"/>
              <a:t>      Это условие приближает расчеты к ситуации, реализуемой в экспериментальной установке, когда ядерное топливо с низким коэффициентом теплопроводности контактирует с металлическим пуансоном.</a:t>
            </a:r>
          </a:p>
          <a:p>
            <a:r>
              <a:rPr lang="ru-RU" sz="1800" dirty="0" smtClean="0"/>
              <a:t>     Коэффициент теплоотдачи с боковой поверхности образца учитывал теплопроводность  через газ-заполнитель, конвекцию  и тепловое излучение и рассчитывался по методике, принятой для расчета поля температуры но элементам установки.         </a:t>
            </a:r>
          </a:p>
          <a:p>
            <a:r>
              <a:rPr lang="ru-RU" sz="1800" dirty="0" smtClean="0"/>
              <a:t>     </a:t>
            </a:r>
            <a:r>
              <a:rPr lang="ru-RU" sz="1800" dirty="0" smtClean="0">
                <a:solidFill>
                  <a:srgbClr val="FF0000"/>
                </a:solidFill>
              </a:rPr>
              <a:t>При  тепловыделениях  ~ 60 Вт/см</a:t>
            </a:r>
            <a:r>
              <a:rPr lang="ru-RU" sz="1800" baseline="30000" dirty="0" smtClean="0">
                <a:solidFill>
                  <a:srgbClr val="FF0000"/>
                </a:solidFill>
              </a:rPr>
              <a:t>3</a:t>
            </a:r>
            <a:r>
              <a:rPr lang="ru-RU" sz="1800" dirty="0" smtClean="0">
                <a:solidFill>
                  <a:srgbClr val="FF0000"/>
                </a:solidFill>
              </a:rPr>
              <a:t> , характерных для эксплуатации установок типа "Крип-ВТ" (высоко­температурные испытания)  на ИРТ-МИФИ, перепады составляют величины  ~ 30 К, что не может привести к разрушению образца из-за термонапряжений.</a:t>
            </a:r>
          </a:p>
          <a:p>
            <a:endParaRPr lang="ru-RU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 rot="5400000">
            <a:off x="6619417" y="-1047309"/>
            <a:ext cx="586803" cy="3967257"/>
          </a:xfrm>
          <a:solidFill>
            <a:schemeClr val="accent2">
              <a:lumMod val="75000"/>
            </a:schemeClr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Решение задачи методом </a:t>
            </a:r>
            <a:br>
              <a:rPr lang="ru-RU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конечных элементов.</a:t>
            </a:r>
            <a:br>
              <a:rPr lang="ru-RU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ru-RU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Рисунок 4"/>
          <p:cNvSpPr>
            <a:spLocks noGrp="1"/>
          </p:cNvSpPr>
          <p:nvPr>
            <p:ph type="pic" idx="1"/>
          </p:nvPr>
        </p:nvSpPr>
        <p:spPr>
          <a:xfrm>
            <a:off x="428596" y="1214422"/>
            <a:ext cx="4096892" cy="4500578"/>
          </a:xfrm>
          <a:gradFill flip="none" rotWithShape="1">
            <a:gsLst>
              <a:gs pos="0">
                <a:srgbClr val="EAEAEA">
                  <a:shade val="30000"/>
                  <a:satMod val="115000"/>
                </a:srgbClr>
              </a:gs>
              <a:gs pos="50000">
                <a:srgbClr val="EAEAEA">
                  <a:shade val="67500"/>
                  <a:satMod val="115000"/>
                </a:srgbClr>
              </a:gs>
              <a:gs pos="100000">
                <a:srgbClr val="EAEAEA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chemeClr val="accent6">
                <a:lumMod val="60000"/>
                <a:lumOff val="40000"/>
              </a:schemeClr>
            </a:solidFill>
          </a:ln>
        </p:spPr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786314" y="1214422"/>
            <a:ext cx="4357686" cy="535785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dirty="0" smtClean="0"/>
              <a:t>В случае, когда рассматриваемые элементы имеют достаточно малые размеры, </a:t>
            </a:r>
            <a:r>
              <a:rPr lang="ru-RU" sz="2000" dirty="0" smtClean="0">
                <a:solidFill>
                  <a:srgbClr val="00B050"/>
                </a:solidFill>
              </a:rPr>
              <a:t>температурный   градиент в радиальном направлении можно линейным образом аппроксимировать разностью температур элементов T(</a:t>
            </a:r>
            <a:r>
              <a:rPr lang="en-US" sz="2000" dirty="0" smtClean="0">
                <a:solidFill>
                  <a:srgbClr val="00B050"/>
                </a:solidFill>
              </a:rPr>
              <a:t>i</a:t>
            </a:r>
            <a:r>
              <a:rPr lang="ru-RU" sz="2000" dirty="0" smtClean="0">
                <a:solidFill>
                  <a:srgbClr val="00B050"/>
                </a:solidFill>
              </a:rPr>
              <a:t>) и Т(</a:t>
            </a:r>
            <a:r>
              <a:rPr lang="en-US" sz="2000" dirty="0" smtClean="0">
                <a:solidFill>
                  <a:srgbClr val="00B050"/>
                </a:solidFill>
              </a:rPr>
              <a:t>j</a:t>
            </a:r>
            <a:r>
              <a:rPr lang="ru-RU" sz="2000" dirty="0" smtClean="0">
                <a:solidFill>
                  <a:srgbClr val="00B050"/>
                </a:solidFill>
              </a:rPr>
              <a:t>):</a:t>
            </a:r>
          </a:p>
          <a:p>
            <a:r>
              <a:rPr lang="ru-RU" sz="2000" dirty="0" smtClean="0"/>
              <a:t> </a:t>
            </a:r>
          </a:p>
          <a:p>
            <a:r>
              <a:rPr lang="en-US" sz="1400" b="1" dirty="0" smtClean="0">
                <a:solidFill>
                  <a:srgbClr val="C00000"/>
                </a:solidFill>
              </a:rPr>
              <a:t>   Q</a:t>
            </a:r>
            <a:r>
              <a:rPr lang="ru-RU" sz="1400" b="1" dirty="0" smtClean="0">
                <a:solidFill>
                  <a:srgbClr val="C00000"/>
                </a:solidFill>
              </a:rPr>
              <a:t> = [</a:t>
            </a:r>
            <a:r>
              <a:rPr lang="en-US" sz="1400" b="1" dirty="0" smtClean="0">
                <a:solidFill>
                  <a:srgbClr val="C00000"/>
                </a:solidFill>
              </a:rPr>
              <a:t>T</a:t>
            </a:r>
            <a:r>
              <a:rPr lang="ru-RU" sz="1400" b="1" dirty="0" smtClean="0">
                <a:solidFill>
                  <a:srgbClr val="C00000"/>
                </a:solidFill>
              </a:rPr>
              <a:t>(</a:t>
            </a:r>
            <a:r>
              <a:rPr lang="en-US" sz="1400" b="1" dirty="0" smtClean="0">
                <a:solidFill>
                  <a:srgbClr val="C00000"/>
                </a:solidFill>
              </a:rPr>
              <a:t>i</a:t>
            </a:r>
            <a:r>
              <a:rPr lang="ru-RU" sz="1400" b="1" dirty="0" smtClean="0">
                <a:solidFill>
                  <a:srgbClr val="C00000"/>
                </a:solidFill>
              </a:rPr>
              <a:t>)-</a:t>
            </a:r>
            <a:r>
              <a:rPr lang="en-US" sz="1400" b="1" dirty="0" smtClean="0">
                <a:solidFill>
                  <a:srgbClr val="C00000"/>
                </a:solidFill>
              </a:rPr>
              <a:t>T</a:t>
            </a:r>
            <a:r>
              <a:rPr lang="ru-RU" sz="1400" b="1" dirty="0" smtClean="0">
                <a:solidFill>
                  <a:srgbClr val="C00000"/>
                </a:solidFill>
              </a:rPr>
              <a:t>(</a:t>
            </a:r>
            <a:r>
              <a:rPr lang="en-US" sz="1400" b="1" dirty="0" smtClean="0">
                <a:solidFill>
                  <a:srgbClr val="C00000"/>
                </a:solidFill>
              </a:rPr>
              <a:t>j</a:t>
            </a:r>
            <a:r>
              <a:rPr lang="ru-RU" sz="1400" b="1" dirty="0" smtClean="0">
                <a:solidFill>
                  <a:srgbClr val="C00000"/>
                </a:solidFill>
              </a:rPr>
              <a:t>)] </a:t>
            </a:r>
            <a:r>
              <a:rPr lang="en-US" sz="1400" b="1" dirty="0" smtClean="0">
                <a:solidFill>
                  <a:srgbClr val="C00000"/>
                </a:solidFill>
              </a:rPr>
              <a:t>L</a:t>
            </a:r>
            <a:r>
              <a:rPr lang="en-US" sz="1400" b="1" baseline="-25000" dirty="0" smtClean="0">
                <a:solidFill>
                  <a:srgbClr val="C00000"/>
                </a:solidFill>
              </a:rPr>
              <a:t>ij</a:t>
            </a:r>
            <a:r>
              <a:rPr lang="ru-RU" sz="1400" b="1" dirty="0" smtClean="0">
                <a:solidFill>
                  <a:srgbClr val="C00000"/>
                </a:solidFill>
              </a:rPr>
              <a:t> / [(∆</a:t>
            </a:r>
            <a:r>
              <a:rPr lang="en-US" sz="1400" b="1" dirty="0" smtClean="0">
                <a:solidFill>
                  <a:srgbClr val="C00000"/>
                </a:solidFill>
              </a:rPr>
              <a:t>r</a:t>
            </a:r>
            <a:r>
              <a:rPr lang="en-US" sz="1400" b="1" baseline="-25000" dirty="0" smtClean="0">
                <a:solidFill>
                  <a:srgbClr val="C00000"/>
                </a:solidFill>
              </a:rPr>
              <a:t>i</a:t>
            </a:r>
            <a:r>
              <a:rPr lang="ru-RU" sz="1400" b="1" dirty="0" smtClean="0">
                <a:solidFill>
                  <a:srgbClr val="C00000"/>
                </a:solidFill>
              </a:rPr>
              <a:t>/2</a:t>
            </a:r>
            <a:r>
              <a:rPr lang="en-US" sz="1400" b="1" dirty="0" smtClean="0">
                <a:solidFill>
                  <a:srgbClr val="C00000"/>
                </a:solidFill>
              </a:rPr>
              <a:t>λ</a:t>
            </a:r>
            <a:r>
              <a:rPr lang="en-US" sz="1400" b="1" baseline="-25000" dirty="0" smtClean="0">
                <a:solidFill>
                  <a:srgbClr val="C00000"/>
                </a:solidFill>
              </a:rPr>
              <a:t>i</a:t>
            </a:r>
            <a:r>
              <a:rPr lang="ru-RU" sz="1400" b="1" dirty="0" smtClean="0">
                <a:solidFill>
                  <a:srgbClr val="C00000"/>
                </a:solidFill>
              </a:rPr>
              <a:t>)+ (∆</a:t>
            </a:r>
            <a:r>
              <a:rPr lang="en-US" sz="1400" b="1" dirty="0" smtClean="0">
                <a:solidFill>
                  <a:srgbClr val="C00000"/>
                </a:solidFill>
              </a:rPr>
              <a:t>r</a:t>
            </a:r>
            <a:r>
              <a:rPr lang="en-US" sz="1400" b="1" baseline="-25000" dirty="0" smtClean="0">
                <a:solidFill>
                  <a:srgbClr val="C00000"/>
                </a:solidFill>
              </a:rPr>
              <a:t>j</a:t>
            </a:r>
            <a:r>
              <a:rPr lang="ru-RU" sz="1400" b="1" dirty="0" smtClean="0">
                <a:solidFill>
                  <a:srgbClr val="C00000"/>
                </a:solidFill>
              </a:rPr>
              <a:t>/2</a:t>
            </a:r>
            <a:r>
              <a:rPr lang="en-US" sz="1400" b="1" dirty="0" smtClean="0">
                <a:solidFill>
                  <a:srgbClr val="C00000"/>
                </a:solidFill>
              </a:rPr>
              <a:t>λ</a:t>
            </a:r>
            <a:r>
              <a:rPr lang="en-US" sz="1400" b="1" baseline="-25000" dirty="0" smtClean="0">
                <a:solidFill>
                  <a:srgbClr val="C00000"/>
                </a:solidFill>
              </a:rPr>
              <a:t>j</a:t>
            </a:r>
            <a:r>
              <a:rPr lang="ru-RU" sz="1400" b="1" dirty="0" smtClean="0">
                <a:solidFill>
                  <a:srgbClr val="C00000"/>
                </a:solidFill>
              </a:rPr>
              <a:t>)] </a:t>
            </a:r>
            <a:r>
              <a:rPr lang="en-US" sz="1400" b="1" dirty="0" smtClean="0">
                <a:solidFill>
                  <a:srgbClr val="C00000"/>
                </a:solidFill>
              </a:rPr>
              <a:t>  </a:t>
            </a:r>
            <a:r>
              <a:rPr lang="ru-RU" sz="1400" b="1" dirty="0" smtClean="0">
                <a:solidFill>
                  <a:srgbClr val="C00000"/>
                </a:solidFill>
              </a:rPr>
              <a:t>(31)</a:t>
            </a:r>
            <a:endParaRPr lang="ru-RU" sz="1400" dirty="0" smtClean="0">
              <a:solidFill>
                <a:srgbClr val="C00000"/>
              </a:solidFill>
            </a:endParaRPr>
          </a:p>
          <a:p>
            <a:r>
              <a:rPr lang="ru-RU" sz="2000" dirty="0" smtClean="0"/>
              <a:t> </a:t>
            </a:r>
          </a:p>
          <a:p>
            <a:r>
              <a:rPr lang="ru-RU" sz="2000" dirty="0" smtClean="0"/>
              <a:t>где </a:t>
            </a:r>
            <a:endParaRPr lang="en-US" sz="2000" dirty="0" smtClean="0"/>
          </a:p>
          <a:p>
            <a:r>
              <a:rPr lang="en-US" sz="2000" dirty="0" smtClean="0"/>
              <a:t>L</a:t>
            </a:r>
            <a:r>
              <a:rPr lang="en-US" sz="2000" baseline="-25000" dirty="0" smtClean="0"/>
              <a:t>ij</a:t>
            </a:r>
            <a:r>
              <a:rPr lang="ru-RU" sz="2000" dirty="0" smtClean="0"/>
              <a:t> - протяженность границы между </a:t>
            </a:r>
            <a:r>
              <a:rPr lang="en-US" sz="2000" dirty="0" smtClean="0"/>
              <a:t>i</a:t>
            </a:r>
            <a:r>
              <a:rPr lang="ru-RU" sz="2000" dirty="0" smtClean="0"/>
              <a:t>-ым и  </a:t>
            </a:r>
            <a:r>
              <a:rPr lang="en-US" sz="2000" dirty="0" smtClean="0"/>
              <a:t>j</a:t>
            </a:r>
            <a:r>
              <a:rPr lang="ru-RU" sz="2000" dirty="0" smtClean="0"/>
              <a:t>-ым элементами;</a:t>
            </a:r>
            <a:endParaRPr lang="en-US" sz="2000" dirty="0" smtClean="0"/>
          </a:p>
          <a:p>
            <a:r>
              <a:rPr lang="ru-RU" sz="2000" dirty="0" smtClean="0"/>
              <a:t> ∆</a:t>
            </a:r>
            <a:r>
              <a:rPr lang="en-US" sz="2000" dirty="0" smtClean="0"/>
              <a:t>r</a:t>
            </a:r>
            <a:r>
              <a:rPr lang="en-US" sz="2000" baseline="-25000" dirty="0" smtClean="0"/>
              <a:t>i</a:t>
            </a:r>
            <a:r>
              <a:rPr lang="ru-RU" sz="2000" dirty="0" smtClean="0"/>
              <a:t>, ∆</a:t>
            </a:r>
            <a:r>
              <a:rPr lang="en-US" sz="2000" dirty="0" smtClean="0"/>
              <a:t>r</a:t>
            </a:r>
            <a:r>
              <a:rPr lang="en-US" sz="2000" baseline="-25000" dirty="0" smtClean="0"/>
              <a:t>j</a:t>
            </a:r>
            <a:r>
              <a:rPr lang="ru-RU" sz="2000" dirty="0" smtClean="0"/>
              <a:t> - линейные размеры </a:t>
            </a:r>
            <a:endParaRPr lang="en-US" sz="2000" dirty="0" smtClean="0"/>
          </a:p>
          <a:p>
            <a:r>
              <a:rPr lang="ru-RU" sz="2000" dirty="0" smtClean="0"/>
              <a:t> </a:t>
            </a:r>
            <a:r>
              <a:rPr lang="en-US" sz="2000" dirty="0" smtClean="0"/>
              <a:t>i</a:t>
            </a:r>
            <a:r>
              <a:rPr lang="ru-RU" sz="2000" dirty="0" smtClean="0"/>
              <a:t>-ым и  </a:t>
            </a:r>
            <a:r>
              <a:rPr lang="en-US" sz="2000" dirty="0" smtClean="0"/>
              <a:t>j</a:t>
            </a:r>
            <a:r>
              <a:rPr lang="ru-RU" sz="2000" dirty="0" smtClean="0"/>
              <a:t>-ым элементов; </a:t>
            </a:r>
            <a:endParaRPr lang="en-US" sz="2000" dirty="0" smtClean="0"/>
          </a:p>
          <a:p>
            <a:r>
              <a:rPr lang="ru-RU" sz="2000" dirty="0" smtClean="0"/>
              <a:t> </a:t>
            </a:r>
            <a:r>
              <a:rPr lang="en-US" sz="2000" dirty="0" smtClean="0"/>
              <a:t>λ</a:t>
            </a:r>
            <a:r>
              <a:rPr lang="en-US" sz="2000" baseline="-25000" dirty="0" smtClean="0"/>
              <a:t>i</a:t>
            </a:r>
            <a:r>
              <a:rPr lang="ru-RU" sz="2000" dirty="0" smtClean="0"/>
              <a:t> , </a:t>
            </a:r>
            <a:r>
              <a:rPr lang="en-US" sz="2000" dirty="0" smtClean="0"/>
              <a:t>λ</a:t>
            </a:r>
            <a:r>
              <a:rPr lang="en-US" sz="2000" baseline="-25000" dirty="0" smtClean="0"/>
              <a:t>j</a:t>
            </a:r>
            <a:r>
              <a:rPr lang="ru-RU" sz="2000" dirty="0" smtClean="0"/>
              <a:t>  - коэффициенты теплопроводности </a:t>
            </a:r>
            <a:r>
              <a:rPr lang="en-US" sz="2000" dirty="0" smtClean="0"/>
              <a:t>i</a:t>
            </a:r>
            <a:r>
              <a:rPr lang="ru-RU" sz="2000" dirty="0" smtClean="0"/>
              <a:t>-ым и  </a:t>
            </a:r>
            <a:r>
              <a:rPr lang="en-US" sz="2000" dirty="0" smtClean="0"/>
              <a:t>j</a:t>
            </a:r>
            <a:r>
              <a:rPr lang="ru-RU" sz="2000" dirty="0" smtClean="0"/>
              <a:t>-ым элементов.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66" name="Picture 4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6200" cy="161925"/>
          </a:xfrm>
          <a:prstGeom prst="rect">
            <a:avLst/>
          </a:prstGeom>
          <a:noFill/>
        </p:spPr>
      </p:pic>
      <p:pic>
        <p:nvPicPr>
          <p:cNvPr id="30726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61925"/>
            <a:ext cx="76200" cy="161925"/>
          </a:xfrm>
          <a:prstGeom prst="rect">
            <a:avLst/>
          </a:prstGeom>
          <a:noFill/>
        </p:spPr>
      </p:pic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500034" y="1857364"/>
            <a:ext cx="3714776" cy="3014666"/>
            <a:chOff x="2581" y="1134"/>
            <a:chExt cx="5280" cy="3960"/>
          </a:xfrm>
        </p:grpSpPr>
        <p:sp>
          <p:nvSpPr>
            <p:cNvPr id="30765" name="Text Box 45"/>
            <p:cNvSpPr txBox="1">
              <a:spLocks noChangeArrowheads="1"/>
            </p:cNvSpPr>
            <p:nvPr/>
          </p:nvSpPr>
          <p:spPr bwMode="auto">
            <a:xfrm>
              <a:off x="7002" y="3654"/>
              <a:ext cx="550" cy="3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H</a:t>
              </a: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 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764" name="Text Box 44"/>
            <p:cNvSpPr txBox="1">
              <a:spLocks noChangeArrowheads="1"/>
            </p:cNvSpPr>
            <p:nvPr/>
          </p:nvSpPr>
          <p:spPr bwMode="auto">
            <a:xfrm>
              <a:off x="7421" y="2934"/>
              <a:ext cx="44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r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763" name="Rectangle 43" descr="Темный диагональный 2"/>
            <p:cNvSpPr>
              <a:spLocks noChangeArrowheads="1"/>
            </p:cNvSpPr>
            <p:nvPr/>
          </p:nvSpPr>
          <p:spPr bwMode="auto">
            <a:xfrm>
              <a:off x="3461" y="3654"/>
              <a:ext cx="220" cy="360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800" dirty="0"/>
            </a:p>
          </p:txBody>
        </p:sp>
        <p:sp>
          <p:nvSpPr>
            <p:cNvPr id="30762" name="Rectangle 42" descr="Темный диагональный 2"/>
            <p:cNvSpPr>
              <a:spLocks noChangeArrowheads="1"/>
            </p:cNvSpPr>
            <p:nvPr/>
          </p:nvSpPr>
          <p:spPr bwMode="auto">
            <a:xfrm>
              <a:off x="5881" y="3654"/>
              <a:ext cx="220" cy="360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800" dirty="0"/>
            </a:p>
          </p:txBody>
        </p:sp>
        <p:sp>
          <p:nvSpPr>
            <p:cNvPr id="30761" name="Rectangle 41" descr="Темный диагональный 1"/>
            <p:cNvSpPr>
              <a:spLocks noChangeArrowheads="1"/>
            </p:cNvSpPr>
            <p:nvPr/>
          </p:nvSpPr>
          <p:spPr bwMode="auto">
            <a:xfrm>
              <a:off x="2602" y="2214"/>
              <a:ext cx="220" cy="36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800" dirty="0"/>
            </a:p>
          </p:txBody>
        </p:sp>
        <p:sp>
          <p:nvSpPr>
            <p:cNvPr id="30760" name="Rectangle 40" descr="Темный диагональный 1"/>
            <p:cNvSpPr>
              <a:spLocks noChangeArrowheads="1"/>
            </p:cNvSpPr>
            <p:nvPr/>
          </p:nvSpPr>
          <p:spPr bwMode="auto">
            <a:xfrm>
              <a:off x="6782" y="2214"/>
              <a:ext cx="220" cy="36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800" dirty="0"/>
            </a:p>
          </p:txBody>
        </p:sp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2581" y="1314"/>
              <a:ext cx="4421" cy="3780"/>
              <a:chOff x="2581" y="1314"/>
              <a:chExt cx="4421" cy="3780"/>
            </a:xfrm>
          </p:grpSpPr>
          <p:sp>
            <p:nvSpPr>
              <p:cNvPr id="30759" name="AutoShape 39"/>
              <p:cNvSpPr>
                <a:spLocks noChangeShapeType="1"/>
              </p:cNvSpPr>
              <p:nvPr/>
            </p:nvSpPr>
            <p:spPr bwMode="auto">
              <a:xfrm flipV="1">
                <a:off x="4781" y="1314"/>
                <a:ext cx="1" cy="378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prstDash val="dashDot"/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800" dirty="0"/>
              </a:p>
            </p:txBody>
          </p:sp>
          <p:grpSp>
            <p:nvGrpSpPr>
              <p:cNvPr id="7" name="Group 12"/>
              <p:cNvGrpSpPr>
                <a:grpSpLocks/>
              </p:cNvGrpSpPr>
              <p:nvPr/>
            </p:nvGrpSpPr>
            <p:grpSpPr bwMode="auto">
              <a:xfrm>
                <a:off x="2581" y="1854"/>
                <a:ext cx="4421" cy="2880"/>
                <a:chOff x="2581" y="1854"/>
                <a:chExt cx="4421" cy="2880"/>
              </a:xfrm>
            </p:grpSpPr>
            <p:sp>
              <p:nvSpPr>
                <p:cNvPr id="30758" name="AutoShape 38"/>
                <p:cNvSpPr>
                  <a:spLocks noChangeShapeType="1"/>
                </p:cNvSpPr>
                <p:nvPr/>
              </p:nvSpPr>
              <p:spPr bwMode="auto">
                <a:xfrm>
                  <a:off x="2581" y="1854"/>
                  <a:ext cx="4400" cy="1"/>
                </a:xfrm>
                <a:prstGeom prst="straightConnector1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800" dirty="0"/>
                </a:p>
              </p:txBody>
            </p:sp>
            <p:grpSp>
              <p:nvGrpSpPr>
                <p:cNvPr id="8" name="Group 21"/>
                <p:cNvGrpSpPr>
                  <a:grpSpLocks/>
                </p:cNvGrpSpPr>
                <p:nvPr/>
              </p:nvGrpSpPr>
              <p:grpSpPr bwMode="auto">
                <a:xfrm>
                  <a:off x="2581" y="1854"/>
                  <a:ext cx="4400" cy="2880"/>
                  <a:chOff x="2581" y="1854"/>
                  <a:chExt cx="4400" cy="2700"/>
                </a:xfrm>
              </p:grpSpPr>
              <p:grpSp>
                <p:nvGrpSpPr>
                  <p:cNvPr id="9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2581" y="1854"/>
                    <a:ext cx="1320" cy="2700"/>
                    <a:chOff x="2581" y="1854"/>
                    <a:chExt cx="1320" cy="2700"/>
                  </a:xfrm>
                </p:grpSpPr>
                <p:sp>
                  <p:nvSpPr>
                    <p:cNvPr id="30757" name="AutoShape 3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01" y="1854"/>
                      <a:ext cx="0" cy="2700"/>
                    </a:xfrm>
                    <a:prstGeom prst="straightConnector1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2800" dirty="0"/>
                    </a:p>
                  </p:txBody>
                </p:sp>
                <p:sp>
                  <p:nvSpPr>
                    <p:cNvPr id="30756" name="AutoShape 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81" y="1854"/>
                      <a:ext cx="0" cy="2700"/>
                    </a:xfrm>
                    <a:prstGeom prst="straightConnector1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2800" dirty="0"/>
                    </a:p>
                  </p:txBody>
                </p:sp>
                <p:sp>
                  <p:nvSpPr>
                    <p:cNvPr id="30755" name="AutoShape 3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61" y="1854"/>
                      <a:ext cx="0" cy="2700"/>
                    </a:xfrm>
                    <a:prstGeom prst="straightConnector1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2800" dirty="0"/>
                    </a:p>
                  </p:txBody>
                </p:sp>
                <p:sp>
                  <p:nvSpPr>
                    <p:cNvPr id="30754" name="AutoShape 3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41" y="1854"/>
                      <a:ext cx="0" cy="2700"/>
                    </a:xfrm>
                    <a:prstGeom prst="straightConnector1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2800" dirty="0"/>
                    </a:p>
                  </p:txBody>
                </p:sp>
                <p:sp>
                  <p:nvSpPr>
                    <p:cNvPr id="30753" name="AutoShape 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21" y="1854"/>
                      <a:ext cx="0" cy="2700"/>
                    </a:xfrm>
                    <a:prstGeom prst="straightConnector1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2800" dirty="0"/>
                    </a:p>
                  </p:txBody>
                </p:sp>
                <p:sp>
                  <p:nvSpPr>
                    <p:cNvPr id="30752" name="AutoShape 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01" y="1854"/>
                      <a:ext cx="0" cy="2700"/>
                    </a:xfrm>
                    <a:prstGeom prst="straightConnector1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2800" dirty="0"/>
                    </a:p>
                  </p:txBody>
                </p:sp>
                <p:sp>
                  <p:nvSpPr>
                    <p:cNvPr id="30751" name="AutoShape 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81" y="1854"/>
                      <a:ext cx="0" cy="2700"/>
                    </a:xfrm>
                    <a:prstGeom prst="straightConnector1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2800" dirty="0"/>
                    </a:p>
                  </p:txBody>
                </p:sp>
              </p:grpSp>
              <p:grpSp>
                <p:nvGrpSpPr>
                  <p:cNvPr id="10" name="Group 22"/>
                  <p:cNvGrpSpPr>
                    <a:grpSpLocks/>
                  </p:cNvGrpSpPr>
                  <p:nvPr/>
                </p:nvGrpSpPr>
                <p:grpSpPr bwMode="auto">
                  <a:xfrm>
                    <a:off x="5661" y="1854"/>
                    <a:ext cx="1320" cy="2700"/>
                    <a:chOff x="2581" y="1854"/>
                    <a:chExt cx="1320" cy="2700"/>
                  </a:xfrm>
                </p:grpSpPr>
                <p:sp>
                  <p:nvSpPr>
                    <p:cNvPr id="30749" name="AutoShape 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01" y="1854"/>
                      <a:ext cx="0" cy="2700"/>
                    </a:xfrm>
                    <a:prstGeom prst="straightConnector1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2800" dirty="0"/>
                    </a:p>
                  </p:txBody>
                </p:sp>
                <p:sp>
                  <p:nvSpPr>
                    <p:cNvPr id="30748" name="AutoShape 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81" y="1854"/>
                      <a:ext cx="0" cy="2700"/>
                    </a:xfrm>
                    <a:prstGeom prst="straightConnector1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2800" dirty="0"/>
                    </a:p>
                  </p:txBody>
                </p:sp>
                <p:sp>
                  <p:nvSpPr>
                    <p:cNvPr id="30747" name="AutoShape 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61" y="1854"/>
                      <a:ext cx="0" cy="2700"/>
                    </a:xfrm>
                    <a:prstGeom prst="straightConnector1">
                      <a:avLst/>
                    </a:prstGeom>
                    <a:noFill/>
                    <a:ln w="76200">
                      <a:solidFill>
                        <a:srgbClr val="7030A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2800" dirty="0"/>
                    </a:p>
                  </p:txBody>
                </p:sp>
                <p:sp>
                  <p:nvSpPr>
                    <p:cNvPr id="30746" name="AutoShape 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41" y="1854"/>
                      <a:ext cx="0" cy="2700"/>
                    </a:xfrm>
                    <a:prstGeom prst="straightConnector1">
                      <a:avLst/>
                    </a:prstGeom>
                    <a:noFill/>
                    <a:ln w="76200">
                      <a:solidFill>
                        <a:srgbClr val="7030A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2800" dirty="0"/>
                    </a:p>
                  </p:txBody>
                </p:sp>
                <p:sp>
                  <p:nvSpPr>
                    <p:cNvPr id="30745" name="AutoShape 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21" y="1854"/>
                      <a:ext cx="0" cy="2700"/>
                    </a:xfrm>
                    <a:prstGeom prst="straightConnector1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2800" dirty="0"/>
                    </a:p>
                  </p:txBody>
                </p:sp>
                <p:sp>
                  <p:nvSpPr>
                    <p:cNvPr id="30744" name="AutoShape 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01" y="1854"/>
                      <a:ext cx="0" cy="2700"/>
                    </a:xfrm>
                    <a:prstGeom prst="straightConnector1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2800" dirty="0"/>
                    </a:p>
                  </p:txBody>
                </p:sp>
                <p:sp>
                  <p:nvSpPr>
                    <p:cNvPr id="30743" name="AutoShape 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81" y="1854"/>
                      <a:ext cx="0" cy="2700"/>
                    </a:xfrm>
                    <a:prstGeom prst="straightConnector1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2800" dirty="0"/>
                    </a:p>
                  </p:txBody>
                </p:sp>
              </p:grpSp>
            </p:grpSp>
            <p:sp>
              <p:nvSpPr>
                <p:cNvPr id="30740" name="AutoShape 20"/>
                <p:cNvSpPr>
                  <a:spLocks noChangeShapeType="1"/>
                </p:cNvSpPr>
                <p:nvPr/>
              </p:nvSpPr>
              <p:spPr bwMode="auto">
                <a:xfrm>
                  <a:off x="2581" y="2214"/>
                  <a:ext cx="4400" cy="0"/>
                </a:xfrm>
                <a:prstGeom prst="straightConnector1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800" dirty="0"/>
                </a:p>
              </p:txBody>
            </p:sp>
            <p:sp>
              <p:nvSpPr>
                <p:cNvPr id="30739" name="AutoShape 19"/>
                <p:cNvSpPr>
                  <a:spLocks noChangeShapeType="1"/>
                </p:cNvSpPr>
                <p:nvPr/>
              </p:nvSpPr>
              <p:spPr bwMode="auto">
                <a:xfrm>
                  <a:off x="2581" y="2574"/>
                  <a:ext cx="4400" cy="0"/>
                </a:xfrm>
                <a:prstGeom prst="straightConnector1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800" dirty="0"/>
                </a:p>
              </p:txBody>
            </p:sp>
            <p:sp>
              <p:nvSpPr>
                <p:cNvPr id="30738" name="AutoShape 18"/>
                <p:cNvSpPr>
                  <a:spLocks noChangeShapeType="1"/>
                </p:cNvSpPr>
                <p:nvPr/>
              </p:nvSpPr>
              <p:spPr bwMode="auto">
                <a:xfrm>
                  <a:off x="2581" y="2934"/>
                  <a:ext cx="4400" cy="0"/>
                </a:xfrm>
                <a:prstGeom prst="straightConnector1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800" dirty="0"/>
                </a:p>
              </p:txBody>
            </p:sp>
            <p:sp>
              <p:nvSpPr>
                <p:cNvPr id="30737" name="AutoShape 17"/>
                <p:cNvSpPr>
                  <a:spLocks noChangeShapeType="1"/>
                </p:cNvSpPr>
                <p:nvPr/>
              </p:nvSpPr>
              <p:spPr bwMode="auto">
                <a:xfrm>
                  <a:off x="2581" y="3294"/>
                  <a:ext cx="4400" cy="0"/>
                </a:xfrm>
                <a:prstGeom prst="straightConnector1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800" dirty="0"/>
                </a:p>
              </p:txBody>
            </p:sp>
            <p:sp>
              <p:nvSpPr>
                <p:cNvPr id="30736" name="AutoShape 16"/>
                <p:cNvSpPr>
                  <a:spLocks noChangeShapeType="1"/>
                </p:cNvSpPr>
                <p:nvPr/>
              </p:nvSpPr>
              <p:spPr bwMode="auto">
                <a:xfrm>
                  <a:off x="2581" y="3654"/>
                  <a:ext cx="4400" cy="0"/>
                </a:xfrm>
                <a:prstGeom prst="straightConnector1">
                  <a:avLst/>
                </a:prstGeom>
                <a:noFill/>
                <a:ln w="76200">
                  <a:solidFill>
                    <a:srgbClr val="00B05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800" dirty="0"/>
                </a:p>
              </p:txBody>
            </p:sp>
            <p:sp>
              <p:nvSpPr>
                <p:cNvPr id="30735" name="AutoShape 15"/>
                <p:cNvSpPr>
                  <a:spLocks noChangeShapeType="1"/>
                </p:cNvSpPr>
                <p:nvPr/>
              </p:nvSpPr>
              <p:spPr bwMode="auto">
                <a:xfrm>
                  <a:off x="2581" y="4014"/>
                  <a:ext cx="4400" cy="0"/>
                </a:xfrm>
                <a:prstGeom prst="straightConnector1">
                  <a:avLst/>
                </a:prstGeom>
                <a:noFill/>
                <a:ln w="76200">
                  <a:solidFill>
                    <a:srgbClr val="00B05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800" dirty="0"/>
                </a:p>
              </p:txBody>
            </p:sp>
            <p:sp>
              <p:nvSpPr>
                <p:cNvPr id="30734" name="AutoShape 14"/>
                <p:cNvSpPr>
                  <a:spLocks noChangeShapeType="1"/>
                </p:cNvSpPr>
                <p:nvPr/>
              </p:nvSpPr>
              <p:spPr bwMode="auto">
                <a:xfrm>
                  <a:off x="2581" y="4374"/>
                  <a:ext cx="4400" cy="0"/>
                </a:xfrm>
                <a:prstGeom prst="straightConnector1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800" dirty="0"/>
                </a:p>
              </p:txBody>
            </p:sp>
            <p:sp>
              <p:nvSpPr>
                <p:cNvPr id="30733" name="AutoShape 13"/>
                <p:cNvSpPr>
                  <a:spLocks noChangeShapeType="1"/>
                </p:cNvSpPr>
                <p:nvPr/>
              </p:nvSpPr>
              <p:spPr bwMode="auto">
                <a:xfrm>
                  <a:off x="2602" y="4734"/>
                  <a:ext cx="4400" cy="0"/>
                </a:xfrm>
                <a:prstGeom prst="straightConnector1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800" dirty="0"/>
                </a:p>
              </p:txBody>
            </p:sp>
          </p:grpSp>
        </p:grpSp>
        <p:sp>
          <p:nvSpPr>
            <p:cNvPr id="30730" name="AutoShape 10"/>
            <p:cNvSpPr>
              <a:spLocks noChangeShapeType="1"/>
            </p:cNvSpPr>
            <p:nvPr/>
          </p:nvSpPr>
          <p:spPr bwMode="auto">
            <a:xfrm>
              <a:off x="6981" y="3294"/>
              <a:ext cx="88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800" dirty="0"/>
            </a:p>
          </p:txBody>
        </p:sp>
        <p:sp>
          <p:nvSpPr>
            <p:cNvPr id="30729" name="Text Box 9"/>
            <p:cNvSpPr txBox="1">
              <a:spLocks noChangeArrowheads="1"/>
            </p:cNvSpPr>
            <p:nvPr/>
          </p:nvSpPr>
          <p:spPr bwMode="auto">
            <a:xfrm>
              <a:off x="5001" y="1134"/>
              <a:ext cx="44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z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728" name="AutoShape 8"/>
            <p:cNvSpPr>
              <a:spLocks noChangeShapeType="1"/>
            </p:cNvSpPr>
            <p:nvPr/>
          </p:nvSpPr>
          <p:spPr bwMode="auto">
            <a:xfrm>
              <a:off x="6981" y="3654"/>
              <a:ext cx="44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800" dirty="0"/>
            </a:p>
          </p:txBody>
        </p:sp>
        <p:sp>
          <p:nvSpPr>
            <p:cNvPr id="30727" name="AutoShape 7"/>
            <p:cNvSpPr>
              <a:spLocks noChangeShapeType="1"/>
            </p:cNvSpPr>
            <p:nvPr/>
          </p:nvSpPr>
          <p:spPr bwMode="auto">
            <a:xfrm>
              <a:off x="6981" y="4014"/>
              <a:ext cx="44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800" dirty="0"/>
            </a:p>
          </p:txBody>
        </p:sp>
        <p:sp>
          <p:nvSpPr>
            <p:cNvPr id="30725" name="Text Box 5"/>
            <p:cNvSpPr txBox="1">
              <a:spLocks noChangeArrowheads="1"/>
            </p:cNvSpPr>
            <p:nvPr/>
          </p:nvSpPr>
          <p:spPr bwMode="auto">
            <a:xfrm>
              <a:off x="2602" y="1314"/>
              <a:ext cx="550" cy="3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r 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724" name="AutoShape 4"/>
            <p:cNvSpPr>
              <a:spLocks noChangeShapeType="1"/>
            </p:cNvSpPr>
            <p:nvPr/>
          </p:nvSpPr>
          <p:spPr bwMode="auto">
            <a:xfrm flipV="1">
              <a:off x="3461" y="1494"/>
              <a:ext cx="0" cy="36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800" dirty="0"/>
            </a:p>
          </p:txBody>
        </p:sp>
        <p:sp>
          <p:nvSpPr>
            <p:cNvPr id="30723" name="AutoShape 3"/>
            <p:cNvSpPr>
              <a:spLocks noChangeShapeType="1"/>
            </p:cNvSpPr>
            <p:nvPr/>
          </p:nvSpPr>
          <p:spPr bwMode="auto">
            <a:xfrm flipV="1">
              <a:off x="3681" y="1494"/>
              <a:ext cx="0" cy="36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800" dirty="0"/>
            </a:p>
          </p:txBody>
        </p:sp>
        <p:sp>
          <p:nvSpPr>
            <p:cNvPr id="30722" name="AutoShape 2"/>
            <p:cNvSpPr>
              <a:spLocks noChangeShapeType="1"/>
            </p:cNvSpPr>
            <p:nvPr/>
          </p:nvSpPr>
          <p:spPr bwMode="auto">
            <a:xfrm flipH="1" flipV="1">
              <a:off x="3021" y="1495"/>
              <a:ext cx="550" cy="17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800" dirty="0"/>
            </a:p>
          </p:txBody>
        </p:sp>
      </p:grpSp>
      <p:sp>
        <p:nvSpPr>
          <p:cNvPr id="30767" name="Rectangle 47"/>
          <p:cNvSpPr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0771" name="Rectangle 51"/>
          <p:cNvSpPr>
            <a:spLocks noChangeArrowheads="1"/>
          </p:cNvSpPr>
          <p:nvPr/>
        </p:nvSpPr>
        <p:spPr bwMode="auto">
          <a:xfrm>
            <a:off x="0" y="161925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14348" y="500042"/>
            <a:ext cx="7772400" cy="1576389"/>
          </a:xfrm>
          <a:solidFill>
            <a:schemeClr val="accent2">
              <a:lumMod val="75000"/>
            </a:schemeClr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/>
          <a:lstStyle/>
          <a:p>
            <a:pPr algn="ctr"/>
            <a:r>
              <a:rPr lang="ru-RU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Методика представления </a:t>
            </a:r>
            <a:r>
              <a:rPr 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системы уравнений тепловых балансов в матричной форме.</a:t>
            </a:r>
            <a:endParaRPr lang="ru-RU" sz="3200" b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722313" y="2214554"/>
            <a:ext cx="7772400" cy="4357718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Сравнивая (29),(30) и (31), находим выражение для </a:t>
            </a:r>
            <a:r>
              <a:rPr lang="en-US" dirty="0" smtClean="0"/>
              <a:t>γ</a:t>
            </a:r>
            <a:r>
              <a:rPr lang="ru-RU" dirty="0" smtClean="0"/>
              <a:t>( </a:t>
            </a:r>
            <a:r>
              <a:rPr lang="en-US" dirty="0" smtClean="0"/>
              <a:t>i</a:t>
            </a:r>
            <a:r>
              <a:rPr lang="ru-RU" dirty="0" smtClean="0"/>
              <a:t>,</a:t>
            </a:r>
            <a:r>
              <a:rPr lang="en-US" dirty="0" smtClean="0"/>
              <a:t>j</a:t>
            </a:r>
            <a:r>
              <a:rPr lang="ru-RU" dirty="0" smtClean="0"/>
              <a:t>)    в радиальном направлении:</a:t>
            </a:r>
          </a:p>
          <a:p>
            <a:r>
              <a:rPr lang="ru-RU" dirty="0" smtClean="0"/>
              <a:t> </a:t>
            </a:r>
          </a:p>
          <a:p>
            <a:r>
              <a:rPr lang="en-US" b="1" dirty="0" smtClean="0"/>
              <a:t>γ</a:t>
            </a:r>
            <a:r>
              <a:rPr lang="ru-RU" b="1" baseline="-25000" dirty="0" smtClean="0"/>
              <a:t>r</a:t>
            </a:r>
            <a:r>
              <a:rPr lang="ru-RU" b="1" dirty="0" smtClean="0"/>
              <a:t>(</a:t>
            </a:r>
            <a:r>
              <a:rPr lang="en-US" b="1" dirty="0" smtClean="0"/>
              <a:t>i</a:t>
            </a:r>
            <a:r>
              <a:rPr lang="ru-RU" b="1" dirty="0" smtClean="0"/>
              <a:t>,</a:t>
            </a:r>
            <a:r>
              <a:rPr lang="en-US" b="1" dirty="0" smtClean="0"/>
              <a:t>j</a:t>
            </a:r>
            <a:r>
              <a:rPr lang="ru-RU" b="1" dirty="0" smtClean="0"/>
              <a:t>)=</a:t>
            </a:r>
            <a:r>
              <a:rPr lang="en-US" b="1" dirty="0" smtClean="0"/>
              <a:t>L</a:t>
            </a:r>
            <a:r>
              <a:rPr lang="en-US" b="1" baseline="-25000" dirty="0" smtClean="0"/>
              <a:t>ij</a:t>
            </a:r>
            <a:r>
              <a:rPr lang="ru-RU" b="1" dirty="0" smtClean="0"/>
              <a:t>[(∆</a:t>
            </a:r>
            <a:r>
              <a:rPr lang="en-US" b="1" dirty="0" smtClean="0"/>
              <a:t>r</a:t>
            </a:r>
            <a:r>
              <a:rPr lang="en-US" b="1" baseline="-25000" dirty="0" smtClean="0"/>
              <a:t>i</a:t>
            </a:r>
            <a:r>
              <a:rPr lang="ru-RU" b="1" dirty="0" smtClean="0"/>
              <a:t>/2</a:t>
            </a:r>
            <a:r>
              <a:rPr lang="en-US" b="1" dirty="0" smtClean="0"/>
              <a:t>λ</a:t>
            </a:r>
            <a:r>
              <a:rPr lang="en-US" b="1" baseline="-25000" dirty="0" smtClean="0"/>
              <a:t>i</a:t>
            </a:r>
            <a:r>
              <a:rPr lang="ru-RU" b="1" dirty="0" smtClean="0"/>
              <a:t>)+(∆</a:t>
            </a:r>
            <a:r>
              <a:rPr lang="en-US" b="1" dirty="0" smtClean="0"/>
              <a:t>r</a:t>
            </a:r>
            <a:r>
              <a:rPr lang="en-US" b="1" baseline="-25000" dirty="0" smtClean="0"/>
              <a:t>j</a:t>
            </a:r>
            <a:r>
              <a:rPr lang="ru-RU" b="1" dirty="0" smtClean="0"/>
              <a:t>/2</a:t>
            </a:r>
            <a:r>
              <a:rPr lang="en-US" b="1" dirty="0" smtClean="0"/>
              <a:t>λ</a:t>
            </a:r>
            <a:r>
              <a:rPr lang="en-US" b="1" baseline="-25000" dirty="0" smtClean="0"/>
              <a:t>j</a:t>
            </a:r>
            <a:r>
              <a:rPr lang="ru-RU" b="1" dirty="0" smtClean="0"/>
              <a:t>)]</a:t>
            </a:r>
            <a:r>
              <a:rPr lang="ru-RU" b="1" baseline="30000" dirty="0" smtClean="0"/>
              <a:t>-1</a:t>
            </a:r>
            <a:r>
              <a:rPr lang="ru-RU" b="1" dirty="0" smtClean="0"/>
              <a:t>                                                       (32)</a:t>
            </a:r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Аналогичным образом получим выражения для теплового потока</a:t>
            </a:r>
            <a:br>
              <a:rPr lang="ru-RU" dirty="0" smtClean="0"/>
            </a:br>
            <a:r>
              <a:rPr lang="ru-RU" dirty="0" smtClean="0"/>
              <a:t>в аксиальном направлении:</a:t>
            </a:r>
          </a:p>
          <a:p>
            <a:r>
              <a:rPr lang="ru-RU" dirty="0" smtClean="0"/>
              <a:t> </a:t>
            </a:r>
          </a:p>
          <a:p>
            <a:r>
              <a:rPr lang="en-US" b="1" dirty="0" smtClean="0"/>
              <a:t>Q</a:t>
            </a:r>
            <a:r>
              <a:rPr lang="ru-RU" b="1" dirty="0" smtClean="0"/>
              <a:t> = [</a:t>
            </a:r>
            <a:r>
              <a:rPr lang="en-US" b="1" dirty="0" smtClean="0"/>
              <a:t>T</a:t>
            </a:r>
            <a:r>
              <a:rPr lang="ru-RU" b="1" dirty="0" smtClean="0"/>
              <a:t>(</a:t>
            </a:r>
            <a:r>
              <a:rPr lang="en-US" b="1" dirty="0" smtClean="0"/>
              <a:t>i</a:t>
            </a:r>
            <a:r>
              <a:rPr lang="ru-RU" b="1" dirty="0" smtClean="0"/>
              <a:t>)-</a:t>
            </a:r>
            <a:r>
              <a:rPr lang="en-US" b="1" dirty="0" smtClean="0"/>
              <a:t>T</a:t>
            </a:r>
            <a:r>
              <a:rPr lang="ru-RU" b="1" dirty="0" smtClean="0"/>
              <a:t>(</a:t>
            </a:r>
            <a:r>
              <a:rPr lang="en-US" b="1" dirty="0" smtClean="0"/>
              <a:t>j</a:t>
            </a:r>
            <a:r>
              <a:rPr lang="ru-RU" b="1" dirty="0" smtClean="0"/>
              <a:t>)] </a:t>
            </a:r>
            <a:r>
              <a:rPr lang="en-US" b="1" dirty="0" smtClean="0"/>
              <a:t>L</a:t>
            </a:r>
            <a:r>
              <a:rPr lang="en-US" b="1" baseline="-25000" dirty="0" smtClean="0"/>
              <a:t>ij</a:t>
            </a:r>
            <a:r>
              <a:rPr lang="ru-RU" b="1" dirty="0" smtClean="0"/>
              <a:t> / [(∆</a:t>
            </a:r>
            <a:r>
              <a:rPr lang="en-US" b="1" dirty="0" smtClean="0"/>
              <a:t>z</a:t>
            </a:r>
            <a:r>
              <a:rPr lang="en-US" b="1" baseline="-25000" dirty="0" smtClean="0"/>
              <a:t>i</a:t>
            </a:r>
            <a:r>
              <a:rPr lang="ru-RU" b="1" dirty="0" smtClean="0"/>
              <a:t>/2</a:t>
            </a:r>
            <a:r>
              <a:rPr lang="en-US" b="1" dirty="0" smtClean="0"/>
              <a:t>λ</a:t>
            </a:r>
            <a:r>
              <a:rPr lang="en-US" b="1" baseline="-25000" dirty="0" smtClean="0"/>
              <a:t>i</a:t>
            </a:r>
            <a:r>
              <a:rPr lang="ru-RU" b="1" dirty="0" smtClean="0"/>
              <a:t>)+ (∆</a:t>
            </a:r>
            <a:r>
              <a:rPr lang="en-US" b="1" dirty="0" smtClean="0"/>
              <a:t>z</a:t>
            </a:r>
            <a:r>
              <a:rPr lang="en-US" b="1" baseline="-25000" dirty="0" smtClean="0"/>
              <a:t>j</a:t>
            </a:r>
            <a:r>
              <a:rPr lang="ru-RU" b="1" dirty="0" smtClean="0"/>
              <a:t>/2</a:t>
            </a:r>
            <a:r>
              <a:rPr lang="en-US" b="1" dirty="0" smtClean="0"/>
              <a:t>λ</a:t>
            </a:r>
            <a:r>
              <a:rPr lang="en-US" b="1" baseline="-25000" dirty="0" smtClean="0"/>
              <a:t>j</a:t>
            </a:r>
            <a:r>
              <a:rPr lang="ru-RU" b="1" dirty="0" smtClean="0"/>
              <a:t>)]                                          (33)	</a:t>
            </a:r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и соответственно для </a:t>
            </a:r>
            <a:r>
              <a:rPr lang="en-US" dirty="0" smtClean="0"/>
              <a:t>γ</a:t>
            </a:r>
            <a:r>
              <a:rPr lang="en-US" baseline="-25000" dirty="0" smtClean="0"/>
              <a:t>z</a:t>
            </a:r>
            <a:r>
              <a:rPr lang="ru-RU" dirty="0" smtClean="0"/>
              <a:t>( </a:t>
            </a:r>
            <a:r>
              <a:rPr lang="en-US" dirty="0" smtClean="0"/>
              <a:t>i</a:t>
            </a:r>
            <a:r>
              <a:rPr lang="ru-RU" dirty="0" smtClean="0"/>
              <a:t>,</a:t>
            </a:r>
            <a:r>
              <a:rPr lang="en-US" dirty="0" smtClean="0"/>
              <a:t>j</a:t>
            </a:r>
            <a:r>
              <a:rPr lang="ru-RU" dirty="0" smtClean="0"/>
              <a:t>) в аксиальном направлении:</a:t>
            </a:r>
          </a:p>
          <a:p>
            <a:r>
              <a:rPr lang="ru-RU" dirty="0" smtClean="0"/>
              <a:t> </a:t>
            </a:r>
          </a:p>
          <a:p>
            <a:r>
              <a:rPr lang="en-US" b="1" dirty="0" smtClean="0"/>
              <a:t>γ</a:t>
            </a:r>
            <a:r>
              <a:rPr lang="en-US" b="1" baseline="-25000" dirty="0" smtClean="0"/>
              <a:t>z</a:t>
            </a:r>
            <a:r>
              <a:rPr lang="ru-RU" b="1" dirty="0" smtClean="0"/>
              <a:t>( </a:t>
            </a:r>
            <a:r>
              <a:rPr lang="en-US" b="1" dirty="0" smtClean="0"/>
              <a:t>i</a:t>
            </a:r>
            <a:r>
              <a:rPr lang="ru-RU" b="1" dirty="0" smtClean="0"/>
              <a:t>,</a:t>
            </a:r>
            <a:r>
              <a:rPr lang="en-US" b="1" dirty="0" smtClean="0"/>
              <a:t>j</a:t>
            </a:r>
            <a:r>
              <a:rPr lang="ru-RU" b="1" dirty="0" smtClean="0"/>
              <a:t>) = </a:t>
            </a:r>
            <a:r>
              <a:rPr lang="en-US" b="1" dirty="0" smtClean="0"/>
              <a:t>L</a:t>
            </a:r>
            <a:r>
              <a:rPr lang="en-US" b="1" baseline="-25000" dirty="0" smtClean="0"/>
              <a:t>ij</a:t>
            </a:r>
            <a:r>
              <a:rPr lang="ru-RU" b="1" dirty="0" smtClean="0"/>
              <a:t> [(∆</a:t>
            </a:r>
            <a:r>
              <a:rPr lang="en-US" b="1" dirty="0" smtClean="0"/>
              <a:t>z</a:t>
            </a:r>
            <a:r>
              <a:rPr lang="en-US" b="1" baseline="-25000" dirty="0" smtClean="0"/>
              <a:t>i</a:t>
            </a:r>
            <a:r>
              <a:rPr lang="ru-RU" b="1" dirty="0" smtClean="0"/>
              <a:t>/2</a:t>
            </a:r>
            <a:r>
              <a:rPr lang="en-US" b="1" dirty="0" smtClean="0"/>
              <a:t>λ</a:t>
            </a:r>
            <a:r>
              <a:rPr lang="en-US" b="1" baseline="-25000" dirty="0" smtClean="0"/>
              <a:t>i</a:t>
            </a:r>
            <a:r>
              <a:rPr lang="ru-RU" b="1" dirty="0" smtClean="0"/>
              <a:t>)+ (∆</a:t>
            </a:r>
            <a:r>
              <a:rPr lang="en-US" b="1" dirty="0" smtClean="0"/>
              <a:t>z</a:t>
            </a:r>
            <a:r>
              <a:rPr lang="en-US" b="1" baseline="-25000" dirty="0" smtClean="0"/>
              <a:t>j</a:t>
            </a:r>
            <a:r>
              <a:rPr lang="ru-RU" b="1" dirty="0" smtClean="0"/>
              <a:t>/2</a:t>
            </a:r>
            <a:r>
              <a:rPr lang="en-US" b="1" dirty="0" smtClean="0"/>
              <a:t>λ</a:t>
            </a:r>
            <a:r>
              <a:rPr lang="en-US" b="1" baseline="-25000" dirty="0" smtClean="0"/>
              <a:t>j</a:t>
            </a:r>
            <a:r>
              <a:rPr lang="ru-RU" b="1" dirty="0" smtClean="0"/>
              <a:t>)]</a:t>
            </a:r>
            <a:r>
              <a:rPr lang="ru-RU" b="1" baseline="30000" dirty="0" smtClean="0"/>
              <a:t>-1</a:t>
            </a:r>
            <a:r>
              <a:rPr lang="ru-RU" b="1" dirty="0" smtClean="0"/>
              <a:t>                                                      (34)</a:t>
            </a:r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где  ∆</a:t>
            </a:r>
            <a:r>
              <a:rPr lang="en-US" dirty="0" smtClean="0"/>
              <a:t>z</a:t>
            </a:r>
            <a:r>
              <a:rPr lang="en-US" baseline="-25000" dirty="0" smtClean="0"/>
              <a:t>i</a:t>
            </a:r>
            <a:r>
              <a:rPr lang="ru-RU" dirty="0" smtClean="0"/>
              <a:t> и ∆</a:t>
            </a:r>
            <a:r>
              <a:rPr lang="en-US" dirty="0" smtClean="0"/>
              <a:t>z</a:t>
            </a:r>
            <a:r>
              <a:rPr lang="en-US" baseline="-25000" dirty="0" smtClean="0"/>
              <a:t>j</a:t>
            </a:r>
            <a:r>
              <a:rPr lang="ru-RU" dirty="0" smtClean="0"/>
              <a:t>  высоты </a:t>
            </a:r>
            <a:r>
              <a:rPr lang="en-US" dirty="0" smtClean="0"/>
              <a:t>i</a:t>
            </a:r>
            <a:r>
              <a:rPr lang="ru-RU" dirty="0" smtClean="0"/>
              <a:t>-ого и  </a:t>
            </a:r>
            <a:r>
              <a:rPr lang="en-US" dirty="0" smtClean="0"/>
              <a:t>j</a:t>
            </a:r>
            <a:r>
              <a:rPr lang="ru-RU" dirty="0" smtClean="0"/>
              <a:t>-ого элементов.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22313" y="2143116"/>
            <a:ext cx="7772400" cy="442915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Необходимо отметить, что при выводе соотношения (33) и (34) использовалось условие ортогональности потоков тепла и границ между элементами. Данное условие выполняется для рассматриваемой задачи вследствие симметрии при принятом разбиении на элементы.</a:t>
            </a:r>
          </a:p>
          <a:p>
            <a:r>
              <a:rPr lang="ru-RU" dirty="0" smtClean="0"/>
              <a:t>Для элементов на боковой поверхности при граничном условии третьего рода имеем:</a:t>
            </a:r>
          </a:p>
          <a:p>
            <a:r>
              <a:rPr lang="ru-RU" dirty="0" smtClean="0"/>
              <a:t> </a:t>
            </a:r>
          </a:p>
          <a:p>
            <a:r>
              <a:rPr lang="en-US" b="1" dirty="0" smtClean="0"/>
              <a:t>γ</a:t>
            </a:r>
            <a:r>
              <a:rPr lang="en-US" b="1" baseline="-25000" dirty="0" smtClean="0"/>
              <a:t>r</a:t>
            </a:r>
            <a:r>
              <a:rPr lang="en-US" b="1" dirty="0" smtClean="0"/>
              <a:t>( i,</a:t>
            </a:r>
            <a:r>
              <a:rPr lang="ru-RU" b="1" dirty="0" smtClean="0"/>
              <a:t>с</a:t>
            </a:r>
            <a:r>
              <a:rPr lang="en-US" b="1" dirty="0" smtClean="0"/>
              <a:t>) = L</a:t>
            </a:r>
            <a:r>
              <a:rPr lang="en-US" b="1" baseline="-25000" dirty="0" smtClean="0"/>
              <a:t>i</a:t>
            </a:r>
            <a:r>
              <a:rPr lang="ru-RU" b="1" baseline="-25000" dirty="0" smtClean="0"/>
              <a:t>с</a:t>
            </a:r>
            <a:r>
              <a:rPr lang="en-US" b="1" dirty="0" smtClean="0"/>
              <a:t> [(∆r</a:t>
            </a:r>
            <a:r>
              <a:rPr lang="en-US" b="1" baseline="-25000" dirty="0" smtClean="0"/>
              <a:t>i</a:t>
            </a:r>
            <a:r>
              <a:rPr lang="en-US" b="1" dirty="0" smtClean="0"/>
              <a:t>/2λ</a:t>
            </a:r>
            <a:r>
              <a:rPr lang="en-US" b="1" baseline="-25000" dirty="0" smtClean="0"/>
              <a:t>i</a:t>
            </a:r>
            <a:r>
              <a:rPr lang="en-US" b="1" dirty="0" smtClean="0"/>
              <a:t>)+ (1/</a:t>
            </a:r>
            <a:r>
              <a:rPr lang="ru-RU" b="1" dirty="0" smtClean="0"/>
              <a:t>α</a:t>
            </a:r>
            <a:r>
              <a:rPr lang="ru-RU" b="1" baseline="-25000" dirty="0" smtClean="0"/>
              <a:t>с</a:t>
            </a:r>
            <a:r>
              <a:rPr lang="en-US" b="1" dirty="0" smtClean="0"/>
              <a:t>)]</a:t>
            </a:r>
            <a:r>
              <a:rPr lang="en-US" b="1" baseline="30000" dirty="0" smtClean="0"/>
              <a:t>-1</a:t>
            </a:r>
            <a:r>
              <a:rPr lang="en-US" b="1" dirty="0" smtClean="0"/>
              <a:t>                                                          (35)</a:t>
            </a:r>
            <a:endParaRPr lang="ru-RU" dirty="0" smtClean="0"/>
          </a:p>
          <a:p>
            <a:r>
              <a:rPr lang="en-US" dirty="0" smtClean="0"/>
              <a:t> </a:t>
            </a:r>
            <a:endParaRPr lang="ru-RU" dirty="0" smtClean="0"/>
          </a:p>
          <a:p>
            <a:r>
              <a:rPr lang="ru-RU" dirty="0" smtClean="0"/>
              <a:t>a при граничном условии первого рода:</a:t>
            </a:r>
          </a:p>
          <a:p>
            <a:r>
              <a:rPr lang="ru-RU" dirty="0" smtClean="0"/>
              <a:t> </a:t>
            </a:r>
          </a:p>
          <a:p>
            <a:r>
              <a:rPr lang="en-US" b="1" dirty="0" smtClean="0"/>
              <a:t>γ</a:t>
            </a:r>
            <a:r>
              <a:rPr lang="en-US" b="1" baseline="-25000" dirty="0" smtClean="0"/>
              <a:t>r</a:t>
            </a:r>
            <a:r>
              <a:rPr lang="en-US" b="1" dirty="0" smtClean="0"/>
              <a:t>( i,</a:t>
            </a:r>
            <a:r>
              <a:rPr lang="ru-RU" b="1" dirty="0" smtClean="0"/>
              <a:t>с</a:t>
            </a:r>
            <a:r>
              <a:rPr lang="en-US" b="1" dirty="0" smtClean="0"/>
              <a:t>) = L</a:t>
            </a:r>
            <a:r>
              <a:rPr lang="en-US" b="1" baseline="-25000" dirty="0" smtClean="0"/>
              <a:t>i</a:t>
            </a:r>
            <a:r>
              <a:rPr lang="ru-RU" b="1" baseline="-25000" dirty="0" smtClean="0"/>
              <a:t>с</a:t>
            </a:r>
            <a:r>
              <a:rPr lang="en-US" b="1" dirty="0" smtClean="0"/>
              <a:t> 2λ</a:t>
            </a:r>
            <a:r>
              <a:rPr lang="en-US" b="1" baseline="-25000" dirty="0" smtClean="0"/>
              <a:t>i</a:t>
            </a:r>
            <a:r>
              <a:rPr lang="en-US" b="1" dirty="0" smtClean="0"/>
              <a:t> / ∆r</a:t>
            </a:r>
            <a:r>
              <a:rPr lang="en-US" b="1" baseline="-25000" dirty="0" smtClean="0"/>
              <a:t>i</a:t>
            </a:r>
            <a:r>
              <a:rPr lang="en-US" b="1" dirty="0" smtClean="0"/>
              <a:t>                                                                            (36)</a:t>
            </a:r>
            <a:endParaRPr lang="ru-RU" dirty="0" smtClean="0"/>
          </a:p>
          <a:p>
            <a:r>
              <a:rPr lang="en-US" dirty="0" smtClean="0"/>
              <a:t> </a:t>
            </a:r>
            <a:endParaRPr lang="ru-RU" dirty="0" smtClean="0"/>
          </a:p>
          <a:p>
            <a:r>
              <a:rPr lang="ru-RU" dirty="0" smtClean="0"/>
              <a:t>где α</a:t>
            </a:r>
            <a:r>
              <a:rPr lang="ru-RU" baseline="-25000" dirty="0" smtClean="0"/>
              <a:t>с</a:t>
            </a:r>
            <a:r>
              <a:rPr lang="ru-RU" dirty="0" smtClean="0"/>
              <a:t> - коэффициент теплоотдачи;  </a:t>
            </a:r>
            <a:r>
              <a:rPr lang="en-US" dirty="0" smtClean="0"/>
              <a:t>L</a:t>
            </a:r>
            <a:r>
              <a:rPr lang="en-US" baseline="-25000" dirty="0" smtClean="0"/>
              <a:t>ic</a:t>
            </a:r>
            <a:r>
              <a:rPr lang="ru-RU" dirty="0" smtClean="0"/>
              <a:t> - протяженность границы  элемента  cо средой.</a:t>
            </a:r>
          </a:p>
          <a:p>
            <a:endParaRPr lang="ru-RU" dirty="0"/>
          </a:p>
        </p:txBody>
      </p:sp>
      <p:sp>
        <p:nvSpPr>
          <p:cNvPr id="6" name="Заголовок 4"/>
          <p:cNvSpPr>
            <a:spLocks noGrp="1"/>
          </p:cNvSpPr>
          <p:nvPr>
            <p:ph type="title"/>
          </p:nvPr>
        </p:nvSpPr>
        <p:spPr>
          <a:xfrm>
            <a:off x="928688" y="500042"/>
            <a:ext cx="7772400" cy="1504971"/>
          </a:xfrm>
          <a:solidFill>
            <a:schemeClr val="accent2">
              <a:lumMod val="75000"/>
            </a:schemeClr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/>
          <a:lstStyle/>
          <a:p>
            <a:pPr algn="ctr"/>
            <a:r>
              <a:rPr lang="ru-RU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Методика представления </a:t>
            </a:r>
            <a:r>
              <a:rPr 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системы уравнений тепловых балансов в матричной форме.</a:t>
            </a:r>
            <a:endParaRPr lang="ru-RU" sz="3200" b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5786" y="2143116"/>
            <a:ext cx="7772400" cy="442915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 lnSpcReduction="10000"/>
          </a:bodyPr>
          <a:lstStyle/>
          <a:p>
            <a:r>
              <a:rPr lang="ru-RU" dirty="0" smtClean="0"/>
              <a:t>Система уравнений (28) может быть представлена в матричной форме:</a:t>
            </a:r>
          </a:p>
          <a:p>
            <a:r>
              <a:rPr lang="ru-RU" b="1" dirty="0" smtClean="0"/>
              <a:t>[</a:t>
            </a:r>
            <a:r>
              <a:rPr lang="en-US" b="1" dirty="0" smtClean="0"/>
              <a:t>B</a:t>
            </a:r>
            <a:r>
              <a:rPr lang="ru-RU" b="1" dirty="0" smtClean="0"/>
              <a:t>]{</a:t>
            </a:r>
            <a:r>
              <a:rPr lang="en-US" b="1" dirty="0" smtClean="0"/>
              <a:t>T</a:t>
            </a:r>
            <a:r>
              <a:rPr lang="ru-RU" b="1" dirty="0" smtClean="0"/>
              <a:t>} = { Qv }+{Q </a:t>
            </a:r>
            <a:r>
              <a:rPr lang="en-US" b="1" baseline="-25000" dirty="0" smtClean="0"/>
              <a:t>L</a:t>
            </a:r>
            <a:r>
              <a:rPr lang="ru-RU" b="1" dirty="0" smtClean="0"/>
              <a:t>}</a:t>
            </a:r>
            <a:endParaRPr lang="ru-RU" dirty="0" smtClean="0"/>
          </a:p>
          <a:p>
            <a:r>
              <a:rPr lang="ru-RU" dirty="0" smtClean="0"/>
              <a:t>где  </a:t>
            </a:r>
          </a:p>
          <a:p>
            <a:r>
              <a:rPr lang="ru-RU" dirty="0" smtClean="0"/>
              <a:t>[В]  - пятидиагональная симметричная матрица,  определяющая взаимодействие элементов между собой;  </a:t>
            </a:r>
          </a:p>
          <a:p>
            <a:r>
              <a:rPr lang="ru-RU" dirty="0" smtClean="0"/>
              <a:t>{T}   - вектор температуры элементов;  </a:t>
            </a:r>
          </a:p>
          <a:p>
            <a:r>
              <a:rPr lang="ru-RU" dirty="0" smtClean="0"/>
              <a:t>{Qv} - вектор источников   тепла; </a:t>
            </a:r>
          </a:p>
          <a:p>
            <a:r>
              <a:rPr lang="ru-RU" dirty="0" smtClean="0"/>
              <a:t>{Q </a:t>
            </a:r>
            <a:r>
              <a:rPr lang="en-US" baseline="-25000" dirty="0" smtClean="0"/>
              <a:t>L</a:t>
            </a:r>
            <a:r>
              <a:rPr lang="ru-RU" dirty="0" smtClean="0"/>
              <a:t>} - вектор потоков тепла c границ цилиндрического образца.</a:t>
            </a:r>
          </a:p>
          <a:p>
            <a:r>
              <a:rPr lang="ru-RU" dirty="0" smtClean="0"/>
              <a:t>     Матрица [В]  является квадратной пятидиагональной матрицей размера (М*</a:t>
            </a:r>
            <a:r>
              <a:rPr lang="en-US" dirty="0" smtClean="0"/>
              <a:t>N</a:t>
            </a:r>
            <a:r>
              <a:rPr lang="ru-RU" dirty="0" smtClean="0"/>
              <a:t> ).  Структура  ее представлена    на рис.3.8 где сплошными линиями показаны ненулевые элементы.</a:t>
            </a:r>
            <a:endParaRPr lang="ru-RU" dirty="0"/>
          </a:p>
        </p:txBody>
      </p:sp>
      <p:sp>
        <p:nvSpPr>
          <p:cNvPr id="4" name="Заголовок 4"/>
          <p:cNvSpPr>
            <a:spLocks noGrp="1"/>
          </p:cNvSpPr>
          <p:nvPr>
            <p:ph type="title"/>
          </p:nvPr>
        </p:nvSpPr>
        <p:spPr>
          <a:xfrm>
            <a:off x="785813" y="642938"/>
            <a:ext cx="7772400" cy="1362075"/>
          </a:xfrm>
          <a:solidFill>
            <a:schemeClr val="accent2">
              <a:lumMod val="75000"/>
            </a:schemeClr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/>
          <a:lstStyle/>
          <a:p>
            <a:pPr algn="ctr"/>
            <a:r>
              <a:rPr lang="ru-RU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Матричная форма системы уравнений тепловых балансов.</a:t>
            </a:r>
            <a:endParaRPr lang="ru-RU" sz="3200" b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5143504" y="1357298"/>
            <a:ext cx="3714776" cy="535785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sz="1600" dirty="0" smtClean="0"/>
              <a:t>     </a:t>
            </a:r>
            <a:r>
              <a:rPr lang="ru-RU" sz="1600" dirty="0" smtClean="0"/>
              <a:t>В соответствии с переходом от (28) к (37)  элементы матрицы    [</a:t>
            </a:r>
            <a:r>
              <a:rPr lang="en-US" sz="1600" dirty="0" smtClean="0"/>
              <a:t>B</a:t>
            </a:r>
            <a:r>
              <a:rPr lang="ru-RU" sz="1600" dirty="0" smtClean="0"/>
              <a:t>] определяются следующим образом. </a:t>
            </a:r>
            <a:r>
              <a:rPr lang="en-US" sz="1600" dirty="0" smtClean="0"/>
              <a:t>   </a:t>
            </a:r>
          </a:p>
          <a:p>
            <a:r>
              <a:rPr lang="en-US" sz="1600" dirty="0" smtClean="0"/>
              <a:t>      </a:t>
            </a:r>
          </a:p>
          <a:p>
            <a:r>
              <a:rPr lang="en-US" sz="1600" dirty="0" smtClean="0"/>
              <a:t>       </a:t>
            </a:r>
            <a:r>
              <a:rPr lang="ru-RU" sz="1600" dirty="0" smtClean="0"/>
              <a:t>Элементы, лежащие на неглавных диагоналях, определяются согласно (32) и (34). </a:t>
            </a:r>
            <a:endParaRPr lang="en-US" sz="1600" dirty="0" smtClean="0"/>
          </a:p>
          <a:p>
            <a:r>
              <a:rPr lang="en-US" sz="1600" dirty="0" smtClean="0"/>
              <a:t>       </a:t>
            </a:r>
            <a:r>
              <a:rPr lang="ru-RU" sz="1600" dirty="0" smtClean="0"/>
              <a:t>Элементы лежащие на главной диагонали,  определяются  как сумма элементов неглавных диагоналей, взятых с обратным знаком и лежащих  на одной cтроке, минус член,  определяющий тепловое </a:t>
            </a:r>
          </a:p>
          <a:p>
            <a:r>
              <a:rPr lang="ru-RU" sz="1600" dirty="0" smtClean="0"/>
              <a:t>взаимодействие c внешней средой, в случае, когда элемент лежит  на внешней поверхности.</a:t>
            </a:r>
            <a:endParaRPr lang="en-US" sz="1600" dirty="0" smtClean="0"/>
          </a:p>
          <a:p>
            <a:r>
              <a:rPr lang="en-US" sz="1600" dirty="0" smtClean="0"/>
              <a:t>       </a:t>
            </a:r>
            <a:r>
              <a:rPr lang="ru-RU" sz="1600" dirty="0" smtClean="0"/>
              <a:t>Для определения вектора температуры элементов получим решение в виде:</a:t>
            </a:r>
          </a:p>
          <a:p>
            <a:r>
              <a:rPr lang="ru-RU" sz="1600" b="1" dirty="0" smtClean="0"/>
              <a:t>{</a:t>
            </a:r>
            <a:r>
              <a:rPr lang="en-US" sz="1600" b="1" dirty="0" smtClean="0"/>
              <a:t>T</a:t>
            </a:r>
            <a:r>
              <a:rPr lang="ru-RU" sz="1600" b="1" dirty="0" smtClean="0"/>
              <a:t>} =  ({ Q</a:t>
            </a:r>
            <a:r>
              <a:rPr lang="ru-RU" sz="1600" b="1" baseline="-25000" dirty="0" smtClean="0"/>
              <a:t>v</a:t>
            </a:r>
            <a:r>
              <a:rPr lang="ru-RU" sz="1600" b="1" dirty="0" smtClean="0"/>
              <a:t> }+{Q </a:t>
            </a:r>
            <a:r>
              <a:rPr lang="en-US" sz="1600" b="1" baseline="-25000" dirty="0" smtClean="0"/>
              <a:t>L</a:t>
            </a:r>
            <a:r>
              <a:rPr lang="ru-RU" sz="1600" b="1" dirty="0" smtClean="0"/>
              <a:t>}) [</a:t>
            </a:r>
            <a:r>
              <a:rPr lang="en-US" sz="1600" b="1" dirty="0" smtClean="0"/>
              <a:t>B</a:t>
            </a:r>
            <a:r>
              <a:rPr lang="ru-RU" sz="1600" b="1" dirty="0" smtClean="0"/>
              <a:t>]</a:t>
            </a:r>
            <a:r>
              <a:rPr lang="ru-RU" sz="1600" b="1" baseline="30000" dirty="0" smtClean="0"/>
              <a:t>-1</a:t>
            </a:r>
            <a:endParaRPr lang="ru-RU" sz="1600" dirty="0"/>
          </a:p>
        </p:txBody>
      </p:sp>
      <p:grpSp>
        <p:nvGrpSpPr>
          <p:cNvPr id="2049" name="Group 1"/>
          <p:cNvGrpSpPr>
            <a:grpSpLocks noGrp="1"/>
          </p:cNvGrpSpPr>
          <p:nvPr>
            <p:ph type="pic" idx="1"/>
          </p:nvPr>
        </p:nvGrpSpPr>
        <p:grpSpPr bwMode="auto">
          <a:xfrm>
            <a:off x="214282" y="1500174"/>
            <a:ext cx="4572000" cy="4572000"/>
            <a:chOff x="3042" y="5277"/>
            <a:chExt cx="3740" cy="4080"/>
          </a:xfrm>
        </p:grpSpPr>
        <p:sp>
          <p:nvSpPr>
            <p:cNvPr id="2067" name="Rectangle 19"/>
            <p:cNvSpPr>
              <a:spLocks noChangeArrowheads="1"/>
            </p:cNvSpPr>
            <p:nvPr/>
          </p:nvSpPr>
          <p:spPr bwMode="auto">
            <a:xfrm>
              <a:off x="3042" y="5277"/>
              <a:ext cx="3740" cy="3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66" name="AutoShape 18"/>
            <p:cNvSpPr>
              <a:spLocks noChangeShapeType="1"/>
            </p:cNvSpPr>
            <p:nvPr/>
          </p:nvSpPr>
          <p:spPr bwMode="auto">
            <a:xfrm>
              <a:off x="3042" y="5277"/>
              <a:ext cx="3740" cy="360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65" name="AutoShape 17"/>
            <p:cNvSpPr>
              <a:spLocks noChangeShapeType="1"/>
            </p:cNvSpPr>
            <p:nvPr/>
          </p:nvSpPr>
          <p:spPr bwMode="auto">
            <a:xfrm>
              <a:off x="3042" y="5817"/>
              <a:ext cx="3169" cy="306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64" name="AutoShape 16"/>
            <p:cNvSpPr>
              <a:spLocks noChangeShapeType="1"/>
            </p:cNvSpPr>
            <p:nvPr/>
          </p:nvSpPr>
          <p:spPr bwMode="auto">
            <a:xfrm>
              <a:off x="3702" y="5277"/>
              <a:ext cx="3080" cy="306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63" name="AutoShape 15"/>
            <p:cNvSpPr>
              <a:spLocks noChangeShapeType="1"/>
            </p:cNvSpPr>
            <p:nvPr/>
          </p:nvSpPr>
          <p:spPr bwMode="auto">
            <a:xfrm>
              <a:off x="4561" y="5277"/>
              <a:ext cx="2221" cy="216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62" name="AutoShape 14"/>
            <p:cNvSpPr>
              <a:spLocks noChangeShapeType="1"/>
            </p:cNvSpPr>
            <p:nvPr/>
          </p:nvSpPr>
          <p:spPr bwMode="auto">
            <a:xfrm>
              <a:off x="3042" y="6717"/>
              <a:ext cx="2179" cy="216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61" name="Text Box 13"/>
            <p:cNvSpPr txBox="1">
              <a:spLocks noChangeArrowheads="1"/>
            </p:cNvSpPr>
            <p:nvPr/>
          </p:nvSpPr>
          <p:spPr bwMode="auto">
            <a:xfrm>
              <a:off x="3922" y="5458"/>
              <a:ext cx="509" cy="48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0" name="Text Box 12"/>
            <p:cNvSpPr txBox="1">
              <a:spLocks noChangeArrowheads="1"/>
            </p:cNvSpPr>
            <p:nvPr/>
          </p:nvSpPr>
          <p:spPr bwMode="auto">
            <a:xfrm>
              <a:off x="3351" y="7797"/>
              <a:ext cx="749" cy="72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9" name="Text Box 11"/>
            <p:cNvSpPr txBox="1">
              <a:spLocks noChangeArrowheads="1"/>
            </p:cNvSpPr>
            <p:nvPr/>
          </p:nvSpPr>
          <p:spPr bwMode="auto">
            <a:xfrm>
              <a:off x="5813" y="5458"/>
              <a:ext cx="749" cy="72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8" name="Text Box 10"/>
            <p:cNvSpPr txBox="1">
              <a:spLocks noChangeArrowheads="1"/>
            </p:cNvSpPr>
            <p:nvPr/>
          </p:nvSpPr>
          <p:spPr bwMode="auto">
            <a:xfrm>
              <a:off x="4803" y="6357"/>
              <a:ext cx="509" cy="48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7" name="Text Box 9"/>
            <p:cNvSpPr txBox="1">
              <a:spLocks noChangeArrowheads="1"/>
            </p:cNvSpPr>
            <p:nvPr/>
          </p:nvSpPr>
          <p:spPr bwMode="auto">
            <a:xfrm>
              <a:off x="5702" y="7257"/>
              <a:ext cx="509" cy="48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6" name="Text Box 8"/>
            <p:cNvSpPr txBox="1">
              <a:spLocks noChangeArrowheads="1"/>
            </p:cNvSpPr>
            <p:nvPr/>
          </p:nvSpPr>
          <p:spPr bwMode="auto">
            <a:xfrm>
              <a:off x="5173" y="7857"/>
              <a:ext cx="509" cy="48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5" name="Text Box 7"/>
            <p:cNvSpPr txBox="1">
              <a:spLocks noChangeArrowheads="1"/>
            </p:cNvSpPr>
            <p:nvPr/>
          </p:nvSpPr>
          <p:spPr bwMode="auto">
            <a:xfrm>
              <a:off x="4251" y="6957"/>
              <a:ext cx="509" cy="48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4" name="Text Box 6"/>
            <p:cNvSpPr txBox="1">
              <a:spLocks noChangeArrowheads="1"/>
            </p:cNvSpPr>
            <p:nvPr/>
          </p:nvSpPr>
          <p:spPr bwMode="auto">
            <a:xfrm>
              <a:off x="3351" y="6177"/>
              <a:ext cx="509" cy="48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3" name="AutoShape 5"/>
            <p:cNvSpPr>
              <a:spLocks noChangeShapeType="1"/>
            </p:cNvSpPr>
            <p:nvPr/>
          </p:nvSpPr>
          <p:spPr bwMode="auto">
            <a:xfrm>
              <a:off x="3042" y="8877"/>
              <a:ext cx="0" cy="36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52" name="AutoShape 4"/>
            <p:cNvSpPr>
              <a:spLocks noChangeShapeType="1"/>
            </p:cNvSpPr>
            <p:nvPr/>
          </p:nvSpPr>
          <p:spPr bwMode="auto">
            <a:xfrm>
              <a:off x="6782" y="8877"/>
              <a:ext cx="0" cy="36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51" name="AutoShape 3"/>
            <p:cNvSpPr>
              <a:spLocks noChangeShapeType="1"/>
            </p:cNvSpPr>
            <p:nvPr/>
          </p:nvSpPr>
          <p:spPr bwMode="auto">
            <a:xfrm>
              <a:off x="3042" y="9057"/>
              <a:ext cx="374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50" name="Text Box 2"/>
            <p:cNvSpPr txBox="1">
              <a:spLocks noChangeArrowheads="1"/>
            </p:cNvSpPr>
            <p:nvPr/>
          </p:nvSpPr>
          <p:spPr bwMode="auto">
            <a:xfrm>
              <a:off x="4733" y="8877"/>
              <a:ext cx="1080" cy="48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M*N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23" name="Заголовок 4"/>
          <p:cNvSpPr>
            <a:spLocks noGrp="1"/>
          </p:cNvSpPr>
          <p:nvPr>
            <p:ph type="title"/>
          </p:nvPr>
        </p:nvSpPr>
        <p:spPr>
          <a:xfrm rot="5400000">
            <a:off x="4250530" y="-3464767"/>
            <a:ext cx="642940" cy="8858313"/>
          </a:xfrm>
          <a:solidFill>
            <a:schemeClr val="accent2">
              <a:lumMod val="75000"/>
            </a:schemeClr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Матричная форма системы уравнений тепловых балансов.</a:t>
            </a:r>
            <a:endParaRPr lang="ru-RU" sz="28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6798012" y="-940152"/>
            <a:ext cx="586803" cy="3752943"/>
          </a:xfrm>
          <a:solidFill>
            <a:schemeClr val="accent2">
              <a:lumMod val="75000"/>
            </a:schemeClr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Основные этапы проведения расчетов на ЭВМ. </a:t>
            </a:r>
            <a:endParaRPr lang="ru-RU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286380" y="1357298"/>
            <a:ext cx="3643338" cy="5286412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sz="2000" dirty="0" smtClean="0"/>
              <a:t>    </a:t>
            </a:r>
            <a:r>
              <a:rPr lang="ru-RU" sz="2000" dirty="0" smtClean="0"/>
              <a:t>Во вводной части программы задается зависимость коэффициента теплопроводности от температуры, начальное приближение для λ  , рассчитываются матрица [В], {Qv } и {Q</a:t>
            </a:r>
            <a:r>
              <a:rPr lang="ru-RU" sz="2000" baseline="-25000" dirty="0" smtClean="0"/>
              <a:t>L</a:t>
            </a:r>
            <a:r>
              <a:rPr lang="ru-RU" sz="2000" dirty="0" smtClean="0"/>
              <a:t>} . </a:t>
            </a:r>
            <a:endParaRPr lang="en-US" sz="2000" dirty="0" smtClean="0"/>
          </a:p>
          <a:p>
            <a:r>
              <a:rPr lang="en-US" sz="2000" dirty="0" smtClean="0"/>
              <a:t>      </a:t>
            </a:r>
            <a:r>
              <a:rPr lang="ru-RU" sz="2000" dirty="0" smtClean="0"/>
              <a:t>Далее для реализации треугольного разложения cимметричной матрицы  [В] применяется подпрограмма " CHODET ". </a:t>
            </a:r>
          </a:p>
          <a:p>
            <a:r>
              <a:rPr lang="ru-RU" sz="2000" dirty="0" smtClean="0"/>
              <a:t>     </a:t>
            </a:r>
            <a:endParaRPr lang="ru-RU" sz="2000" dirty="0"/>
          </a:p>
        </p:txBody>
      </p:sp>
      <p:grpSp>
        <p:nvGrpSpPr>
          <p:cNvPr id="20481" name="Group 1"/>
          <p:cNvGrpSpPr>
            <a:grpSpLocks noGrp="1"/>
          </p:cNvGrpSpPr>
          <p:nvPr>
            <p:ph type="pic" idx="1"/>
          </p:nvPr>
        </p:nvGrpSpPr>
        <p:grpSpPr bwMode="auto">
          <a:xfrm>
            <a:off x="403225" y="714356"/>
            <a:ext cx="4572000" cy="5857916"/>
            <a:chOff x="1921" y="1314"/>
            <a:chExt cx="5940" cy="918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grpSpPr>
        <p:sp>
          <p:nvSpPr>
            <p:cNvPr id="20513" name="AutoShape 33"/>
            <p:cNvSpPr>
              <a:spLocks noChangeArrowheads="1"/>
            </p:cNvSpPr>
            <p:nvPr/>
          </p:nvSpPr>
          <p:spPr bwMode="auto">
            <a:xfrm>
              <a:off x="3625" y="1314"/>
              <a:ext cx="2530" cy="540"/>
            </a:xfrm>
            <a:prstGeom prst="flowChartPreparation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Ввод  данных</a:t>
              </a: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512" name="AutoShape 32"/>
            <p:cNvSpPr>
              <a:spLocks noChangeArrowheads="1"/>
            </p:cNvSpPr>
            <p:nvPr/>
          </p:nvSpPr>
          <p:spPr bwMode="auto">
            <a:xfrm>
              <a:off x="3625" y="2214"/>
              <a:ext cx="2530" cy="360"/>
            </a:xfrm>
            <a:prstGeom prst="flowChartProcess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ITER=1</a:t>
              </a: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511" name="AutoShape 31"/>
            <p:cNvSpPr>
              <a:spLocks noChangeArrowheads="1"/>
            </p:cNvSpPr>
            <p:nvPr/>
          </p:nvSpPr>
          <p:spPr bwMode="auto">
            <a:xfrm>
              <a:off x="3625" y="2934"/>
              <a:ext cx="2530" cy="540"/>
            </a:xfrm>
            <a:prstGeom prst="flowChartProcess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T=T</a:t>
              </a:r>
              <a:r>
                <a:rPr kumimoji="0" lang="en-US" sz="1000" b="1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0</a:t>
              </a: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510" name="AutoShape 30"/>
            <p:cNvSpPr>
              <a:spLocks noChangeArrowheads="1"/>
            </p:cNvSpPr>
            <p:nvPr/>
          </p:nvSpPr>
          <p:spPr bwMode="auto">
            <a:xfrm>
              <a:off x="1921" y="4005"/>
              <a:ext cx="5500" cy="540"/>
            </a:xfrm>
            <a:prstGeom prst="flowChartProcess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Формирование матрицы [</a:t>
              </a: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B]и свободных векторов.</a:t>
              </a: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509" name="AutoShape 29"/>
            <p:cNvSpPr>
              <a:spLocks noChangeArrowheads="1"/>
            </p:cNvSpPr>
            <p:nvPr/>
          </p:nvSpPr>
          <p:spPr bwMode="auto">
            <a:xfrm>
              <a:off x="4451" y="4920"/>
              <a:ext cx="2750" cy="720"/>
            </a:xfrm>
            <a:prstGeom prst="flowChartProcess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Приведение матрицы [</a:t>
              </a: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B]</a:t>
              </a: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к треугольному виду.</a:t>
              </a: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508" name="AutoShape 28"/>
            <p:cNvSpPr>
              <a:spLocks noChangeArrowheads="1"/>
            </p:cNvSpPr>
            <p:nvPr/>
          </p:nvSpPr>
          <p:spPr bwMode="auto">
            <a:xfrm>
              <a:off x="2141" y="5094"/>
              <a:ext cx="1210" cy="540"/>
            </a:xfrm>
            <a:prstGeom prst="flowChartProcess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CHODET</a:t>
              </a: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507" name="AutoShape 27"/>
            <p:cNvSpPr>
              <a:spLocks noChangeShapeType="1"/>
            </p:cNvSpPr>
            <p:nvPr/>
          </p:nvSpPr>
          <p:spPr bwMode="auto">
            <a:xfrm flipH="1">
              <a:off x="3351" y="5340"/>
              <a:ext cx="1100" cy="0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506" name="AutoShape 26"/>
            <p:cNvSpPr>
              <a:spLocks noChangeArrowheads="1"/>
            </p:cNvSpPr>
            <p:nvPr/>
          </p:nvSpPr>
          <p:spPr bwMode="auto">
            <a:xfrm>
              <a:off x="4451" y="5994"/>
              <a:ext cx="1980" cy="540"/>
            </a:xfrm>
            <a:prstGeom prst="flowChartProcess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Определение {T}</a:t>
              </a: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505" name="AutoShape 25"/>
            <p:cNvSpPr>
              <a:spLocks noChangeArrowheads="1"/>
            </p:cNvSpPr>
            <p:nvPr/>
          </p:nvSpPr>
          <p:spPr bwMode="auto">
            <a:xfrm>
              <a:off x="2141" y="5994"/>
              <a:ext cx="1210" cy="540"/>
            </a:xfrm>
            <a:prstGeom prst="flowChartProcess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CHOSOL</a:t>
              </a: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504" name="AutoShape 24"/>
            <p:cNvSpPr>
              <a:spLocks noChangeShapeType="1"/>
            </p:cNvSpPr>
            <p:nvPr/>
          </p:nvSpPr>
          <p:spPr bwMode="auto">
            <a:xfrm>
              <a:off x="3351" y="6354"/>
              <a:ext cx="1100" cy="0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503" name="AutoShape 23"/>
            <p:cNvSpPr>
              <a:spLocks noChangeArrowheads="1"/>
            </p:cNvSpPr>
            <p:nvPr/>
          </p:nvSpPr>
          <p:spPr bwMode="auto">
            <a:xfrm>
              <a:off x="1921" y="6894"/>
              <a:ext cx="2146" cy="720"/>
            </a:xfrm>
            <a:prstGeom prst="flowChartDecision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T</a:t>
              </a:r>
              <a:r>
                <a:rPr kumimoji="0" lang="en-US" sz="1000" b="1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0</a:t>
              </a: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-T&lt;EPS</a:t>
              </a: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502" name="AutoShape 22"/>
            <p:cNvSpPr>
              <a:spLocks noChangeArrowheads="1"/>
            </p:cNvSpPr>
            <p:nvPr/>
          </p:nvSpPr>
          <p:spPr bwMode="auto">
            <a:xfrm>
              <a:off x="2691" y="7974"/>
              <a:ext cx="2760" cy="900"/>
            </a:xfrm>
            <a:prstGeom prst="flowChartDecision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ITER&lt;ITER M</a:t>
              </a: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501" name="AutoShape 21"/>
            <p:cNvSpPr>
              <a:spLocks noChangeArrowheads="1"/>
            </p:cNvSpPr>
            <p:nvPr/>
          </p:nvSpPr>
          <p:spPr bwMode="auto">
            <a:xfrm>
              <a:off x="4947" y="9159"/>
              <a:ext cx="1440" cy="480"/>
            </a:xfrm>
            <a:prstGeom prst="flowChartTerminator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Конец</a:t>
              </a:r>
              <a:endPara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500" name="AutoShape 20"/>
            <p:cNvSpPr>
              <a:spLocks noChangeArrowheads="1"/>
            </p:cNvSpPr>
            <p:nvPr/>
          </p:nvSpPr>
          <p:spPr bwMode="auto">
            <a:xfrm>
              <a:off x="6211" y="6894"/>
              <a:ext cx="1650" cy="540"/>
            </a:xfrm>
            <a:prstGeom prst="flowChartProcess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Т</a:t>
              </a:r>
              <a:r>
                <a:rPr kumimoji="0" lang="ru-RU" sz="1000" b="1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0</a:t>
              </a:r>
              <a:r>
                <a:rPr kumimoji="0" lang="ru-RU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=Т</a:t>
              </a:r>
              <a:endPara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499" name="AutoShape 19"/>
            <p:cNvSpPr>
              <a:spLocks noChangeArrowheads="1"/>
            </p:cNvSpPr>
            <p:nvPr/>
          </p:nvSpPr>
          <p:spPr bwMode="auto">
            <a:xfrm>
              <a:off x="6431" y="8154"/>
              <a:ext cx="1430" cy="540"/>
            </a:xfrm>
            <a:prstGeom prst="flowChartProcess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ITER=</a:t>
              </a: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ITER+1</a:t>
              </a: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498" name="AutoShape 18"/>
            <p:cNvSpPr>
              <a:spLocks noChangeShapeType="1"/>
            </p:cNvSpPr>
            <p:nvPr/>
          </p:nvSpPr>
          <p:spPr bwMode="auto">
            <a:xfrm rot="16200000" flipH="1">
              <a:off x="1914" y="7261"/>
              <a:ext cx="2160" cy="2146"/>
            </a:xfrm>
            <a:prstGeom prst="bentConnector3">
              <a:avLst>
                <a:gd name="adj1" fmla="val 99995"/>
              </a:avLst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497" name="AutoShape 17"/>
            <p:cNvSpPr>
              <a:spLocks noChangeShapeType="1"/>
            </p:cNvSpPr>
            <p:nvPr/>
          </p:nvSpPr>
          <p:spPr bwMode="auto">
            <a:xfrm>
              <a:off x="4012" y="8874"/>
              <a:ext cx="935" cy="540"/>
            </a:xfrm>
            <a:prstGeom prst="bentConnector3">
              <a:avLst>
                <a:gd name="adj1" fmla="val 5028"/>
              </a:avLst>
            </a:prstGeom>
            <a:grp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496" name="Text Box 16"/>
            <p:cNvSpPr txBox="1">
              <a:spLocks noChangeArrowheads="1"/>
            </p:cNvSpPr>
            <p:nvPr/>
          </p:nvSpPr>
          <p:spPr bwMode="auto">
            <a:xfrm>
              <a:off x="2141" y="9774"/>
              <a:ext cx="5720" cy="7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Рис. 3.9.Блок-схема программы для определения поля температуры в образце.</a:t>
              </a:r>
              <a:endPara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495" name="AutoShape 15"/>
            <p:cNvSpPr>
              <a:spLocks noChangeShapeType="1"/>
            </p:cNvSpPr>
            <p:nvPr/>
          </p:nvSpPr>
          <p:spPr bwMode="auto">
            <a:xfrm>
              <a:off x="4067" y="7254"/>
              <a:ext cx="0" cy="720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494" name="Text Box 14"/>
            <p:cNvSpPr txBox="1">
              <a:spLocks noChangeArrowheads="1"/>
            </p:cNvSpPr>
            <p:nvPr/>
          </p:nvSpPr>
          <p:spPr bwMode="auto">
            <a:xfrm>
              <a:off x="4111" y="7254"/>
              <a:ext cx="670" cy="54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Да</a:t>
              </a:r>
              <a:endPara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493" name="Text Box 13"/>
            <p:cNvSpPr txBox="1">
              <a:spLocks noChangeArrowheads="1"/>
            </p:cNvSpPr>
            <p:nvPr/>
          </p:nvSpPr>
          <p:spPr bwMode="auto">
            <a:xfrm>
              <a:off x="5541" y="7794"/>
              <a:ext cx="670" cy="54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Да</a:t>
              </a:r>
              <a:endPara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492" name="AutoShape 12"/>
            <p:cNvSpPr>
              <a:spLocks noChangeShapeType="1"/>
            </p:cNvSpPr>
            <p:nvPr/>
          </p:nvSpPr>
          <p:spPr bwMode="auto">
            <a:xfrm>
              <a:off x="5451" y="8430"/>
              <a:ext cx="980" cy="0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491" name="Text Box 11"/>
            <p:cNvSpPr txBox="1">
              <a:spLocks noChangeArrowheads="1"/>
            </p:cNvSpPr>
            <p:nvPr/>
          </p:nvSpPr>
          <p:spPr bwMode="auto">
            <a:xfrm>
              <a:off x="2021" y="7794"/>
              <a:ext cx="670" cy="54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Нет</a:t>
              </a:r>
              <a:endPara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490" name="Text Box 10"/>
            <p:cNvSpPr txBox="1">
              <a:spLocks noChangeArrowheads="1"/>
            </p:cNvSpPr>
            <p:nvPr/>
          </p:nvSpPr>
          <p:spPr bwMode="auto">
            <a:xfrm>
              <a:off x="4277" y="8790"/>
              <a:ext cx="670" cy="54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Нет</a:t>
              </a:r>
              <a:endPara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489" name="AutoShape 9"/>
            <p:cNvSpPr>
              <a:spLocks noChangeShapeType="1"/>
            </p:cNvSpPr>
            <p:nvPr/>
          </p:nvSpPr>
          <p:spPr bwMode="auto">
            <a:xfrm flipV="1">
              <a:off x="7125" y="7434"/>
              <a:ext cx="0" cy="720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488" name="AutoShape 8"/>
            <p:cNvSpPr>
              <a:spLocks noChangeShapeType="1"/>
            </p:cNvSpPr>
            <p:nvPr/>
          </p:nvSpPr>
          <p:spPr bwMode="auto">
            <a:xfrm>
              <a:off x="4781" y="3474"/>
              <a:ext cx="0" cy="531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487" name="AutoShape 7"/>
            <p:cNvSpPr>
              <a:spLocks noChangeShapeType="1"/>
            </p:cNvSpPr>
            <p:nvPr/>
          </p:nvSpPr>
          <p:spPr bwMode="auto">
            <a:xfrm rot="5400000" flipH="1">
              <a:off x="4591" y="3844"/>
              <a:ext cx="3240" cy="2860"/>
            </a:xfrm>
            <a:prstGeom prst="bentConnector3">
              <a:avLst>
                <a:gd name="adj1" fmla="val 100000"/>
              </a:avLst>
            </a:prstGeom>
            <a:grp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486" name="AutoShape 6"/>
            <p:cNvSpPr>
              <a:spLocks noChangeShapeType="1"/>
            </p:cNvSpPr>
            <p:nvPr/>
          </p:nvSpPr>
          <p:spPr bwMode="auto">
            <a:xfrm rot="10800000" flipV="1">
              <a:off x="3021" y="6534"/>
              <a:ext cx="2201" cy="360"/>
            </a:xfrm>
            <a:prstGeom prst="bentConnector3">
              <a:avLst>
                <a:gd name="adj1" fmla="val -1185"/>
              </a:avLst>
            </a:prstGeom>
            <a:grp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485" name="AutoShape 5"/>
            <p:cNvSpPr>
              <a:spLocks noChangeShapeType="1"/>
            </p:cNvSpPr>
            <p:nvPr/>
          </p:nvSpPr>
          <p:spPr bwMode="auto">
            <a:xfrm>
              <a:off x="4781" y="1854"/>
              <a:ext cx="0" cy="360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484" name="AutoShape 4"/>
            <p:cNvSpPr>
              <a:spLocks noChangeShapeType="1"/>
            </p:cNvSpPr>
            <p:nvPr/>
          </p:nvSpPr>
          <p:spPr bwMode="auto">
            <a:xfrm>
              <a:off x="4781" y="2574"/>
              <a:ext cx="0" cy="360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483" name="AutoShape 3"/>
            <p:cNvSpPr>
              <a:spLocks noChangeShapeType="1"/>
            </p:cNvSpPr>
            <p:nvPr/>
          </p:nvSpPr>
          <p:spPr bwMode="auto">
            <a:xfrm>
              <a:off x="5451" y="4545"/>
              <a:ext cx="0" cy="375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482" name="AutoShape 2"/>
            <p:cNvSpPr>
              <a:spLocks noChangeShapeType="1"/>
            </p:cNvSpPr>
            <p:nvPr/>
          </p:nvSpPr>
          <p:spPr bwMode="auto">
            <a:xfrm>
              <a:off x="5451" y="5640"/>
              <a:ext cx="0" cy="354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722313" y="2285992"/>
            <a:ext cx="7772400" cy="4357718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sz="2400" dirty="0" smtClean="0"/>
              <a:t>    Подпрограмма "SHOSOL "  по известному вектору правой части уравнения (37) определяет вектор температуры. </a:t>
            </a:r>
          </a:p>
          <a:p>
            <a:r>
              <a:rPr lang="ru-RU" sz="2400" dirty="0" smtClean="0"/>
              <a:t>    После получения поля температуры  происходит его дальнейшее уточнение итерациями с учетом зависимости коэффициента теплопроводности образца от температуры. </a:t>
            </a:r>
          </a:p>
          <a:p>
            <a:r>
              <a:rPr lang="ru-RU" sz="2400" dirty="0" smtClean="0"/>
              <a:t>    Укрупненная блок- схема программы определения вектора температуры для цилиндрических образцов представлена на рис.3.9.</a:t>
            </a:r>
            <a:endParaRPr lang="ru-RU" sz="2400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785786" y="714356"/>
            <a:ext cx="7772400" cy="1362075"/>
          </a:xfrm>
          <a:solidFill>
            <a:schemeClr val="accent2">
              <a:lumMod val="75000"/>
            </a:schemeClr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/>
          <a:lstStyle/>
          <a:p>
            <a:pPr algn="ctr"/>
            <a:r>
              <a:rPr lang="ru-RU" sz="40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Основные этапы проведения расчетов на ЭВМ.</a:t>
            </a:r>
            <a:endParaRPr lang="ru-RU" sz="4000" b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6607968" y="-678667"/>
            <a:ext cx="1000132" cy="3786182"/>
          </a:xfrm>
          <a:solidFill>
            <a:schemeClr val="accent2">
              <a:lumMod val="75000"/>
            </a:schemeClr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sz="24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Пример расчета температурного поля.  </a:t>
            </a:r>
            <a:endParaRPr lang="ru-RU" sz="24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57818" y="1857364"/>
            <a:ext cx="3571900" cy="4500594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На рис.3.10.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показана зависимость максимального радиального перепада температуры в образце из диоксида урана от плотности внутренних источников тепла при различных значениях температур окружающей среды и торцов.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1506" name="Group 2"/>
          <p:cNvGrpSpPr>
            <a:grpSpLocks noGrp="1"/>
          </p:cNvGrpSpPr>
          <p:nvPr>
            <p:ph type="pic" idx="1"/>
          </p:nvPr>
        </p:nvGrpSpPr>
        <p:grpSpPr bwMode="auto">
          <a:xfrm>
            <a:off x="403225" y="571500"/>
            <a:ext cx="4572000" cy="6000750"/>
            <a:chOff x="1920" y="1314"/>
            <a:chExt cx="6237" cy="9015"/>
          </a:xfrm>
        </p:grpSpPr>
        <p:sp>
          <p:nvSpPr>
            <p:cNvPr id="21507" name="Text Box 3"/>
            <p:cNvSpPr txBox="1">
              <a:spLocks noChangeArrowheads="1"/>
            </p:cNvSpPr>
            <p:nvPr/>
          </p:nvSpPr>
          <p:spPr bwMode="auto">
            <a:xfrm>
              <a:off x="2143" y="9054"/>
              <a:ext cx="5938" cy="55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     0                      40                     80                     120        </a:t>
              </a: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q</a:t>
              </a:r>
              <a:r>
                <a:rPr kumimoji="0" lang="en-US" sz="1100" b="1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v</a:t>
              </a:r>
              <a:r>
                <a:rPr kumimoji="0" lang="ru-RU" sz="1100" b="1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    </a:t>
              </a:r>
              <a:r>
                <a:rPr kumimoji="0" lang="ru-RU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Вт/см</a:t>
              </a:r>
              <a:r>
                <a:rPr kumimoji="0" lang="ru-RU" sz="1100" b="1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3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21508" name="Group 4"/>
            <p:cNvGrpSpPr>
              <a:grpSpLocks/>
            </p:cNvGrpSpPr>
            <p:nvPr/>
          </p:nvGrpSpPr>
          <p:grpSpPr bwMode="auto">
            <a:xfrm>
              <a:off x="2580" y="1314"/>
              <a:ext cx="5501" cy="7740"/>
              <a:chOff x="2581" y="1314"/>
              <a:chExt cx="5501" cy="7740"/>
            </a:xfrm>
          </p:grpSpPr>
          <p:cxnSp>
            <p:nvCxnSpPr>
              <p:cNvPr id="21509" name="AutoShape 5"/>
              <p:cNvCxnSpPr>
                <a:cxnSpLocks noChangeShapeType="1"/>
              </p:cNvCxnSpPr>
              <p:nvPr/>
            </p:nvCxnSpPr>
            <p:spPr bwMode="auto">
              <a:xfrm flipV="1">
                <a:off x="2581" y="1314"/>
                <a:ext cx="1" cy="7740"/>
              </a:xfrm>
              <a:prstGeom prst="straightConnector1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1510" name="AutoShape 6"/>
              <p:cNvCxnSpPr>
                <a:cxnSpLocks noChangeShapeType="1"/>
              </p:cNvCxnSpPr>
              <p:nvPr/>
            </p:nvCxnSpPr>
            <p:spPr bwMode="auto">
              <a:xfrm>
                <a:off x="2581" y="9054"/>
                <a:ext cx="5500" cy="0"/>
              </a:xfrm>
              <a:prstGeom prst="straightConnector1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1511" name="AutoShape 7"/>
              <p:cNvCxnSpPr>
                <a:cxnSpLocks noChangeShapeType="1"/>
              </p:cNvCxnSpPr>
              <p:nvPr/>
            </p:nvCxnSpPr>
            <p:spPr bwMode="auto">
              <a:xfrm>
                <a:off x="2581" y="1854"/>
                <a:ext cx="5500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1512" name="AutoShape 8"/>
              <p:cNvCxnSpPr>
                <a:cxnSpLocks noChangeShapeType="1"/>
              </p:cNvCxnSpPr>
              <p:nvPr/>
            </p:nvCxnSpPr>
            <p:spPr bwMode="auto">
              <a:xfrm>
                <a:off x="2581" y="2754"/>
                <a:ext cx="5500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1513" name="AutoShape 9"/>
              <p:cNvCxnSpPr>
                <a:cxnSpLocks noChangeShapeType="1"/>
              </p:cNvCxnSpPr>
              <p:nvPr/>
            </p:nvCxnSpPr>
            <p:spPr bwMode="auto">
              <a:xfrm>
                <a:off x="2581" y="3654"/>
                <a:ext cx="5500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1514" name="AutoShape 10"/>
              <p:cNvCxnSpPr>
                <a:cxnSpLocks noChangeShapeType="1"/>
              </p:cNvCxnSpPr>
              <p:nvPr/>
            </p:nvCxnSpPr>
            <p:spPr bwMode="auto">
              <a:xfrm>
                <a:off x="2581" y="4554"/>
                <a:ext cx="5500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1515" name="AutoShape 11"/>
              <p:cNvCxnSpPr>
                <a:cxnSpLocks noChangeShapeType="1"/>
              </p:cNvCxnSpPr>
              <p:nvPr/>
            </p:nvCxnSpPr>
            <p:spPr bwMode="auto">
              <a:xfrm>
                <a:off x="2581" y="5454"/>
                <a:ext cx="5500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1516" name="AutoShape 12"/>
              <p:cNvCxnSpPr>
                <a:cxnSpLocks noChangeShapeType="1"/>
              </p:cNvCxnSpPr>
              <p:nvPr/>
            </p:nvCxnSpPr>
            <p:spPr bwMode="auto">
              <a:xfrm>
                <a:off x="2581" y="6354"/>
                <a:ext cx="5500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1517" name="AutoShape 13"/>
              <p:cNvCxnSpPr>
                <a:cxnSpLocks noChangeShapeType="1"/>
              </p:cNvCxnSpPr>
              <p:nvPr/>
            </p:nvCxnSpPr>
            <p:spPr bwMode="auto">
              <a:xfrm>
                <a:off x="2581" y="7254"/>
                <a:ext cx="5500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1518" name="AutoShape 14"/>
              <p:cNvCxnSpPr>
                <a:cxnSpLocks noChangeShapeType="1"/>
              </p:cNvCxnSpPr>
              <p:nvPr/>
            </p:nvCxnSpPr>
            <p:spPr bwMode="auto">
              <a:xfrm>
                <a:off x="2581" y="8154"/>
                <a:ext cx="5500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1519" name="AutoShape 15"/>
              <p:cNvCxnSpPr>
                <a:cxnSpLocks noChangeShapeType="1"/>
              </p:cNvCxnSpPr>
              <p:nvPr/>
            </p:nvCxnSpPr>
            <p:spPr bwMode="auto">
              <a:xfrm flipV="1">
                <a:off x="3681" y="1314"/>
                <a:ext cx="0" cy="774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1520" name="AutoShape 16"/>
              <p:cNvCxnSpPr>
                <a:cxnSpLocks noChangeShapeType="1"/>
              </p:cNvCxnSpPr>
              <p:nvPr/>
            </p:nvCxnSpPr>
            <p:spPr bwMode="auto">
              <a:xfrm flipV="1">
                <a:off x="4781" y="1314"/>
                <a:ext cx="0" cy="774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1521" name="AutoShape 17"/>
              <p:cNvCxnSpPr>
                <a:cxnSpLocks noChangeShapeType="1"/>
              </p:cNvCxnSpPr>
              <p:nvPr/>
            </p:nvCxnSpPr>
            <p:spPr bwMode="auto">
              <a:xfrm flipV="1">
                <a:off x="5881" y="1314"/>
                <a:ext cx="0" cy="774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1522" name="AutoShape 18"/>
              <p:cNvCxnSpPr>
                <a:cxnSpLocks noChangeShapeType="1"/>
              </p:cNvCxnSpPr>
              <p:nvPr/>
            </p:nvCxnSpPr>
            <p:spPr bwMode="auto">
              <a:xfrm flipV="1">
                <a:off x="6981" y="1314"/>
                <a:ext cx="0" cy="774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1523" name="AutoShape 19"/>
              <p:cNvCxnSpPr>
                <a:cxnSpLocks noChangeShapeType="1"/>
              </p:cNvCxnSpPr>
              <p:nvPr/>
            </p:nvCxnSpPr>
            <p:spPr bwMode="auto">
              <a:xfrm flipV="1">
                <a:off x="8081" y="1314"/>
                <a:ext cx="0" cy="7740"/>
              </a:xfrm>
              <a:prstGeom prst="straightConnector1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1524" name="AutoShape 20"/>
              <p:cNvCxnSpPr>
                <a:cxnSpLocks noChangeShapeType="1"/>
              </p:cNvCxnSpPr>
              <p:nvPr/>
            </p:nvCxnSpPr>
            <p:spPr bwMode="auto">
              <a:xfrm>
                <a:off x="2582" y="1314"/>
                <a:ext cx="5500" cy="0"/>
              </a:xfrm>
              <a:prstGeom prst="straightConnector1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1525" name="AutoShape 21"/>
              <p:cNvCxnSpPr>
                <a:cxnSpLocks noChangeShapeType="1"/>
              </p:cNvCxnSpPr>
              <p:nvPr/>
            </p:nvCxnSpPr>
            <p:spPr bwMode="auto">
              <a:xfrm flipV="1">
                <a:off x="2581" y="8154"/>
                <a:ext cx="110" cy="90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1526" name="AutoShape 22"/>
              <p:cNvCxnSpPr>
                <a:cxnSpLocks noChangeShapeType="1"/>
              </p:cNvCxnSpPr>
              <p:nvPr/>
            </p:nvCxnSpPr>
            <p:spPr bwMode="auto">
              <a:xfrm flipV="1">
                <a:off x="3131" y="4554"/>
                <a:ext cx="1760" cy="306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1527" name="AutoShape 23"/>
              <p:cNvCxnSpPr>
                <a:cxnSpLocks noChangeShapeType="1"/>
              </p:cNvCxnSpPr>
              <p:nvPr/>
            </p:nvCxnSpPr>
            <p:spPr bwMode="auto">
              <a:xfrm flipV="1">
                <a:off x="2691" y="1494"/>
                <a:ext cx="4840" cy="666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1528" name="AutoShape 24"/>
              <p:cNvCxnSpPr>
                <a:cxnSpLocks noChangeShapeType="1"/>
              </p:cNvCxnSpPr>
              <p:nvPr/>
            </p:nvCxnSpPr>
            <p:spPr bwMode="auto">
              <a:xfrm flipV="1">
                <a:off x="2581" y="8514"/>
                <a:ext cx="550" cy="54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1529" name="AutoShape 25"/>
              <p:cNvCxnSpPr>
                <a:cxnSpLocks noChangeShapeType="1"/>
              </p:cNvCxnSpPr>
              <p:nvPr/>
            </p:nvCxnSpPr>
            <p:spPr bwMode="auto">
              <a:xfrm flipV="1">
                <a:off x="3131" y="2034"/>
                <a:ext cx="4400" cy="648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1530" name="AutoShape 26"/>
              <p:cNvCxnSpPr>
                <a:cxnSpLocks noChangeShapeType="1"/>
              </p:cNvCxnSpPr>
              <p:nvPr/>
            </p:nvCxnSpPr>
            <p:spPr bwMode="auto">
              <a:xfrm flipV="1">
                <a:off x="2581" y="8514"/>
                <a:ext cx="1100" cy="54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1531" name="AutoShape 27"/>
              <p:cNvCxnSpPr>
                <a:cxnSpLocks noChangeShapeType="1"/>
              </p:cNvCxnSpPr>
              <p:nvPr/>
            </p:nvCxnSpPr>
            <p:spPr bwMode="auto">
              <a:xfrm flipV="1">
                <a:off x="3681" y="7254"/>
                <a:ext cx="1650" cy="126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1532" name="AutoShape 28"/>
              <p:cNvCxnSpPr>
                <a:cxnSpLocks noChangeShapeType="1"/>
              </p:cNvCxnSpPr>
              <p:nvPr/>
            </p:nvCxnSpPr>
            <p:spPr bwMode="auto">
              <a:xfrm flipV="1">
                <a:off x="5331" y="5094"/>
                <a:ext cx="2310" cy="216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1533" name="AutoShape 29"/>
              <p:cNvCxnSpPr>
                <a:cxnSpLocks noChangeShapeType="1"/>
              </p:cNvCxnSpPr>
              <p:nvPr/>
            </p:nvCxnSpPr>
            <p:spPr bwMode="auto">
              <a:xfrm flipV="1">
                <a:off x="2581" y="6894"/>
                <a:ext cx="5060" cy="216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21534" name="Text Box 30"/>
              <p:cNvSpPr txBox="1">
                <a:spLocks noChangeArrowheads="1"/>
              </p:cNvSpPr>
              <p:nvPr/>
            </p:nvSpPr>
            <p:spPr bwMode="auto">
              <a:xfrm>
                <a:off x="5101" y="2214"/>
                <a:ext cx="1540" cy="72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Т</a:t>
                </a:r>
                <a:r>
                  <a:rPr kumimoji="0" lang="ru-RU" sz="1100" b="0" i="0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торц</a:t>
                </a:r>
                <a:r>
                  <a:rPr kumimoji="0" lang="ru-RU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=1200К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Т</a:t>
                </a:r>
                <a:r>
                  <a:rPr kumimoji="0" lang="ru-RU" sz="1100" b="0" i="0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ср</a:t>
                </a:r>
                <a:r>
                  <a:rPr kumimoji="0" lang="ru-RU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=1000К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1535" name="Text Box 31"/>
              <p:cNvSpPr txBox="1">
                <a:spLocks noChangeArrowheads="1"/>
              </p:cNvSpPr>
              <p:nvPr/>
            </p:nvSpPr>
            <p:spPr bwMode="auto">
              <a:xfrm>
                <a:off x="3131" y="4374"/>
                <a:ext cx="1540" cy="72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Т</a:t>
                </a:r>
                <a:r>
                  <a:rPr kumimoji="0" lang="ru-RU" sz="1100" b="0" i="0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торц</a:t>
                </a:r>
                <a:r>
                  <a:rPr kumimoji="0" lang="ru-RU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=1600К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Т</a:t>
                </a:r>
                <a:r>
                  <a:rPr kumimoji="0" lang="ru-RU" sz="1100" b="0" i="0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ср</a:t>
                </a:r>
                <a:r>
                  <a:rPr kumimoji="0" lang="ru-RU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=1400К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1536" name="Text Box 32"/>
              <p:cNvSpPr txBox="1">
                <a:spLocks noChangeArrowheads="1"/>
              </p:cNvSpPr>
              <p:nvPr/>
            </p:nvSpPr>
            <p:spPr bwMode="auto">
              <a:xfrm>
                <a:off x="6320" y="3540"/>
                <a:ext cx="1540" cy="72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Т</a:t>
                </a:r>
                <a:r>
                  <a:rPr kumimoji="0" lang="ru-RU" sz="1100" b="0" i="0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торц</a:t>
                </a:r>
                <a:r>
                  <a:rPr kumimoji="0" lang="ru-RU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=1100К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Т</a:t>
                </a:r>
                <a:r>
                  <a:rPr kumimoji="0" lang="ru-RU" sz="1100" b="0" i="0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ср</a:t>
                </a:r>
                <a:r>
                  <a:rPr kumimoji="0" lang="ru-RU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=1100К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1537" name="Text Box 33"/>
              <p:cNvSpPr txBox="1">
                <a:spLocks noChangeArrowheads="1"/>
              </p:cNvSpPr>
              <p:nvPr/>
            </p:nvSpPr>
            <p:spPr bwMode="auto">
              <a:xfrm>
                <a:off x="5621" y="5094"/>
                <a:ext cx="1540" cy="72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Т</a:t>
                </a:r>
                <a:r>
                  <a:rPr kumimoji="0" lang="ru-RU" sz="1100" b="0" i="0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торц</a:t>
                </a:r>
                <a:r>
                  <a:rPr kumimoji="0" lang="ru-RU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=700К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Т</a:t>
                </a:r>
                <a:r>
                  <a:rPr kumimoji="0" lang="ru-RU" sz="1100" b="0" i="0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ср</a:t>
                </a:r>
                <a:r>
                  <a:rPr kumimoji="0" lang="ru-RU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=700К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1538" name="Text Box 34"/>
              <p:cNvSpPr txBox="1">
                <a:spLocks noChangeArrowheads="1"/>
              </p:cNvSpPr>
              <p:nvPr/>
            </p:nvSpPr>
            <p:spPr bwMode="auto">
              <a:xfrm>
                <a:off x="5881" y="7515"/>
                <a:ext cx="1540" cy="72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Т</a:t>
                </a:r>
                <a:r>
                  <a:rPr kumimoji="0" lang="ru-RU" sz="1100" b="0" i="0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торц</a:t>
                </a:r>
                <a:r>
                  <a:rPr kumimoji="0" lang="ru-RU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=300К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Т</a:t>
                </a:r>
                <a:r>
                  <a:rPr kumimoji="0" lang="ru-RU" sz="1100" b="0" i="0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ср</a:t>
                </a:r>
                <a:r>
                  <a:rPr kumimoji="0" lang="ru-RU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=300К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21539" name="Text Box 35"/>
            <p:cNvSpPr txBox="1">
              <a:spLocks noChangeArrowheads="1"/>
            </p:cNvSpPr>
            <p:nvPr/>
          </p:nvSpPr>
          <p:spPr bwMode="auto">
            <a:xfrm>
              <a:off x="1997" y="9609"/>
              <a:ext cx="6160" cy="72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Рис.3.10.Зависимость радиального перепада температуры от плотности тепловыделений в UO</a:t>
              </a:r>
              <a:r>
                <a:rPr kumimoji="0" lang="ru-RU" sz="11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2</a:t>
              </a: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.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540" name="Text Box 36"/>
            <p:cNvSpPr txBox="1">
              <a:spLocks noChangeArrowheads="1"/>
            </p:cNvSpPr>
            <p:nvPr/>
          </p:nvSpPr>
          <p:spPr bwMode="auto">
            <a:xfrm>
              <a:off x="2691" y="1539"/>
              <a:ext cx="1260" cy="49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(Т</a:t>
              </a:r>
              <a:r>
                <a:rPr kumimoji="0" lang="ru-RU" sz="1100" b="1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0</a:t>
              </a:r>
              <a:r>
                <a:rPr kumimoji="0" lang="ru-RU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-Т</a:t>
              </a:r>
              <a:r>
                <a:rPr kumimoji="0" lang="ru-RU" sz="1100" b="1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R</a:t>
              </a:r>
              <a:r>
                <a:rPr kumimoji="0" lang="ru-RU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) К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541" name="Text Box 37"/>
            <p:cNvSpPr txBox="1">
              <a:spLocks noChangeArrowheads="1"/>
            </p:cNvSpPr>
            <p:nvPr/>
          </p:nvSpPr>
          <p:spPr bwMode="auto">
            <a:xfrm>
              <a:off x="1920" y="1665"/>
              <a:ext cx="615" cy="737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80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70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60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50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lang="ru-RU" sz="1000" b="1" dirty="0" smtClean="0">
                <a:latin typeface="Calibri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40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30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20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10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436</TotalTime>
  <Words>750</Words>
  <Application>Microsoft Office PowerPoint</Application>
  <PresentationFormat>Экран (4:3)</PresentationFormat>
  <Paragraphs>140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Городская</vt:lpstr>
      <vt:lpstr>          Лекция 14.   Цель.   Познакомить слушателей с  методикой представлением системы уравнений тепловых балансов в матричной форме. Отметить, что это представление основывается на предположениях о малых размерах элементов, геометрии рассматриваемой задачи и возможности использования линейных связей между тепловыми потоками и температурой. Рассмотреть матричную форму системы уравнений и представить программу расчета полей температуры методом конечных элементов. Использовать полученные результаты для расчета температурных перепадов в облучаемом образце ядерного топлива из диоксида урана.   </vt:lpstr>
      <vt:lpstr>Решение задачи методом  конечных элементов. </vt:lpstr>
      <vt:lpstr>Методика представления  системы уравнений тепловых балансов в матричной форме.</vt:lpstr>
      <vt:lpstr>Методика представления  системы уравнений тепловых балансов в матричной форме.</vt:lpstr>
      <vt:lpstr>Матричная форма системы уравнений тепловых балансов.</vt:lpstr>
      <vt:lpstr>Матричная форма системы уравнений тепловых балансов.</vt:lpstr>
      <vt:lpstr>Основные этапы проведения расчетов на ЭВМ. </vt:lpstr>
      <vt:lpstr>Основные этапы проведения расчетов на ЭВМ.</vt:lpstr>
      <vt:lpstr>Пример расчета температурного поля.  </vt:lpstr>
      <vt:lpstr>Пример расчета температурного поля.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Лекция 14.   Цель.   Познакомить слушателей с  методикой представлением системы уравнений тепловых балансов в матричной форме. Отметить, что это представление основывается на предположениях о малых размерах элементов, геометрии рассматриваемой задачи и возможности использования линейных связей между тепловыми потоками и температурой. Рассмотреть матричную форму системы уравнений и представить программу расчета полей температуры методом конечных элементов. Использовать полученные результаты для расчета температурных перепадов в облучаемом образце ядерного топлива из диоксида урана.   </dc:title>
  <dc:creator>COMP</dc:creator>
  <cp:lastModifiedBy>COMP</cp:lastModifiedBy>
  <cp:revision>17</cp:revision>
  <dcterms:created xsi:type="dcterms:W3CDTF">2008-01-23T05:21:02Z</dcterms:created>
  <dcterms:modified xsi:type="dcterms:W3CDTF">2008-02-16T13:36:54Z</dcterms:modified>
</cp:coreProperties>
</file>