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BCF10AA-0A3C-4E2D-8922-16B07C2A6D75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04AB5E-BCA8-4136-A7C3-4467946E7E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386794" cy="307183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13.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> Поставить и решить вспомогательную задачу Б и закончить рассмотрение задачи о  радиальном распределении температуры в облучательном устройстве при отсутствии утечек тепла в торцы. Обосновать необходимость использования метода конечных элементов  (МКЭ) для расчета полей температуры в облучаемых образцах. Приступить к постановке задачи расчета поля температуры МКЭ для цилиндрического образца.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/>
              <a:t>1. Постановка и решение вспомогательной задачи Б. 2.Решение задачи о поле  температуры в облучательном устройстве при отсутствии утечек тепла в торцы.      </a:t>
            </a:r>
          </a:p>
          <a:p>
            <a:r>
              <a:rPr lang="ru-RU" dirty="0" smtClean="0"/>
              <a:t>3. Постановка задачи расчета поля температуры МКЭ для цилиндрического образца.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714357"/>
            <a:ext cx="8501122" cy="857255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Уравнения теплового баланса (1)</a:t>
            </a:r>
            <a:endParaRPr lang="ru-RU" sz="40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772400" cy="464347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Ищется решение стационарного уравнения теплопроводности: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[ λ(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grad 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)] +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=0 ,                (27)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где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Т(r)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температура образца;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λ(Т)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коэффициент теплопроводности в общем случае, зависящий от температуры;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(r)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плотность внутренних источников тепла может быть функцией координат.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Возьмем толщину кольцевых элементов постоянной. Затем для каждого элемента составляется уравнение теплового баланса,  при этом предполагается, что величины λ и q</a:t>
            </a:r>
            <a:r>
              <a:rPr lang="en-US" baseline="-25000" dirty="0" smtClean="0"/>
              <a:t>v</a:t>
            </a:r>
            <a:r>
              <a:rPr lang="ru-RU" dirty="0" smtClean="0"/>
              <a:t> постоянны для данного элемента.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736"/>
            <a:ext cx="77724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рассматриваемом случае уравнения теплового баланса    элементов принимают вид:</a:t>
            </a:r>
          </a:p>
          <a:p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N(i)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Σ 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(i,j)[T(i)-T(j)] + 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(i)S(i)+Q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(i) = 0                                           (28)	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=1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где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S(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)- площадь получаемого  при таком разбиении элемента;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)- температура элемента;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плотность внутренних источни­ков тепла;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)- поток тепла в элемент из внешней среды;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)- коэффициент, характеризующий перенос тепла между соседними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-ым и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-ым элементами;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)- число элементов, обменивающихся теплом с элементом, равно четырем во внутренней области и трем для элементов, лежащих на границе области.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составлении системы уравнений (28) предполагалось, что потоки тепла Q между соседними элементами пропорциональны разности температур в этих элементах: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[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)]                                                                          (29)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Выражение, определяющее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, может быть получено при рассмотрении  соотношения для потока тепла между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-ым  и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-ым  элементами в радиальном направлении: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 = λ L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grad T  |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(30)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где λ - коэффициент теплопроводности материала;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протяженность границы между элементами;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 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|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градиент температуры на границе между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-ым и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-ым элементами.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64295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Уравнения теплового баланса (2)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019843" y="-1662181"/>
            <a:ext cx="500066" cy="539601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Поле температуры в образце ( Задача Б)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14876" y="1357298"/>
            <a:ext cx="4429124" cy="53578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поверхности цилиндра с коэффициентом теплопроводности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λ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задана температура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внутри цилиндра действуют внутренние источники тепла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центре цилиндра температура имеет экстремум.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Граничные условия:	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(19)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Т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(20)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9" name="Group 1"/>
          <p:cNvGrpSpPr>
            <a:grpSpLocks noGrp="1"/>
          </p:cNvGrpSpPr>
          <p:nvPr>
            <p:ph type="pic" idx="1"/>
          </p:nvPr>
        </p:nvGrpSpPr>
        <p:grpSpPr bwMode="auto">
          <a:xfrm>
            <a:off x="142844" y="2040568"/>
            <a:ext cx="4250475" cy="4388796"/>
            <a:chOff x="1808" y="5978"/>
            <a:chExt cx="2753" cy="4336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1808" y="6220"/>
              <a:ext cx="2753" cy="4094"/>
              <a:chOff x="1808" y="6220"/>
              <a:chExt cx="2753" cy="4094"/>
            </a:xfrm>
          </p:grpSpPr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1808" y="6354"/>
                <a:ext cx="2753" cy="3960"/>
                <a:chOff x="1808" y="5994"/>
                <a:chExt cx="2753" cy="3960"/>
              </a:xfrm>
            </p:grpSpPr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1808" y="6354"/>
                  <a:ext cx="2730" cy="3600"/>
                  <a:chOff x="4230" y="6714"/>
                  <a:chExt cx="2730" cy="3600"/>
                </a:xfrm>
              </p:grpSpPr>
              <p:sp>
                <p:nvSpPr>
                  <p:cNvPr id="206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30" y="9414"/>
                    <a:ext cx="879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dT/dr|</a:t>
                    </a:r>
                    <a:r>
                      <a:rPr kumimoji="0" lang="en-US" sz="1600" b="1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r=0</a:t>
                    </a:r>
                    <a:r>
                      <a: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=0</a:t>
                    </a:r>
                    <a:endPara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66" name="AutoShape 18"/>
                  <p:cNvSpPr>
                    <a:spLocks noChangeShapeType="1"/>
                  </p:cNvSpPr>
                  <p:nvPr/>
                </p:nvSpPr>
                <p:spPr bwMode="auto">
                  <a:xfrm>
                    <a:off x="5441" y="6714"/>
                    <a:ext cx="1" cy="3600"/>
                  </a:xfrm>
                  <a:prstGeom prst="straightConnector1">
                    <a:avLst/>
                  </a:prstGeom>
                  <a:noFill/>
                  <a:ln w="57150">
                    <a:solidFill>
                      <a:schemeClr val="accent4">
                        <a:lumMod val="75000"/>
                      </a:schemeClr>
                    </a:solidFill>
                    <a:prstDash val="dashDot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2065" name="AutoShape 17"/>
                  <p:cNvSpPr>
                    <a:spLocks noChangeShapeType="1"/>
                  </p:cNvSpPr>
                  <p:nvPr/>
                </p:nvSpPr>
                <p:spPr bwMode="auto">
                  <a:xfrm>
                    <a:off x="5441" y="6894"/>
                    <a:ext cx="885" cy="0"/>
                  </a:xfrm>
                  <a:prstGeom prst="straightConnector1">
                    <a:avLst/>
                  </a:prstGeom>
                  <a:noFill/>
                  <a:ln w="76200">
                    <a:solidFill>
                      <a:schemeClr val="accent4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2064" name="AutoShape 16"/>
                  <p:cNvSpPr>
                    <a:spLocks noChangeShapeType="1"/>
                  </p:cNvSpPr>
                  <p:nvPr/>
                </p:nvSpPr>
                <p:spPr bwMode="auto">
                  <a:xfrm>
                    <a:off x="6326" y="6894"/>
                    <a:ext cx="0" cy="3240"/>
                  </a:xfrm>
                  <a:prstGeom prst="straightConnector1">
                    <a:avLst/>
                  </a:prstGeom>
                  <a:noFill/>
                  <a:ln w="76200">
                    <a:solidFill>
                      <a:schemeClr val="accent4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2063" name="AutoShap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41" y="10134"/>
                    <a:ext cx="885" cy="0"/>
                  </a:xfrm>
                  <a:prstGeom prst="straightConnector1">
                    <a:avLst/>
                  </a:prstGeom>
                  <a:noFill/>
                  <a:ln w="76200">
                    <a:solidFill>
                      <a:schemeClr val="accent4">
                        <a:lumMod val="7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2062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51" y="9234"/>
                    <a:ext cx="569" cy="549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λ</a:t>
                    </a:r>
                    <a:r>
                      <a:rPr kumimoji="0" lang="en-US" sz="2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01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6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51" y="7434"/>
                    <a:ext cx="692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q</a:t>
                    </a:r>
                    <a:r>
                      <a:rPr kumimoji="0" lang="en-US" sz="2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v01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6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27" y="8334"/>
                    <a:ext cx="574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R</a:t>
                    </a:r>
                    <a:r>
                      <a:rPr kumimoji="0" lang="en-US" sz="2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1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59" name="AutoShape 11"/>
                  <p:cNvSpPr>
                    <a:spLocks noChangeShapeType="1"/>
                  </p:cNvSpPr>
                  <p:nvPr/>
                </p:nvSpPr>
                <p:spPr bwMode="auto">
                  <a:xfrm>
                    <a:off x="5881" y="8514"/>
                    <a:ext cx="445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205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41" y="7074"/>
                    <a:ext cx="419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kumimoji="0" lang="en-US" sz="20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rPr>
                      <a:t>1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57" name="AutoShap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326" y="7254"/>
                    <a:ext cx="215" cy="90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2056" name="AutoShap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91" y="8874"/>
                    <a:ext cx="550" cy="5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2054" name="AutoShape 6"/>
                <p:cNvSpPr>
                  <a:spLocks/>
                </p:cNvSpPr>
                <p:nvPr/>
              </p:nvSpPr>
              <p:spPr bwMode="auto">
                <a:xfrm rot="16200000">
                  <a:off x="3121" y="4794"/>
                  <a:ext cx="240" cy="2640"/>
                </a:xfrm>
                <a:prstGeom prst="rightBrace">
                  <a:avLst>
                    <a:gd name="adj1" fmla="val 9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2052" name="AutoShape 4"/>
              <p:cNvSpPr>
                <a:spLocks noChangeShapeType="1"/>
              </p:cNvSpPr>
              <p:nvPr/>
            </p:nvSpPr>
            <p:spPr bwMode="auto">
              <a:xfrm flipH="1" flipV="1">
                <a:off x="2410" y="6220"/>
                <a:ext cx="831" cy="1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2132" y="5978"/>
              <a:ext cx="291" cy="43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Б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642919"/>
            <a:ext cx="7772400" cy="571503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Поле температуры, определение потоков.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1357298"/>
            <a:ext cx="7772400" cy="5286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Поле температуры описывается уравнением (13) и (14). 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 (19)  C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0, тогда  из (20) определяем: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Т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,0,1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 λ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0,1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Поле температуры в цилиндре (образце) имеет вид: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Т=Т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,0,1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)/4 λ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к, к+1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Поток тепла с поверхности цилиндра: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- 2π λ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πq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,0,1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πq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,0,1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Определяем потоки тепла, пользуясь результатами задач, рассмотренных выше: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Σ πq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 при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4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 0.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400" b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baseline="30000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        </a:t>
            </a:r>
            <a:endParaRPr lang="ru-RU" sz="1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715436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Используем граничные условия для определения постоянных.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можно представить в следующем виде: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 = Т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 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к, к+1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[(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)/2 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] 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 πλ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к, к+1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(15)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(q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v,k,k+1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)[(R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)/2 – 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ln(R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 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] +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 πλ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к, к+1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(16)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- 2π λ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(17)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v,k,k+1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A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k,k+1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(18)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685800" y="642919"/>
            <a:ext cx="7772400" cy="78581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Решение задачи А.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Поле температуры по радиусу облучательного устройства.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baseline="30000" dirty="0" smtClean="0"/>
              <a:t> </a:t>
            </a:r>
            <a:endParaRPr lang="ru-RU" dirty="0" smtClean="0"/>
          </a:p>
          <a:p>
            <a:r>
              <a:rPr lang="ru-RU" dirty="0" smtClean="0"/>
              <a:t>      Используя краевое условие (6), имеем: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T</a:t>
            </a:r>
            <a:r>
              <a:rPr lang="en-US" b="1" baseline="-25000" dirty="0" smtClean="0"/>
              <a:t>n</a:t>
            </a:r>
            <a:r>
              <a:rPr lang="ru-RU" b="1" dirty="0" smtClean="0"/>
              <a:t> -</a:t>
            </a:r>
            <a:r>
              <a:rPr lang="en-US" b="1" dirty="0" smtClean="0"/>
              <a:t>T</a:t>
            </a:r>
            <a:r>
              <a:rPr lang="en-US" b="1" baseline="-25000" dirty="0" smtClean="0"/>
              <a:t>c</a:t>
            </a:r>
            <a:r>
              <a:rPr lang="ru-RU" b="1" dirty="0" smtClean="0"/>
              <a:t> = </a:t>
            </a:r>
            <a:r>
              <a:rPr lang="en-US" b="1" dirty="0" smtClean="0"/>
              <a:t>Q</a:t>
            </a:r>
            <a:r>
              <a:rPr lang="en-US" b="1" baseline="-25000" dirty="0" smtClean="0"/>
              <a:t>n</a:t>
            </a:r>
            <a:r>
              <a:rPr lang="ru-RU" b="1" dirty="0" smtClean="0"/>
              <a:t>/2 πα</a:t>
            </a:r>
            <a:r>
              <a:rPr lang="en-US" b="1" dirty="0" smtClean="0"/>
              <a:t>R</a:t>
            </a:r>
            <a:r>
              <a:rPr lang="en-US" b="1" baseline="-25000" dirty="0" smtClean="0"/>
              <a:t>n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Определяем перепады температуры:</a:t>
            </a:r>
          </a:p>
          <a:p>
            <a:r>
              <a:rPr lang="ru-RU" dirty="0" smtClean="0"/>
              <a:t>- на оболочке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Т</a:t>
            </a:r>
            <a:r>
              <a:rPr lang="en-US" b="1" baseline="-25000" dirty="0" smtClean="0"/>
              <a:t>n</a:t>
            </a:r>
            <a:r>
              <a:rPr lang="ru-RU" b="1" baseline="-25000" dirty="0" smtClean="0"/>
              <a:t>-1</a:t>
            </a:r>
            <a:r>
              <a:rPr lang="ru-RU" b="1" dirty="0" smtClean="0"/>
              <a:t> - Т</a:t>
            </a:r>
            <a:r>
              <a:rPr lang="en-US" b="1" baseline="-25000" dirty="0" smtClean="0"/>
              <a:t>n</a:t>
            </a:r>
            <a:r>
              <a:rPr lang="ru-RU" b="1" dirty="0" smtClean="0"/>
              <a:t> = </a:t>
            </a:r>
            <a:r>
              <a:rPr lang="en-US" b="1" dirty="0" smtClean="0"/>
              <a:t>A</a:t>
            </a:r>
            <a:r>
              <a:rPr lang="en-US" b="1" baseline="-25000" dirty="0" smtClean="0"/>
              <a:t>v</a:t>
            </a:r>
            <a:r>
              <a:rPr lang="ru-RU" b="1" baseline="-25000" dirty="0" smtClean="0"/>
              <a:t>,</a:t>
            </a:r>
            <a:r>
              <a:rPr lang="en-US" b="1" baseline="-25000" dirty="0" smtClean="0"/>
              <a:t>n</a:t>
            </a:r>
            <a:r>
              <a:rPr lang="ru-RU" b="1" baseline="-25000" dirty="0" smtClean="0"/>
              <a:t>-1,</a:t>
            </a:r>
            <a:r>
              <a:rPr lang="en-US" b="1" baseline="-25000" dirty="0" smtClean="0"/>
              <a:t>n</a:t>
            </a:r>
            <a:r>
              <a:rPr lang="ru-RU" b="1" dirty="0" smtClean="0"/>
              <a:t>+ </a:t>
            </a:r>
            <a:r>
              <a:rPr lang="en-US" b="1" dirty="0" smtClean="0"/>
              <a:t>A</a:t>
            </a:r>
            <a:r>
              <a:rPr lang="en-US" b="1" baseline="-25000" dirty="0" smtClean="0"/>
              <a:t>n</a:t>
            </a:r>
            <a:r>
              <a:rPr lang="ru-RU" b="1" baseline="-25000" dirty="0" smtClean="0"/>
              <a:t>-1,</a:t>
            </a:r>
            <a:r>
              <a:rPr lang="en-US" b="1" baseline="-25000" dirty="0" smtClean="0"/>
              <a:t>n</a:t>
            </a:r>
            <a:r>
              <a:rPr lang="ru-RU" b="1" dirty="0" smtClean="0"/>
              <a:t> ,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 в газовой прослойке:</a:t>
            </a:r>
          </a:p>
          <a:p>
            <a:r>
              <a:rPr lang="ru-RU" dirty="0" smtClean="0"/>
              <a:t> </a:t>
            </a:r>
          </a:p>
          <a:p>
            <a:r>
              <a:rPr lang="en-US" b="1" dirty="0" smtClean="0"/>
              <a:t>T</a:t>
            </a:r>
            <a:r>
              <a:rPr lang="en-US" b="1" baseline="-25000" dirty="0" smtClean="0"/>
              <a:t>n</a:t>
            </a:r>
            <a:r>
              <a:rPr lang="ru-RU" b="1" dirty="0" smtClean="0"/>
              <a:t> -</a:t>
            </a:r>
            <a:r>
              <a:rPr lang="en-US" b="1" dirty="0" smtClean="0"/>
              <a:t>T</a:t>
            </a:r>
            <a:r>
              <a:rPr lang="en-US" b="1" baseline="-25000" dirty="0" smtClean="0"/>
              <a:t>c</a:t>
            </a:r>
            <a:r>
              <a:rPr lang="ru-RU" b="1" dirty="0" smtClean="0"/>
              <a:t> = </a:t>
            </a:r>
            <a:r>
              <a:rPr lang="en-US" b="1" dirty="0" smtClean="0"/>
              <a:t>Q</a:t>
            </a:r>
            <a:r>
              <a:rPr lang="en-US" b="1" baseline="-25000" dirty="0" smtClean="0"/>
              <a:t>n</a:t>
            </a:r>
            <a:r>
              <a:rPr lang="ru-RU" b="1" baseline="-25000" dirty="0" smtClean="0"/>
              <a:t>-2,</a:t>
            </a:r>
            <a:r>
              <a:rPr lang="en-US" b="1" baseline="-25000" dirty="0" smtClean="0"/>
              <a:t>n</a:t>
            </a:r>
            <a:r>
              <a:rPr lang="ru-RU" b="1" baseline="-25000" dirty="0" smtClean="0"/>
              <a:t>-1</a:t>
            </a:r>
            <a:r>
              <a:rPr lang="ru-RU" b="1" dirty="0" smtClean="0"/>
              <a:t> /</a:t>
            </a:r>
            <a:r>
              <a:rPr lang="en-US" b="1" dirty="0" smtClean="0"/>
              <a:t>h</a:t>
            </a:r>
            <a:r>
              <a:rPr lang="en-US" b="1" baseline="-25000" dirty="0" smtClean="0"/>
              <a:t>n</a:t>
            </a:r>
            <a:r>
              <a:rPr lang="ru-RU" b="1" baseline="-25000" dirty="0" smtClean="0"/>
              <a:t>-2,</a:t>
            </a:r>
            <a:r>
              <a:rPr lang="en-US" b="1" baseline="-25000" dirty="0" smtClean="0"/>
              <a:t>n</a:t>
            </a:r>
            <a:r>
              <a:rPr lang="ru-RU" b="1" baseline="-25000" dirty="0" smtClean="0"/>
              <a:t>-1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 на к-ом экране: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Т</a:t>
            </a:r>
            <a:r>
              <a:rPr lang="en-US" b="1" baseline="-25000" dirty="0" smtClean="0"/>
              <a:t>k</a:t>
            </a:r>
            <a:r>
              <a:rPr lang="ru-RU" b="1" dirty="0" smtClean="0"/>
              <a:t> - Т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+1</a:t>
            </a:r>
            <a:r>
              <a:rPr lang="ru-RU" b="1" dirty="0" smtClean="0"/>
              <a:t> = </a:t>
            </a:r>
            <a:r>
              <a:rPr lang="en-US" b="1" dirty="0" smtClean="0"/>
              <a:t>A</a:t>
            </a:r>
            <a:r>
              <a:rPr lang="en-US" b="1" baseline="-25000" dirty="0" smtClean="0"/>
              <a:t>v</a:t>
            </a:r>
            <a:r>
              <a:rPr lang="ru-RU" b="1" baseline="-25000" dirty="0" smtClean="0"/>
              <a:t>,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,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+1</a:t>
            </a:r>
            <a:r>
              <a:rPr lang="ru-RU" b="1" dirty="0" smtClean="0"/>
              <a:t>+ </a:t>
            </a:r>
            <a:r>
              <a:rPr lang="en-US" b="1" dirty="0" smtClean="0"/>
              <a:t>A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,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+1</a:t>
            </a:r>
            <a:r>
              <a:rPr lang="ru-RU" b="1" dirty="0" smtClean="0"/>
              <a:t> ,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 в к-1 прослойке: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Т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-1</a:t>
            </a:r>
            <a:r>
              <a:rPr lang="ru-RU" b="1" dirty="0" smtClean="0"/>
              <a:t> - Т</a:t>
            </a:r>
            <a:r>
              <a:rPr lang="en-US" b="1" baseline="-25000" dirty="0" smtClean="0"/>
              <a:t>k</a:t>
            </a:r>
            <a:r>
              <a:rPr lang="ru-RU" b="1" dirty="0" smtClean="0"/>
              <a:t> = </a:t>
            </a:r>
            <a:r>
              <a:rPr lang="en-US" b="1" dirty="0" smtClean="0"/>
              <a:t>Q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-1,</a:t>
            </a:r>
            <a:r>
              <a:rPr lang="en-US" b="1" baseline="-25000" dirty="0" smtClean="0"/>
              <a:t>k</a:t>
            </a:r>
            <a:r>
              <a:rPr lang="ru-RU" b="1" dirty="0" smtClean="0"/>
              <a:t> /</a:t>
            </a:r>
            <a:r>
              <a:rPr lang="en-US" b="1" dirty="0" smtClean="0"/>
              <a:t>h</a:t>
            </a:r>
            <a:r>
              <a:rPr lang="en-US" b="1" baseline="-25000" dirty="0" smtClean="0"/>
              <a:t>k</a:t>
            </a:r>
            <a:r>
              <a:rPr lang="ru-RU" b="1" baseline="-25000" dirty="0" smtClean="0"/>
              <a:t>-1,</a:t>
            </a:r>
            <a:r>
              <a:rPr lang="en-US" b="1" baseline="-25000" dirty="0" smtClean="0"/>
              <a:t>k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-в экране с радиусами R</a:t>
            </a:r>
            <a:r>
              <a:rPr lang="ru-RU" baseline="-25000" dirty="0" smtClean="0"/>
              <a:t>2</a:t>
            </a:r>
            <a:r>
              <a:rPr lang="ru-RU" dirty="0" smtClean="0"/>
              <a:t> и  R</a:t>
            </a:r>
            <a:r>
              <a:rPr lang="ru-RU" baseline="-25000" dirty="0" smtClean="0"/>
              <a:t>3</a:t>
            </a:r>
            <a:r>
              <a:rPr lang="ru-RU" dirty="0" smtClean="0"/>
              <a:t> :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T</a:t>
            </a:r>
            <a:r>
              <a:rPr lang="ru-RU" b="1" baseline="-25000" dirty="0" smtClean="0"/>
              <a:t>2</a:t>
            </a:r>
            <a:r>
              <a:rPr lang="ru-RU" b="1" dirty="0" smtClean="0"/>
              <a:t> – </a:t>
            </a:r>
            <a:r>
              <a:rPr lang="en-US" b="1" dirty="0" smtClean="0"/>
              <a:t>T</a:t>
            </a:r>
            <a:r>
              <a:rPr lang="ru-RU" b="1" baseline="-25000" dirty="0" smtClean="0"/>
              <a:t>3</a:t>
            </a:r>
            <a:r>
              <a:rPr lang="ru-RU" b="1" dirty="0" smtClean="0"/>
              <a:t> = </a:t>
            </a:r>
            <a:r>
              <a:rPr lang="en-US" b="1" dirty="0" smtClean="0"/>
              <a:t>A</a:t>
            </a:r>
            <a:r>
              <a:rPr lang="en-US" b="1" baseline="-25000" dirty="0" smtClean="0"/>
              <a:t>v</a:t>
            </a:r>
            <a:r>
              <a:rPr lang="ru-RU" b="1" baseline="-25000" dirty="0" smtClean="0"/>
              <a:t>,2,3</a:t>
            </a:r>
            <a:r>
              <a:rPr lang="ru-RU" b="1" dirty="0" smtClean="0"/>
              <a:t>+ </a:t>
            </a:r>
            <a:r>
              <a:rPr lang="en-US" b="1" dirty="0" smtClean="0"/>
              <a:t>A</a:t>
            </a:r>
            <a:r>
              <a:rPr lang="ru-RU" b="1" baseline="-25000" dirty="0" smtClean="0"/>
              <a:t>2,3</a:t>
            </a:r>
            <a:r>
              <a:rPr lang="ru-RU" b="1" dirty="0" smtClean="0"/>
              <a:t> ,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 в прослойке с радиусами R</a:t>
            </a:r>
            <a:r>
              <a:rPr lang="ru-RU" baseline="-25000" dirty="0" smtClean="0"/>
              <a:t>1</a:t>
            </a:r>
            <a:r>
              <a:rPr lang="ru-RU" dirty="0" smtClean="0"/>
              <a:t> и  R</a:t>
            </a:r>
            <a:r>
              <a:rPr lang="ru-RU" baseline="-25000" dirty="0" smtClean="0"/>
              <a:t>2</a:t>
            </a:r>
            <a:r>
              <a:rPr lang="ru-RU" dirty="0" smtClean="0"/>
              <a:t>: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Т</a:t>
            </a:r>
            <a:r>
              <a:rPr lang="ru-RU" b="1" baseline="-25000" dirty="0" smtClean="0"/>
              <a:t>1</a:t>
            </a:r>
            <a:r>
              <a:rPr lang="ru-RU" b="1" dirty="0" smtClean="0"/>
              <a:t> - Т</a:t>
            </a:r>
            <a:r>
              <a:rPr lang="ru-RU" b="1" baseline="-25000" dirty="0" smtClean="0"/>
              <a:t>2</a:t>
            </a:r>
            <a:r>
              <a:rPr lang="ru-RU" b="1" dirty="0" smtClean="0"/>
              <a:t> = </a:t>
            </a:r>
            <a:r>
              <a:rPr lang="en-US" b="1" dirty="0" smtClean="0"/>
              <a:t>Q</a:t>
            </a:r>
            <a:r>
              <a:rPr lang="ru-RU" b="1" baseline="-25000" dirty="0" smtClean="0"/>
              <a:t>1,2</a:t>
            </a:r>
            <a:r>
              <a:rPr lang="ru-RU" b="1" dirty="0" smtClean="0"/>
              <a:t> /</a:t>
            </a:r>
            <a:r>
              <a:rPr lang="en-US" b="1" dirty="0" smtClean="0"/>
              <a:t>h</a:t>
            </a:r>
            <a:r>
              <a:rPr lang="ru-RU" b="1" baseline="-25000" dirty="0" smtClean="0"/>
              <a:t>1,2 </a:t>
            </a:r>
            <a:r>
              <a:rPr lang="ru-RU" b="1" dirty="0" smtClean="0"/>
              <a:t>,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- в образце: 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Т</a:t>
            </a:r>
            <a:r>
              <a:rPr lang="ru-RU" b="1" baseline="-25000" dirty="0" smtClean="0"/>
              <a:t>0 </a:t>
            </a:r>
            <a:r>
              <a:rPr lang="ru-RU" b="1" dirty="0" smtClean="0"/>
              <a:t>-Т</a:t>
            </a:r>
            <a:r>
              <a:rPr lang="ru-RU" b="1" baseline="-25000" dirty="0" smtClean="0"/>
              <a:t>1</a:t>
            </a:r>
            <a:r>
              <a:rPr lang="ru-RU" b="1" dirty="0" smtClean="0"/>
              <a:t>= </a:t>
            </a:r>
            <a:r>
              <a:rPr lang="en-US" b="1" dirty="0" smtClean="0"/>
              <a:t>q</a:t>
            </a:r>
            <a:r>
              <a:rPr lang="en-US" b="1" baseline="-25000" dirty="0" smtClean="0"/>
              <a:t>v</a:t>
            </a:r>
            <a:r>
              <a:rPr lang="ru-RU" b="1" baseline="-25000" dirty="0" smtClean="0"/>
              <a:t>,0,1</a:t>
            </a:r>
            <a:r>
              <a:rPr lang="ru-RU" b="1" dirty="0" smtClean="0"/>
              <a:t> </a:t>
            </a:r>
            <a:r>
              <a:rPr lang="en-US" b="1" dirty="0" smtClean="0"/>
              <a:t>R</a:t>
            </a:r>
            <a:r>
              <a:rPr lang="ru-RU" b="1" baseline="30000" dirty="0" smtClean="0"/>
              <a:t>2</a:t>
            </a:r>
            <a:r>
              <a:rPr lang="ru-RU" b="1" baseline="-25000" dirty="0" smtClean="0"/>
              <a:t>1</a:t>
            </a:r>
            <a:r>
              <a:rPr lang="ru-RU" b="1" dirty="0" smtClean="0"/>
              <a:t>/4 λ</a:t>
            </a:r>
            <a:r>
              <a:rPr lang="ru-RU" b="1" baseline="-25000" dirty="0" smtClean="0"/>
              <a:t>0,1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 Последовательное суммирование 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вышеприведенных разностей дает 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возможность определить поле температуры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по радиусу облучательного устройства.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357322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Расчет поля температуры облучаемого образца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методом конечных элементов.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071678"/>
            <a:ext cx="7772400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     Исследование свойств материалов в реакторном эксперименте осложняется наличием интенсивных тепловыделений </a:t>
            </a:r>
          </a:p>
          <a:p>
            <a:r>
              <a:rPr lang="ru-RU" dirty="0" smtClean="0"/>
              <a:t>в испытуемом     образце.  Следствием этого являются  градиенты температуры    по объему образца и появление термонапряжений, которые в  ряде случаев могут приводить к разрушению образца. Существенными могут оказаться явления, обусловленные   наличием градиента плотности тепловыделения в материале. </a:t>
            </a:r>
          </a:p>
          <a:p>
            <a:r>
              <a:rPr lang="ru-RU" dirty="0" smtClean="0"/>
              <a:t>     В целом, требования к оценке поведения образца в реакторном эксперименте должны быть более строгими, расчеты температурных полей более подробными и точными.</a:t>
            </a:r>
          </a:p>
          <a:p>
            <a:r>
              <a:rPr lang="ru-RU" dirty="0" smtClean="0"/>
              <a:t>     Для расчета температурных полей в образце реакторной установки целесообразно воспользоваться методом конечных элементов.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947734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Постановка задачи,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условия однозначности.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071678"/>
            <a:ext cx="7772400" cy="44291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1.Геометрические условия задают цилиндрический осе симметричный образец.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2.Физические   условия   задают    распределение     источников тепловыделения  в образце и  коэффициент теплопроводности, зависящий от температуры.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3.Временные условия рассматривают стационарную задачу: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=0                                                         (21)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57364"/>
            <a:ext cx="7772400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торцевых поверхностях образца предлагается использовать два варианта граничных условий: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условия первого рода: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=0, 0≤ 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(0,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(22)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, 0≤ 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                (23)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условия третьего рода: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λ dT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r |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=0, 0≤ 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(0,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[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(0,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]                                     (24)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λ dT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, 0≤ 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[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]                                 (25)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На внешней боковой поверхности цилиндрического образца задаются граничные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 третьего рода: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πRα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[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]                                                               (26)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642919"/>
            <a:ext cx="7772400" cy="100013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Постановка задачи,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граничные условия 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619417" y="-1047309"/>
            <a:ext cx="586803" cy="396725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Решение задачи методом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конечных элементов.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786314" y="1214422"/>
            <a:ext cx="4357686" cy="53578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Дискретизация геометрической области проводится по представленной схеме.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Определение стационарных двумерных полей температуры основано на простейшем варианте метода конечных элементов.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Граничные условия, как уже отмечалось, задают либо температуру, либо тепловой поток.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соответствии с методом конечных элементов и с учетом симметрии задачи цилиндрический образец разбивается на N кольцевых элементов и  М элементов по высоте.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6" name="Picture 4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61925"/>
          </a:xfrm>
          <a:prstGeom prst="rect">
            <a:avLst/>
          </a:prstGeom>
          <a:noFill/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1925"/>
            <a:ext cx="76200" cy="161925"/>
          </a:xfrm>
          <a:prstGeom prst="rect">
            <a:avLst/>
          </a:prstGeom>
          <a:noFill/>
        </p:spPr>
      </p:pic>
      <p:grpSp>
        <p:nvGrpSpPr>
          <p:cNvPr id="30721" name="Group 1"/>
          <p:cNvGrpSpPr>
            <a:grpSpLocks/>
          </p:cNvGrpSpPr>
          <p:nvPr/>
        </p:nvGrpSpPr>
        <p:grpSpPr bwMode="auto">
          <a:xfrm>
            <a:off x="500034" y="1857364"/>
            <a:ext cx="3714776" cy="3014666"/>
            <a:chOff x="2581" y="1134"/>
            <a:chExt cx="5280" cy="3960"/>
          </a:xfrm>
        </p:grpSpPr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7002" y="3654"/>
              <a:ext cx="55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64" name="Text Box 44"/>
            <p:cNvSpPr txBox="1">
              <a:spLocks noChangeArrowheads="1"/>
            </p:cNvSpPr>
            <p:nvPr/>
          </p:nvSpPr>
          <p:spPr bwMode="auto">
            <a:xfrm>
              <a:off x="7421" y="2934"/>
              <a:ext cx="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63" name="Rectangle 43" descr="Темный диагональный 2"/>
            <p:cNvSpPr>
              <a:spLocks noChangeArrowheads="1"/>
            </p:cNvSpPr>
            <p:nvPr/>
          </p:nvSpPr>
          <p:spPr bwMode="auto">
            <a:xfrm>
              <a:off x="3461" y="3654"/>
              <a:ext cx="220" cy="3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62" name="Rectangle 42" descr="Темный диагональный 2"/>
            <p:cNvSpPr>
              <a:spLocks noChangeArrowheads="1"/>
            </p:cNvSpPr>
            <p:nvPr/>
          </p:nvSpPr>
          <p:spPr bwMode="auto">
            <a:xfrm>
              <a:off x="5881" y="3654"/>
              <a:ext cx="220" cy="3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61" name="Rectangle 41" descr="Темный диагональный 1"/>
            <p:cNvSpPr>
              <a:spLocks noChangeArrowheads="1"/>
            </p:cNvSpPr>
            <p:nvPr/>
          </p:nvSpPr>
          <p:spPr bwMode="auto">
            <a:xfrm>
              <a:off x="2602" y="2214"/>
              <a:ext cx="220" cy="36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60" name="Rectangle 40" descr="Темный диагональный 1"/>
            <p:cNvSpPr>
              <a:spLocks noChangeArrowheads="1"/>
            </p:cNvSpPr>
            <p:nvPr/>
          </p:nvSpPr>
          <p:spPr bwMode="auto">
            <a:xfrm>
              <a:off x="6782" y="2214"/>
              <a:ext cx="220" cy="36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grpSp>
          <p:nvGrpSpPr>
            <p:cNvPr id="30731" name="Group 11"/>
            <p:cNvGrpSpPr>
              <a:grpSpLocks/>
            </p:cNvGrpSpPr>
            <p:nvPr/>
          </p:nvGrpSpPr>
          <p:grpSpPr bwMode="auto">
            <a:xfrm>
              <a:off x="2581" y="1314"/>
              <a:ext cx="4421" cy="3780"/>
              <a:chOff x="2581" y="1314"/>
              <a:chExt cx="4421" cy="3780"/>
            </a:xfrm>
          </p:grpSpPr>
          <p:sp>
            <p:nvSpPr>
              <p:cNvPr id="30759" name="AutoShape 39"/>
              <p:cNvSpPr>
                <a:spLocks noChangeShapeType="1"/>
              </p:cNvSpPr>
              <p:nvPr/>
            </p:nvSpPr>
            <p:spPr bwMode="auto">
              <a:xfrm flipV="1">
                <a:off x="4781" y="1314"/>
                <a:ext cx="1" cy="37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800" dirty="0"/>
              </a:p>
            </p:txBody>
          </p:sp>
          <p:grpSp>
            <p:nvGrpSpPr>
              <p:cNvPr id="30732" name="Group 12"/>
              <p:cNvGrpSpPr>
                <a:grpSpLocks/>
              </p:cNvGrpSpPr>
              <p:nvPr/>
            </p:nvGrpSpPr>
            <p:grpSpPr bwMode="auto">
              <a:xfrm>
                <a:off x="2581" y="1854"/>
                <a:ext cx="4421" cy="2880"/>
                <a:chOff x="2581" y="1854"/>
                <a:chExt cx="4421" cy="2880"/>
              </a:xfrm>
            </p:grpSpPr>
            <p:sp>
              <p:nvSpPr>
                <p:cNvPr id="30758" name="AutoShape 38"/>
                <p:cNvSpPr>
                  <a:spLocks noChangeShapeType="1"/>
                </p:cNvSpPr>
                <p:nvPr/>
              </p:nvSpPr>
              <p:spPr bwMode="auto">
                <a:xfrm>
                  <a:off x="2581" y="1854"/>
                  <a:ext cx="4400" cy="1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grpSp>
              <p:nvGrpSpPr>
                <p:cNvPr id="30741" name="Group 21"/>
                <p:cNvGrpSpPr>
                  <a:grpSpLocks/>
                </p:cNvGrpSpPr>
                <p:nvPr/>
              </p:nvGrpSpPr>
              <p:grpSpPr bwMode="auto">
                <a:xfrm>
                  <a:off x="2581" y="1854"/>
                  <a:ext cx="4400" cy="2880"/>
                  <a:chOff x="2581" y="1854"/>
                  <a:chExt cx="4400" cy="2700"/>
                </a:xfrm>
              </p:grpSpPr>
              <p:grpSp>
                <p:nvGrpSpPr>
                  <p:cNvPr id="3075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581" y="1854"/>
                    <a:ext cx="1320" cy="2700"/>
                    <a:chOff x="2581" y="1854"/>
                    <a:chExt cx="1320" cy="2700"/>
                  </a:xfrm>
                </p:grpSpPr>
                <p:sp>
                  <p:nvSpPr>
                    <p:cNvPr id="30757" name="AutoShap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6" name="AutoShap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5" name="AutoShap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4" name="AutoShap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3" name="AutoShap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2" name="AutoShap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51" name="AutoShap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</p:grpSp>
              <p:grpSp>
                <p:nvGrpSpPr>
                  <p:cNvPr id="30742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5661" y="1854"/>
                    <a:ext cx="1320" cy="2700"/>
                    <a:chOff x="2581" y="1854"/>
                    <a:chExt cx="1320" cy="2700"/>
                  </a:xfrm>
                </p:grpSpPr>
                <p:sp>
                  <p:nvSpPr>
                    <p:cNvPr id="30749" name="AutoShap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8" name="AutoShap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7" name="AutoShap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6" name="AutoShap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4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5" name="AutoShap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4" name="AutoShap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0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  <p:sp>
                  <p:nvSpPr>
                    <p:cNvPr id="30743" name="AutoShap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1" y="1854"/>
                      <a:ext cx="0" cy="270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800" dirty="0"/>
                    </a:p>
                  </p:txBody>
                </p:sp>
              </p:grpSp>
            </p:grpSp>
            <p:sp>
              <p:nvSpPr>
                <p:cNvPr id="30740" name="AutoShape 20"/>
                <p:cNvSpPr>
                  <a:spLocks noChangeShapeType="1"/>
                </p:cNvSpPr>
                <p:nvPr/>
              </p:nvSpPr>
              <p:spPr bwMode="auto">
                <a:xfrm>
                  <a:off x="2581" y="221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9" name="AutoShape 19"/>
                <p:cNvSpPr>
                  <a:spLocks noChangeShapeType="1"/>
                </p:cNvSpPr>
                <p:nvPr/>
              </p:nvSpPr>
              <p:spPr bwMode="auto">
                <a:xfrm>
                  <a:off x="2581" y="257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8" name="AutoShape 18"/>
                <p:cNvSpPr>
                  <a:spLocks noChangeShapeType="1"/>
                </p:cNvSpPr>
                <p:nvPr/>
              </p:nvSpPr>
              <p:spPr bwMode="auto">
                <a:xfrm>
                  <a:off x="2581" y="293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7" name="AutoShape 17"/>
                <p:cNvSpPr>
                  <a:spLocks noChangeShapeType="1"/>
                </p:cNvSpPr>
                <p:nvPr/>
              </p:nvSpPr>
              <p:spPr bwMode="auto">
                <a:xfrm>
                  <a:off x="2581" y="329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6" name="AutoShape 16"/>
                <p:cNvSpPr>
                  <a:spLocks noChangeShapeType="1"/>
                </p:cNvSpPr>
                <p:nvPr/>
              </p:nvSpPr>
              <p:spPr bwMode="auto">
                <a:xfrm>
                  <a:off x="2581" y="365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5" name="AutoShape 15"/>
                <p:cNvSpPr>
                  <a:spLocks noChangeShapeType="1"/>
                </p:cNvSpPr>
                <p:nvPr/>
              </p:nvSpPr>
              <p:spPr bwMode="auto">
                <a:xfrm>
                  <a:off x="2581" y="401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4" name="AutoShape 14"/>
                <p:cNvSpPr>
                  <a:spLocks noChangeShapeType="1"/>
                </p:cNvSpPr>
                <p:nvPr/>
              </p:nvSpPr>
              <p:spPr bwMode="auto">
                <a:xfrm>
                  <a:off x="2581" y="437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30733" name="AutoShape 13"/>
                <p:cNvSpPr>
                  <a:spLocks noChangeShapeType="1"/>
                </p:cNvSpPr>
                <p:nvPr/>
              </p:nvSpPr>
              <p:spPr bwMode="auto">
                <a:xfrm>
                  <a:off x="2602" y="4734"/>
                  <a:ext cx="4400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800" dirty="0"/>
                </a:p>
              </p:txBody>
            </p:sp>
          </p:grpSp>
        </p:grpSp>
        <p:sp>
          <p:nvSpPr>
            <p:cNvPr id="30730" name="AutoShape 10"/>
            <p:cNvSpPr>
              <a:spLocks noChangeShapeType="1"/>
            </p:cNvSpPr>
            <p:nvPr/>
          </p:nvSpPr>
          <p:spPr bwMode="auto">
            <a:xfrm>
              <a:off x="6981" y="3294"/>
              <a:ext cx="8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5001" y="1134"/>
              <a:ext cx="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z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28" name="AutoShape 8"/>
            <p:cNvSpPr>
              <a:spLocks noChangeShapeType="1"/>
            </p:cNvSpPr>
            <p:nvPr/>
          </p:nvSpPr>
          <p:spPr bwMode="auto">
            <a:xfrm>
              <a:off x="6981" y="3654"/>
              <a:ext cx="4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7" name="AutoShape 7"/>
            <p:cNvSpPr>
              <a:spLocks noChangeShapeType="1"/>
            </p:cNvSpPr>
            <p:nvPr/>
          </p:nvSpPr>
          <p:spPr bwMode="auto">
            <a:xfrm>
              <a:off x="6981" y="4014"/>
              <a:ext cx="4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2602" y="1314"/>
              <a:ext cx="55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24" name="AutoShape 4"/>
            <p:cNvSpPr>
              <a:spLocks noChangeShapeType="1"/>
            </p:cNvSpPr>
            <p:nvPr/>
          </p:nvSpPr>
          <p:spPr bwMode="auto">
            <a:xfrm flipV="1">
              <a:off x="3461" y="1494"/>
              <a:ext cx="0" cy="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3" name="AutoShape 3"/>
            <p:cNvSpPr>
              <a:spLocks noChangeShapeType="1"/>
            </p:cNvSpPr>
            <p:nvPr/>
          </p:nvSpPr>
          <p:spPr bwMode="auto">
            <a:xfrm flipV="1">
              <a:off x="3681" y="1494"/>
              <a:ext cx="0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  <p:sp>
          <p:nvSpPr>
            <p:cNvPr id="30722" name="AutoShape 2"/>
            <p:cNvSpPr>
              <a:spLocks noChangeShapeType="1"/>
            </p:cNvSpPr>
            <p:nvPr/>
          </p:nvSpPr>
          <p:spPr bwMode="auto">
            <a:xfrm flipH="1" flipV="1">
              <a:off x="3021" y="1495"/>
              <a:ext cx="550" cy="1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 dirty="0"/>
            </a:p>
          </p:txBody>
        </p:sp>
      </p:grp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0" y="1619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916</TotalTime>
  <Words>444</Words>
  <Application>Microsoft Office PowerPoint</Application>
  <PresentationFormat>Экран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      Лекция 13.   Цель.   Поставить и решить вспомогательную задачу Б и закончить рассмотрение задачи о  радиальном распределении температуры в облучательном устройстве при отсутствии утечек тепла в торцы. Обосновать необходимость использования метода конечных элементов  (МКЭ) для расчета полей температуры в облучаемых образцах. Приступить к постановке задачи расчета поля температуры МКЭ для цилиндрического образца.    </vt:lpstr>
      <vt:lpstr>Поле температуры в образце ( Задача Б) </vt:lpstr>
      <vt:lpstr>Поле температуры, определение потоков.</vt:lpstr>
      <vt:lpstr> Решение задачи А.</vt:lpstr>
      <vt:lpstr>Поле температуры по радиусу облучательного устройства.</vt:lpstr>
      <vt:lpstr>  Расчет поля температуры облучаемого образца  методом конечных элементов. </vt:lpstr>
      <vt:lpstr>Постановка задачи,  условия однозначности.</vt:lpstr>
      <vt:lpstr>Постановка задачи,  граничные условия .</vt:lpstr>
      <vt:lpstr>Решение задачи методом  конечных элементов. </vt:lpstr>
      <vt:lpstr>Уравнения теплового баланса (1)</vt:lpstr>
      <vt:lpstr>Уравнения теплового баланса (2)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46</cp:revision>
  <dcterms:created xsi:type="dcterms:W3CDTF">2008-01-22T05:54:39Z</dcterms:created>
  <dcterms:modified xsi:type="dcterms:W3CDTF">2008-02-16T13:08:28Z</dcterms:modified>
</cp:coreProperties>
</file>