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6" r:id="rId3"/>
    <p:sldId id="263" r:id="rId4"/>
    <p:sldId id="264" r:id="rId5"/>
    <p:sldId id="274" r:id="rId6"/>
    <p:sldId id="267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33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658A1-F7C1-4EA8-95B6-95226414DF0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02198-C1F5-4C6D-81B0-C9281C3D17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02198-C1F5-4C6D-81B0-C9281C3D17C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3896896-1C20-47B5-956C-30B627A1E877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2E84E1-B087-4DCE-921E-A720A82130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386794" cy="407196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12.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> Поставить и решить задачу о радиальном распределении температуры в облучательном устройстве при отсутствии утечек тепла в торцы. Обратить внимание на то, что для этого случая можно получить аналитическое решение, пригодное  для  оценочных расчетов  радиального поля температуры по элементам облучательного устройства, тепловой изоляции или определения местоположения и мощности нагревателя для создания нужного температурного режима на облучаемом образце.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29132"/>
            <a:ext cx="9144000" cy="2428868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/>
              <a:t>1. Постановка задачи о радиальном распределении температуры в облучательном устройстве при отсутствии утечек тепла в торцы.      </a:t>
            </a:r>
          </a:p>
          <a:p>
            <a:r>
              <a:rPr lang="ru-RU" dirty="0" smtClean="0"/>
              <a:t>2. Постановка и решение вспомогательной задачи (А).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715436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 граничные условия для определения постоянных.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можно представить в следующем виде: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 = Т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 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к, к+1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[(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)/2 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] 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 πλ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к, к+1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(15)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(q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v,k,k+1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)[(R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)/2 – 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ln(R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 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] 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 πλ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к, к+1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(16)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- 2π λ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(17)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v,k,k+1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k,k+1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(18)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685800" y="642919"/>
            <a:ext cx="7772400" cy="78581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Решение задачи А.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9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01028" cy="1714512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Радиальное распределение температуры в облучательном устройстве </a:t>
            </a:r>
            <a:b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отсутствии утечек тепла в торцы.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idx="1"/>
          </p:nvPr>
        </p:nvSpPr>
        <p:spPr>
          <a:xfrm>
            <a:off x="285720" y="2714620"/>
            <a:ext cx="8208993" cy="39290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Рассмотренная в предыдущем разделе задача реализуется   с помощью ЭВМ, дает пространственное распределение поля температуры для осе симметричной геометрии облучательного устройства, однако, неоправданно сложна, если необходимо оценить тепловую изоляцию или мощность и местоположение нагревателя для создания нужного температурного режима на облучаемом образце.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Рассмотрим задачу о радиальном распределении температуры в облучательном устройстве при отсутствии утечек тепла в торцы.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4856231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Текст 5"/>
          <p:cNvSpPr>
            <a:spLocks noGrp="1"/>
          </p:cNvSpPr>
          <p:nvPr>
            <p:ph type="body" sz="half" idx="2"/>
          </p:nvPr>
        </p:nvSpPr>
        <p:spPr>
          <a:xfrm>
            <a:off x="5072066" y="1571612"/>
            <a:ext cx="4071934" cy="52863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Геометрические условия </a:t>
            </a:r>
            <a:r>
              <a:rPr lang="ru-RU" sz="2400" dirty="0" smtClean="0"/>
              <a:t>задают образец цилиндрической формы радиусом R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,окруженный концентричными экранами с радиусами R </a:t>
            </a:r>
            <a:r>
              <a:rPr lang="ru-RU" sz="2400" baseline="-25000" dirty="0" smtClean="0"/>
              <a:t>k </a:t>
            </a:r>
            <a:r>
              <a:rPr lang="ru-RU" sz="2400" dirty="0" smtClean="0"/>
              <a:t>,  R </a:t>
            </a:r>
            <a:r>
              <a:rPr lang="ru-RU" sz="2400" baseline="-25000" dirty="0" smtClean="0"/>
              <a:t>k+1</a:t>
            </a:r>
            <a:r>
              <a:rPr lang="ru-RU" sz="2400" dirty="0" smtClean="0"/>
              <a:t>  . Последний экран R </a:t>
            </a:r>
            <a:r>
              <a:rPr lang="ru-RU" sz="2400" baseline="-25000" dirty="0" smtClean="0"/>
              <a:t>n</a:t>
            </a:r>
            <a:r>
              <a:rPr lang="ru-RU" sz="2400" dirty="0" smtClean="0"/>
              <a:t> является обечайкой установки или стенкой канала. </a:t>
            </a:r>
          </a:p>
          <a:p>
            <a:r>
              <a:rPr lang="ru-RU" sz="2400" dirty="0" smtClean="0"/>
              <a:t>Экраны и образец по длине настолько велики, что влиянием теплоотвода в торцы можно пренебречь.</a:t>
            </a:r>
            <a:endParaRPr lang="ru-RU" sz="24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 rot="5400000">
            <a:off x="4179088" y="-3036140"/>
            <a:ext cx="857256" cy="8215371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Радиальное распределение температуры в облучательном устройстве </a:t>
            </a:r>
            <a:b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отсутствии утечек тепла в торцы.</a:t>
            </a:r>
            <a:endParaRPr lang="ru-RU" sz="1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0041" y="571481"/>
            <a:ext cx="8243918" cy="57150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Постановка задачи, физические условия (1).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8715436" cy="54292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Физические условия </a:t>
            </a:r>
            <a:r>
              <a:rPr lang="ru-RU" dirty="0" smtClean="0">
                <a:solidFill>
                  <a:srgbClr val="FF0000"/>
                </a:solidFill>
              </a:rPr>
              <a:t>рассматривают   образец, экраны и обечайку установки с теплопроводностью  λ = const   при расчете поля температуры внутри элемента, но  λ =f (Т) при рассмотрении задачи в целом.  </a:t>
            </a:r>
            <a:r>
              <a:rPr lang="ru-RU" dirty="0" smtClean="0"/>
              <a:t>В образце, экранах и обечайке (стенке канала) действуют внутренние источники тепла  q </a:t>
            </a:r>
            <a:r>
              <a:rPr lang="ru-RU" baseline="-25000" dirty="0" smtClean="0"/>
              <a:t>V,k,k +1</a:t>
            </a:r>
            <a:r>
              <a:rPr lang="ru-RU" dirty="0" smtClean="0"/>
              <a:t> (Bт/см</a:t>
            </a:r>
            <a:r>
              <a:rPr lang="ru-RU" baseline="30000" dirty="0" smtClean="0"/>
              <a:t>3</a:t>
            </a:r>
            <a:r>
              <a:rPr lang="ru-RU" dirty="0" smtClean="0"/>
              <a:t>). Любой из экранов может быть нагревателем, и тогда его источники тепла можно выразить: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q </a:t>
            </a:r>
            <a:r>
              <a:rPr lang="ru-RU" b="1" baseline="-25000" dirty="0" smtClean="0"/>
              <a:t>V k,k+1</a:t>
            </a:r>
            <a:r>
              <a:rPr lang="ru-RU" b="1" dirty="0" smtClean="0"/>
              <a:t>= q </a:t>
            </a:r>
            <a:r>
              <a:rPr lang="ru-RU" b="1" baseline="-25000" dirty="0" smtClean="0"/>
              <a:t>V k,k+1,р </a:t>
            </a:r>
            <a:r>
              <a:rPr lang="ru-RU" b="1" dirty="0" smtClean="0"/>
              <a:t>+ q </a:t>
            </a:r>
            <a:r>
              <a:rPr lang="ru-RU" b="1" baseline="-25000" dirty="0" smtClean="0"/>
              <a:t>V k,k+1, э</a:t>
            </a:r>
            <a:endParaRPr lang="ru-RU" b="1" dirty="0" smtClean="0"/>
          </a:p>
          <a:p>
            <a:r>
              <a:rPr lang="ru-RU" b="1" dirty="0" smtClean="0"/>
              <a:t> </a:t>
            </a:r>
          </a:p>
          <a:p>
            <a:r>
              <a:rPr lang="ru-RU" dirty="0" smtClean="0"/>
              <a:t>q </a:t>
            </a:r>
            <a:r>
              <a:rPr lang="ru-RU" baseline="-25000" dirty="0" smtClean="0"/>
              <a:t>V k,k+1,р </a:t>
            </a:r>
            <a:r>
              <a:rPr lang="ru-RU" dirty="0" smtClean="0"/>
              <a:t> -  внутренние источники тепла при действии радиации;</a:t>
            </a:r>
          </a:p>
          <a:p>
            <a:r>
              <a:rPr lang="ru-RU" dirty="0" smtClean="0"/>
              <a:t> q </a:t>
            </a:r>
            <a:r>
              <a:rPr lang="ru-RU" baseline="-25000" dirty="0" smtClean="0"/>
              <a:t>V k,k+1,э</a:t>
            </a:r>
            <a:r>
              <a:rPr lang="ru-RU" dirty="0" smtClean="0"/>
              <a:t>  = j</a:t>
            </a:r>
            <a:r>
              <a:rPr lang="ru-RU" baseline="30000" dirty="0" smtClean="0"/>
              <a:t>2 </a:t>
            </a:r>
            <a:r>
              <a:rPr lang="ru-RU" dirty="0" smtClean="0"/>
              <a:t>R -  внутренние источники тепла при действии электрического тока, где j -плотность электрического тока (А/см</a:t>
            </a:r>
            <a:r>
              <a:rPr lang="ru-RU" baseline="30000" dirty="0" smtClean="0"/>
              <a:t>3 </a:t>
            </a:r>
            <a:r>
              <a:rPr lang="ru-RU" dirty="0" smtClean="0"/>
              <a:t>),  ρ - удельное электросопротивление (Ом. cм).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0041" y="571481"/>
            <a:ext cx="8243918" cy="57150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Постановка задачи, физические условия (2).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8715436" cy="54292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Пространство между экранами может быть:</a:t>
            </a:r>
          </a:p>
          <a:p>
            <a:r>
              <a:rPr lang="ru-RU" dirty="0" smtClean="0"/>
              <a:t>- заполнено газом  с коэффициентом теплопроводности λ</a:t>
            </a:r>
            <a:r>
              <a:rPr lang="ru-RU" baseline="-25000" dirty="0" smtClean="0"/>
              <a:t>к-1,к</a:t>
            </a:r>
            <a:r>
              <a:rPr lang="ru-RU" dirty="0" smtClean="0"/>
              <a:t> , который постоянен  при рассмотрении теплопередачи между  экранами и зависит от температуры при рассмотрении общей задачи. </a:t>
            </a:r>
          </a:p>
          <a:p>
            <a:pPr>
              <a:buFontTx/>
              <a:buChar char="-"/>
            </a:pPr>
            <a:r>
              <a:rPr lang="ru-RU" dirty="0" smtClean="0"/>
              <a:t>вакуумировано,</a:t>
            </a:r>
          </a:p>
          <a:p>
            <a:pPr>
              <a:buFontTx/>
              <a:buChar char="-"/>
            </a:pPr>
            <a:r>
              <a:rPr lang="ru-RU" dirty="0" smtClean="0"/>
              <a:t> источники тепла между экранами отсутствуют q </a:t>
            </a:r>
            <a:r>
              <a:rPr lang="ru-RU" baseline="-25000" dirty="0" smtClean="0"/>
              <a:t>V k-1,k</a:t>
            </a:r>
            <a:r>
              <a:rPr lang="ru-RU" dirty="0" smtClean="0"/>
              <a:t>= 0. </a:t>
            </a:r>
          </a:p>
          <a:p>
            <a:r>
              <a:rPr lang="ru-RU" b="1" dirty="0" smtClean="0"/>
              <a:t>Заданы:</a:t>
            </a:r>
          </a:p>
          <a:p>
            <a:r>
              <a:rPr lang="ru-RU" dirty="0" smtClean="0"/>
              <a:t>- интегральные степени черноты экранов. </a:t>
            </a:r>
          </a:p>
          <a:p>
            <a:r>
              <a:rPr lang="ru-RU" dirty="0" smtClean="0"/>
              <a:t>- температура окружающей среда T</a:t>
            </a:r>
            <a:r>
              <a:rPr lang="ru-RU" baseline="-25000" dirty="0" smtClean="0"/>
              <a:t>с </a:t>
            </a:r>
            <a:r>
              <a:rPr lang="ru-RU" dirty="0" smtClean="0"/>
              <a:t> и α.</a:t>
            </a:r>
          </a:p>
          <a:p>
            <a:r>
              <a:rPr lang="ru-RU" b="1" dirty="0" smtClean="0"/>
              <a:t>Процесс передачи тепла осуществляется:  </a:t>
            </a:r>
          </a:p>
          <a:p>
            <a:r>
              <a:rPr lang="ru-RU" dirty="0" smtClean="0"/>
              <a:t>-  между экранами: излучением, теплопроводностью и конвекцией;	</a:t>
            </a:r>
          </a:p>
          <a:p>
            <a:r>
              <a:rPr lang="ru-RU" dirty="0" smtClean="0"/>
              <a:t>-   в экранах - теплопроводностью;</a:t>
            </a:r>
          </a:p>
          <a:p>
            <a:r>
              <a:rPr lang="ru-RU" dirty="0" smtClean="0"/>
              <a:t>- с внешней поверхности обечайки с коэффициентом теплоотдачи 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500174"/>
            <a:ext cx="3614734" cy="5275213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Временные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задают установившийся режим: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dT/dτ =0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Граничные условия: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I) краевые: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теплоотдача с внешней поверхности: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πα 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        (6)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погонный тепловой поток с внешней поверхности обечайки (стенки канала);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температура обечайки;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темпе­ратура внешней среды;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поле температуры симметрично относительно образца: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dT/dr |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=0                                 (7)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857620" y="1500174"/>
            <a:ext cx="5143536" cy="5275213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 поток тепла между экранами: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 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(Т 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Т 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+Т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 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+Т 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+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к-1,к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)](Т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=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(8)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[1/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(1/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-1)(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приведенный коэффициент интегральной степени черноты.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Более подробно последние соотношения    рассматривается в разделе 3.1;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 поток тепла между газом и твердой стенкой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определяется соотношением: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- 2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 λ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dT/dr |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R(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(9)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-1,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, (10)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так как источники тепла между экранами отсутствуют.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Постановка задачи, временные и граничные условия.</a:t>
            </a: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oup 1"/>
          <p:cNvGrpSpPr>
            <a:grpSpLocks/>
          </p:cNvGrpSpPr>
          <p:nvPr/>
        </p:nvGrpSpPr>
        <p:grpSpPr bwMode="auto">
          <a:xfrm>
            <a:off x="642910" y="1000108"/>
            <a:ext cx="3965575" cy="5499100"/>
            <a:chOff x="2483" y="1355"/>
            <a:chExt cx="6244" cy="8661"/>
          </a:xfrm>
        </p:grpSpPr>
        <p:grpSp>
          <p:nvGrpSpPr>
            <p:cNvPr id="37934" name="Group 46"/>
            <p:cNvGrpSpPr>
              <a:grpSpLocks/>
            </p:cNvGrpSpPr>
            <p:nvPr/>
          </p:nvGrpSpPr>
          <p:grpSpPr bwMode="auto">
            <a:xfrm>
              <a:off x="2545" y="1355"/>
              <a:ext cx="6182" cy="4306"/>
              <a:chOff x="1921" y="1314"/>
              <a:chExt cx="6344" cy="4483"/>
            </a:xfrm>
          </p:grpSpPr>
          <p:sp>
            <p:nvSpPr>
              <p:cNvPr id="37975" name="Text Box 87"/>
              <p:cNvSpPr txBox="1">
                <a:spLocks noChangeArrowheads="1"/>
              </p:cNvSpPr>
              <p:nvPr/>
            </p:nvSpPr>
            <p:spPr bwMode="auto">
              <a:xfrm>
                <a:off x="3929" y="1922"/>
                <a:ext cx="706" cy="47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λ</a:t>
                </a:r>
                <a:r>
                  <a:rPr kumimoji="0" lang="en-US" sz="900" b="1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k.k+1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7935" name="Group 47"/>
              <p:cNvGrpSpPr>
                <a:grpSpLocks/>
              </p:cNvGrpSpPr>
              <p:nvPr/>
            </p:nvGrpSpPr>
            <p:grpSpPr bwMode="auto">
              <a:xfrm>
                <a:off x="1921" y="1314"/>
                <a:ext cx="6344" cy="4483"/>
                <a:chOff x="1921" y="1314"/>
                <a:chExt cx="6344" cy="4483"/>
              </a:xfrm>
            </p:grpSpPr>
            <p:sp>
              <p:nvSpPr>
                <p:cNvPr id="37974" name="Freeform 86" descr="Широкий диагональный 1"/>
                <p:cNvSpPr>
                  <a:spLocks/>
                </p:cNvSpPr>
                <p:nvPr/>
              </p:nvSpPr>
              <p:spPr bwMode="auto">
                <a:xfrm>
                  <a:off x="1921" y="1673"/>
                  <a:ext cx="442" cy="360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32" y="60"/>
                    </a:cxn>
                    <a:cxn ang="0">
                      <a:pos x="307" y="97"/>
                    </a:cxn>
                    <a:cxn ang="0">
                      <a:pos x="412" y="120"/>
                    </a:cxn>
                    <a:cxn ang="0">
                      <a:pos x="442" y="142"/>
                    </a:cxn>
                    <a:cxn ang="0">
                      <a:pos x="440" y="3601"/>
                    </a:cxn>
                    <a:cxn ang="0">
                      <a:pos x="0" y="360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42" h="3601">
                      <a:moveTo>
                        <a:pt x="7" y="0"/>
                      </a:moveTo>
                      <a:cubicBezTo>
                        <a:pt x="71" y="64"/>
                        <a:pt x="142" y="54"/>
                        <a:pt x="232" y="60"/>
                      </a:cubicBezTo>
                      <a:cubicBezTo>
                        <a:pt x="324" y="91"/>
                        <a:pt x="237" y="56"/>
                        <a:pt x="307" y="97"/>
                      </a:cubicBezTo>
                      <a:cubicBezTo>
                        <a:pt x="336" y="114"/>
                        <a:pt x="381" y="116"/>
                        <a:pt x="412" y="120"/>
                      </a:cubicBezTo>
                      <a:cubicBezTo>
                        <a:pt x="439" y="129"/>
                        <a:pt x="430" y="120"/>
                        <a:pt x="442" y="142"/>
                      </a:cubicBezTo>
                      <a:lnTo>
                        <a:pt x="440" y="3601"/>
                      </a:lnTo>
                      <a:lnTo>
                        <a:pt x="0" y="360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73" name="Rectangle 85" descr="Широки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3241" y="1854"/>
                  <a:ext cx="440" cy="3420"/>
                </a:xfrm>
                <a:prstGeom prst="rect">
                  <a:avLst/>
                </a:prstGeom>
                <a:solidFill>
                  <a:srgbClr val="FA331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72" name="Rectangle 84" descr="Широки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4794" y="1854"/>
                  <a:ext cx="440" cy="342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71" name="Rectangle 83" descr="Широки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6871" y="1854"/>
                  <a:ext cx="495" cy="342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70" name="AutoShape 82"/>
                <p:cNvSpPr>
                  <a:spLocks noChangeShapeType="1"/>
                </p:cNvSpPr>
                <p:nvPr/>
              </p:nvSpPr>
              <p:spPr bwMode="auto">
                <a:xfrm>
                  <a:off x="1921" y="1314"/>
                  <a:ext cx="0" cy="432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prstDash val="lgDash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6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471" y="1854"/>
                  <a:ext cx="656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ru-RU" sz="900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68" name="AutoShape 80"/>
                <p:cNvSpPr>
                  <a:spLocks noChangeShapeType="1"/>
                </p:cNvSpPr>
                <p:nvPr/>
              </p:nvSpPr>
              <p:spPr bwMode="auto">
                <a:xfrm>
                  <a:off x="1921" y="2214"/>
                  <a:ext cx="132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6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6243" y="4501"/>
                  <a:ext cx="55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en-US" sz="900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n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65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3481" y="5362"/>
                  <a:ext cx="518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64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197" y="5362"/>
                  <a:ext cx="518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63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037" y="5362"/>
                  <a:ext cx="518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6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635" y="5362"/>
                  <a:ext cx="518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5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5111" y="5362"/>
                  <a:ext cx="692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57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5634" y="5362"/>
                  <a:ext cx="692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5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6101" y="5362"/>
                  <a:ext cx="692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52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674" y="5362"/>
                  <a:ext cx="692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5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7283" y="5362"/>
                  <a:ext cx="495" cy="4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n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8" name="AutoShape 60"/>
                <p:cNvSpPr>
                  <a:spLocks noChangeShapeType="1"/>
                </p:cNvSpPr>
                <p:nvPr/>
              </p:nvSpPr>
              <p:spPr bwMode="auto">
                <a:xfrm flipV="1">
                  <a:off x="2197" y="3495"/>
                  <a:ext cx="436" cy="4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794" y="2394"/>
                  <a:ext cx="690" cy="4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q</a:t>
                  </a:r>
                  <a:r>
                    <a:rPr kumimoji="0" lang="en-US" sz="900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v23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6" name="Rectangle 58" descr="Широки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5803" y="1854"/>
                  <a:ext cx="440" cy="342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5" name="AutoShape 57"/>
                <p:cNvSpPr>
                  <a:spLocks noChangeShapeType="1"/>
                </p:cNvSpPr>
                <p:nvPr/>
              </p:nvSpPr>
              <p:spPr bwMode="auto">
                <a:xfrm>
                  <a:off x="1973" y="4828"/>
                  <a:ext cx="5421" cy="8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4" name="AutoShape 56"/>
                <p:cNvSpPr>
                  <a:spLocks noChangeShapeType="1"/>
                </p:cNvSpPr>
                <p:nvPr/>
              </p:nvSpPr>
              <p:spPr bwMode="auto">
                <a:xfrm flipH="1" flipV="1">
                  <a:off x="3435" y="2528"/>
                  <a:ext cx="564" cy="2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794" y="3270"/>
                  <a:ext cx="690" cy="4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λ</a:t>
                  </a:r>
                  <a:r>
                    <a:rPr kumimoji="0" lang="en-US" sz="900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23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2" name="AutoShape 54"/>
                <p:cNvSpPr>
                  <a:spLocks noChangeShapeType="1"/>
                </p:cNvSpPr>
                <p:nvPr/>
              </p:nvSpPr>
              <p:spPr bwMode="auto">
                <a:xfrm flipV="1">
                  <a:off x="3481" y="3645"/>
                  <a:ext cx="518" cy="63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1" name="AutoShape 53"/>
                <p:cNvSpPr>
                  <a:spLocks noChangeShapeType="1"/>
                </p:cNvSpPr>
                <p:nvPr/>
              </p:nvSpPr>
              <p:spPr bwMode="auto">
                <a:xfrm>
                  <a:off x="4313" y="2340"/>
                  <a:ext cx="646" cy="57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4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794" y="4029"/>
                  <a:ext cx="841" cy="4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q</a:t>
                  </a:r>
                  <a:r>
                    <a:rPr kumimoji="0" lang="en-US" sz="900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vk.k+1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39" name="AutoShape 51"/>
                <p:cNvSpPr>
                  <a:spLocks noChangeShapeType="1"/>
                </p:cNvSpPr>
                <p:nvPr/>
              </p:nvSpPr>
              <p:spPr bwMode="auto">
                <a:xfrm flipV="1">
                  <a:off x="4313" y="3570"/>
                  <a:ext cx="646" cy="5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38" name="AutoShape 50"/>
                <p:cNvSpPr>
                  <a:spLocks noChangeShapeType="1"/>
                </p:cNvSpPr>
                <p:nvPr/>
              </p:nvSpPr>
              <p:spPr bwMode="auto">
                <a:xfrm>
                  <a:off x="7366" y="3270"/>
                  <a:ext cx="517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3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7485" y="2768"/>
                  <a:ext cx="533" cy="4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Q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3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7440" y="3645"/>
                  <a:ext cx="825" cy="47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α</a:t>
                  </a: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.T</a:t>
                  </a:r>
                  <a:r>
                    <a:rPr kumimoji="0" lang="en-US" sz="900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cp</a:t>
                  </a:r>
                  <a:endPara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37910" name="Group 22"/>
            <p:cNvGrpSpPr>
              <a:grpSpLocks/>
            </p:cNvGrpSpPr>
            <p:nvPr/>
          </p:nvGrpSpPr>
          <p:grpSpPr bwMode="auto">
            <a:xfrm>
              <a:off x="5324" y="5661"/>
              <a:ext cx="3031" cy="4338"/>
              <a:chOff x="4773" y="5797"/>
              <a:chExt cx="3110" cy="4517"/>
            </a:xfrm>
          </p:grpSpPr>
          <p:grpSp>
            <p:nvGrpSpPr>
              <p:cNvPr id="37912" name="Group 24"/>
              <p:cNvGrpSpPr>
                <a:grpSpLocks/>
              </p:cNvGrpSpPr>
              <p:nvPr/>
            </p:nvGrpSpPr>
            <p:grpSpPr bwMode="auto">
              <a:xfrm>
                <a:off x="4773" y="5797"/>
                <a:ext cx="3110" cy="4517"/>
                <a:chOff x="4773" y="5797"/>
                <a:chExt cx="3110" cy="4517"/>
              </a:xfrm>
            </p:grpSpPr>
            <p:grpSp>
              <p:nvGrpSpPr>
                <p:cNvPr id="37915" name="Group 27"/>
                <p:cNvGrpSpPr>
                  <a:grpSpLocks/>
                </p:cNvGrpSpPr>
                <p:nvPr/>
              </p:nvGrpSpPr>
              <p:grpSpPr bwMode="auto">
                <a:xfrm>
                  <a:off x="4773" y="6714"/>
                  <a:ext cx="3110" cy="3600"/>
                  <a:chOff x="1849" y="6714"/>
                  <a:chExt cx="3110" cy="3600"/>
                </a:xfrm>
              </p:grpSpPr>
              <p:sp>
                <p:nvSpPr>
                  <p:cNvPr id="37933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60" y="8515"/>
                    <a:ext cx="899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T=T(r)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32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49" y="9234"/>
                    <a:ext cx="574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Q</a:t>
                    </a:r>
                    <a:r>
                      <a:rPr kumimoji="0" lang="en-US" sz="9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k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31" name="AutoShape 43"/>
                  <p:cNvSpPr>
                    <a:spLocks noChangeShapeType="1"/>
                  </p:cNvSpPr>
                  <p:nvPr/>
                </p:nvSpPr>
                <p:spPr bwMode="auto">
                  <a:xfrm>
                    <a:off x="1921" y="6714"/>
                    <a:ext cx="0" cy="360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dashDot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3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6894"/>
                    <a:ext cx="1084" cy="3240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9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01" y="9414"/>
                    <a:ext cx="800" cy="47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λ</a:t>
                    </a:r>
                    <a:r>
                      <a:rPr kumimoji="0" lang="en-US" sz="9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k,k+1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3" y="7434"/>
                    <a:ext cx="898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q</a:t>
                    </a:r>
                    <a:r>
                      <a:rPr kumimoji="0" lang="en-US" sz="9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vk,k+1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1" y="7434"/>
                    <a:ext cx="574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R</a:t>
                    </a:r>
                    <a:r>
                      <a:rPr kumimoji="0" lang="en-US" sz="9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k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6" name="AutoShape 38"/>
                  <p:cNvSpPr>
                    <a:spLocks noChangeShapeType="1"/>
                  </p:cNvSpPr>
                  <p:nvPr/>
                </p:nvSpPr>
                <p:spPr bwMode="auto">
                  <a:xfrm>
                    <a:off x="2423" y="7614"/>
                    <a:ext cx="61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5" name="AutoShape 37"/>
                  <p:cNvSpPr>
                    <a:spLocks noChangeShapeType="1"/>
                  </p:cNvSpPr>
                  <p:nvPr/>
                </p:nvSpPr>
                <p:spPr bwMode="auto">
                  <a:xfrm>
                    <a:off x="2363" y="9054"/>
                    <a:ext cx="67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4" name="AutoShape 36"/>
                  <p:cNvSpPr>
                    <a:spLocks noChangeShapeType="1"/>
                  </p:cNvSpPr>
                  <p:nvPr/>
                </p:nvSpPr>
                <p:spPr bwMode="auto">
                  <a:xfrm>
                    <a:off x="2363" y="9234"/>
                    <a:ext cx="67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3" name="AutoShape 35"/>
                  <p:cNvSpPr>
                    <a:spLocks noChangeShapeType="1"/>
                  </p:cNvSpPr>
                  <p:nvPr/>
                </p:nvSpPr>
                <p:spPr bwMode="auto">
                  <a:xfrm>
                    <a:off x="2363" y="9414"/>
                    <a:ext cx="67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2" name="AutoShape 34"/>
                  <p:cNvSpPr>
                    <a:spLocks noChangeShapeType="1"/>
                  </p:cNvSpPr>
                  <p:nvPr/>
                </p:nvSpPr>
                <p:spPr bwMode="auto">
                  <a:xfrm>
                    <a:off x="2363" y="9594"/>
                    <a:ext cx="67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1" name="AutoShape 33"/>
                  <p:cNvSpPr>
                    <a:spLocks noChangeShapeType="1"/>
                  </p:cNvSpPr>
                  <p:nvPr/>
                </p:nvSpPr>
                <p:spPr bwMode="auto">
                  <a:xfrm>
                    <a:off x="2363" y="9783"/>
                    <a:ext cx="67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20" name="AutoShape 32"/>
                  <p:cNvSpPr>
                    <a:spLocks noChangeShapeType="1"/>
                  </p:cNvSpPr>
                  <p:nvPr/>
                </p:nvSpPr>
                <p:spPr bwMode="auto">
                  <a:xfrm>
                    <a:off x="2363" y="9954"/>
                    <a:ext cx="674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1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1" y="8154"/>
                    <a:ext cx="604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kumimoji="0" lang="en-US" sz="9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k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18" name="AutoShape 30"/>
                  <p:cNvSpPr>
                    <a:spLocks noChangeShapeType="1"/>
                  </p:cNvSpPr>
                  <p:nvPr/>
                </p:nvSpPr>
                <p:spPr bwMode="auto">
                  <a:xfrm>
                    <a:off x="2423" y="8334"/>
                    <a:ext cx="614" cy="5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1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13" y="7074"/>
                    <a:ext cx="604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kumimoji="0" lang="en-US" sz="9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k+1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916" name="AutoShap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21" y="7254"/>
                    <a:ext cx="192" cy="126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7914" name="AutoShape 26"/>
                <p:cNvSpPr>
                  <a:spLocks/>
                </p:cNvSpPr>
                <p:nvPr/>
              </p:nvSpPr>
              <p:spPr bwMode="auto">
                <a:xfrm rot="16200000">
                  <a:off x="6244" y="4955"/>
                  <a:ext cx="240" cy="3038"/>
                </a:xfrm>
                <a:prstGeom prst="rightBrace">
                  <a:avLst>
                    <a:gd name="adj1" fmla="val 105486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13" name="AutoShap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5001" y="5797"/>
                  <a:ext cx="1325" cy="55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911" name="Text Box 23"/>
              <p:cNvSpPr txBox="1">
                <a:spLocks noChangeArrowheads="1"/>
              </p:cNvSpPr>
              <p:nvPr/>
            </p:nvSpPr>
            <p:spPr bwMode="auto">
              <a:xfrm>
                <a:off x="4794" y="5978"/>
                <a:ext cx="495" cy="4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А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890" name="Group 2"/>
            <p:cNvGrpSpPr>
              <a:grpSpLocks/>
            </p:cNvGrpSpPr>
            <p:nvPr/>
          </p:nvGrpSpPr>
          <p:grpSpPr bwMode="auto">
            <a:xfrm>
              <a:off x="2483" y="5678"/>
              <a:ext cx="2841" cy="4338"/>
              <a:chOff x="1808" y="5797"/>
              <a:chExt cx="2915" cy="4517"/>
            </a:xfrm>
          </p:grpSpPr>
          <p:grpSp>
            <p:nvGrpSpPr>
              <p:cNvPr id="37892" name="Group 4"/>
              <p:cNvGrpSpPr>
                <a:grpSpLocks/>
              </p:cNvGrpSpPr>
              <p:nvPr/>
            </p:nvGrpSpPr>
            <p:grpSpPr bwMode="auto">
              <a:xfrm>
                <a:off x="1808" y="5797"/>
                <a:ext cx="2915" cy="4517"/>
                <a:chOff x="1808" y="5797"/>
                <a:chExt cx="2915" cy="4517"/>
              </a:xfrm>
            </p:grpSpPr>
            <p:grpSp>
              <p:nvGrpSpPr>
                <p:cNvPr id="37894" name="Group 6"/>
                <p:cNvGrpSpPr>
                  <a:grpSpLocks/>
                </p:cNvGrpSpPr>
                <p:nvPr/>
              </p:nvGrpSpPr>
              <p:grpSpPr bwMode="auto">
                <a:xfrm>
                  <a:off x="1808" y="6354"/>
                  <a:ext cx="2915" cy="3960"/>
                  <a:chOff x="1808" y="5994"/>
                  <a:chExt cx="2915" cy="3960"/>
                </a:xfrm>
              </p:grpSpPr>
              <p:grpSp>
                <p:nvGrpSpPr>
                  <p:cNvPr id="3789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808" y="6354"/>
                    <a:ext cx="2915" cy="3600"/>
                    <a:chOff x="4230" y="6714"/>
                    <a:chExt cx="2915" cy="3600"/>
                  </a:xfrm>
                </p:grpSpPr>
                <p:sp>
                  <p:nvSpPr>
                    <p:cNvPr id="3790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30" y="9414"/>
                      <a:ext cx="1321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dT/dr|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r=0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43" y="8874"/>
                      <a:ext cx="899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T=T(r)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7" name="AutoShap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41" y="6714"/>
                      <a:ext cx="1" cy="360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chemeClr val="accent4">
                          <a:lumMod val="50000"/>
                        </a:schemeClr>
                      </a:solidFill>
                      <a:prstDash val="dashDot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6" name="AutoShap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41" y="6894"/>
                      <a:ext cx="885" cy="0"/>
                    </a:xfrm>
                    <a:prstGeom prst="straightConnector1">
                      <a:avLst/>
                    </a:prstGeom>
                    <a:noFill/>
                    <a:ln w="76200">
                      <a:solidFill>
                        <a:schemeClr val="accent4">
                          <a:lumMod val="50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5" name="AutoShap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326" y="6894"/>
                      <a:ext cx="0" cy="3240"/>
                    </a:xfrm>
                    <a:prstGeom prst="straightConnector1">
                      <a:avLst/>
                    </a:prstGeom>
                    <a:noFill/>
                    <a:ln w="76200">
                      <a:solidFill>
                        <a:schemeClr val="accent4">
                          <a:lumMod val="50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4" name="AutoShape 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41" y="10134"/>
                      <a:ext cx="885" cy="0"/>
                    </a:xfrm>
                    <a:prstGeom prst="straightConnector1">
                      <a:avLst/>
                    </a:prstGeom>
                    <a:noFill/>
                    <a:ln w="76200">
                      <a:solidFill>
                        <a:schemeClr val="accent4">
                          <a:lumMod val="50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3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51" y="9234"/>
                      <a:ext cx="569" cy="54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2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51" y="7434"/>
                      <a:ext cx="692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v01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1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27" y="8334"/>
                      <a:ext cx="574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900" name="AutoShap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81" y="8514"/>
                      <a:ext cx="445" cy="1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899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41" y="7074"/>
                      <a:ext cx="604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898" name="AutoShap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326" y="7254"/>
                      <a:ext cx="215" cy="90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897" name="AutoShap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891" y="8874"/>
                      <a:ext cx="550" cy="54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7895" name="AutoShape 7"/>
                  <p:cNvSpPr>
                    <a:spLocks/>
                  </p:cNvSpPr>
                  <p:nvPr/>
                </p:nvSpPr>
                <p:spPr bwMode="auto">
                  <a:xfrm rot="16200000">
                    <a:off x="3121" y="4794"/>
                    <a:ext cx="240" cy="2640"/>
                  </a:xfrm>
                  <a:prstGeom prst="rightBrace">
                    <a:avLst>
                      <a:gd name="adj1" fmla="val 91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7893" name="AutoShape 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1" y="5797"/>
                  <a:ext cx="1100" cy="55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891" name="Text Box 3"/>
              <p:cNvSpPr txBox="1">
                <a:spLocks noChangeArrowheads="1"/>
              </p:cNvSpPr>
              <p:nvPr/>
            </p:nvSpPr>
            <p:spPr bwMode="auto">
              <a:xfrm>
                <a:off x="1928" y="5978"/>
                <a:ext cx="495" cy="4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Б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7979" name="Rectangle 91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2285984" y="3500438"/>
            <a:ext cx="285752" cy="21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85" name="Rectangle 97"/>
          <p:cNvSpPr>
            <a:spLocks noChangeArrowheads="1"/>
          </p:cNvSpPr>
          <p:nvPr/>
        </p:nvSpPr>
        <p:spPr bwMode="auto">
          <a:xfrm>
            <a:off x="2643174" y="3500438"/>
            <a:ext cx="357190" cy="25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K+1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87" name="Rectangle 99"/>
          <p:cNvSpPr>
            <a:spLocks noChangeArrowheads="1"/>
          </p:cNvSpPr>
          <p:nvPr/>
        </p:nvSpPr>
        <p:spPr bwMode="auto">
          <a:xfrm>
            <a:off x="2857488" y="1071546"/>
            <a:ext cx="35719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K+2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89" name="Rectangle 101"/>
          <p:cNvSpPr>
            <a:spLocks noChangeArrowheads="1"/>
          </p:cNvSpPr>
          <p:nvPr/>
        </p:nvSpPr>
        <p:spPr bwMode="auto">
          <a:xfrm>
            <a:off x="3357554" y="1071546"/>
            <a:ext cx="35719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K+3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94" name="Rectangle 106"/>
          <p:cNvSpPr>
            <a:spLocks noChangeArrowheads="1"/>
          </p:cNvSpPr>
          <p:nvPr/>
        </p:nvSpPr>
        <p:spPr bwMode="auto">
          <a:xfrm>
            <a:off x="1000100" y="2071678"/>
            <a:ext cx="428628" cy="30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sz="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v01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714876" y="857232"/>
            <a:ext cx="4288353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Последовательность решения задачи.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786314" y="1571612"/>
            <a:ext cx="4000528" cy="46166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1.Геометрия задачи и известное распределение внутренних источников тепла позволяют определить потоки тепла Q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для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каждого значения   r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 том числе и для r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Q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 По значению  Q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можно определить  температуру  поверхности  обечайки и далее температуру поверхности Т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, решив задачу теплопроводности;	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Зная условия теплообмена между экранами и поток Q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, можно найти   Т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n-2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, а из решения задачи теплопроводности определить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n-3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 т.д.;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Следует помнить, что полученные значения T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будут первыми  приближениями, так  как  условия  теплообмена между экранами зависят от T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 поэтому точное решение получают методом последовательных   приближений.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5.Для решения задачи предварительно необходимо рассмотреть поле  температуры  в экране  и  образце.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333665" y="-1404499"/>
            <a:ext cx="586803" cy="468163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Поле температуры в экране ( Задача А )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86380" y="1357298"/>
            <a:ext cx="3857620" cy="53578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поверхность цилиндрической стенки действует погонный поток  тепла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стенка  имеет  постоянный  коэффициент  теплопроводности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0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к, к+1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ней действуют внутренние источники тепла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v,k,k+1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задана температура поверхности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к+1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Требуется определить поток тепла 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к+1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температуру и  разность температур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ru-RU" sz="20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-T</a:t>
            </a:r>
            <a:r>
              <a:rPr lang="ru-RU" sz="20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к+1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9" name="Group 1"/>
          <p:cNvGrpSpPr>
            <a:grpSpLocks noGrp="1"/>
          </p:cNvGrpSpPr>
          <p:nvPr>
            <p:ph type="pic" idx="1"/>
          </p:nvPr>
        </p:nvGrpSpPr>
        <p:grpSpPr bwMode="auto">
          <a:xfrm>
            <a:off x="403225" y="1326204"/>
            <a:ext cx="4572000" cy="4388796"/>
            <a:chOff x="4773" y="5978"/>
            <a:chExt cx="3110" cy="4336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4773" y="6150"/>
              <a:ext cx="3110" cy="4164"/>
              <a:chOff x="4773" y="6150"/>
              <a:chExt cx="3110" cy="4164"/>
            </a:xfrm>
          </p:grpSpPr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4773" y="6714"/>
                <a:ext cx="3110" cy="3600"/>
                <a:chOff x="1849" y="6714"/>
                <a:chExt cx="3110" cy="3600"/>
              </a:xfrm>
            </p:grpSpPr>
            <p:sp>
              <p:nvSpPr>
                <p:cNvPr id="20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060" y="8515"/>
                  <a:ext cx="899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T=T(r)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49" y="9234"/>
                  <a:ext cx="574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Q</a:t>
                  </a:r>
                  <a:r>
                    <a:rPr kumimoji="0" lang="en-US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k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0" name="AutoShape 22"/>
                <p:cNvSpPr>
                  <a:spLocks noChangeShapeType="1"/>
                </p:cNvSpPr>
                <p:nvPr/>
              </p:nvSpPr>
              <p:spPr bwMode="auto">
                <a:xfrm>
                  <a:off x="1921" y="6714"/>
                  <a:ext cx="0" cy="360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prstDash val="dash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037" y="6894"/>
                  <a:ext cx="1084" cy="324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6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01" y="9414"/>
                  <a:ext cx="800" cy="472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λ</a:t>
                  </a:r>
                  <a:r>
                    <a:rPr kumimoji="0" lang="en-US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k,k+1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113" y="7434"/>
                  <a:ext cx="898" cy="54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q</a:t>
                  </a:r>
                  <a:r>
                    <a:rPr kumimoji="0" lang="en-US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vk,k+1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031" y="7434"/>
                  <a:ext cx="574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en-US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k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5" name="AutoShape 17"/>
                <p:cNvSpPr>
                  <a:spLocks noChangeShapeType="1"/>
                </p:cNvSpPr>
                <p:nvPr/>
              </p:nvSpPr>
              <p:spPr bwMode="auto">
                <a:xfrm>
                  <a:off x="2423" y="7614"/>
                  <a:ext cx="61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64" name="AutoShape 16"/>
                <p:cNvSpPr>
                  <a:spLocks noChangeShapeType="1"/>
                </p:cNvSpPr>
                <p:nvPr/>
              </p:nvSpPr>
              <p:spPr bwMode="auto">
                <a:xfrm>
                  <a:off x="2363" y="9054"/>
                  <a:ext cx="67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63" name="AutoShape 15"/>
                <p:cNvSpPr>
                  <a:spLocks noChangeShapeType="1"/>
                </p:cNvSpPr>
                <p:nvPr/>
              </p:nvSpPr>
              <p:spPr bwMode="auto">
                <a:xfrm>
                  <a:off x="2363" y="9234"/>
                  <a:ext cx="67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62" name="AutoShape 14"/>
                <p:cNvSpPr>
                  <a:spLocks noChangeShapeType="1"/>
                </p:cNvSpPr>
                <p:nvPr/>
              </p:nvSpPr>
              <p:spPr bwMode="auto">
                <a:xfrm>
                  <a:off x="2363" y="9414"/>
                  <a:ext cx="67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61" name="AutoShape 13"/>
                <p:cNvSpPr>
                  <a:spLocks noChangeShapeType="1"/>
                </p:cNvSpPr>
                <p:nvPr/>
              </p:nvSpPr>
              <p:spPr bwMode="auto">
                <a:xfrm>
                  <a:off x="2363" y="9594"/>
                  <a:ext cx="67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60" name="AutoShape 12"/>
                <p:cNvSpPr>
                  <a:spLocks noChangeShapeType="1"/>
                </p:cNvSpPr>
                <p:nvPr/>
              </p:nvSpPr>
              <p:spPr bwMode="auto">
                <a:xfrm>
                  <a:off x="2363" y="9783"/>
                  <a:ext cx="67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59" name="AutoShape 11"/>
                <p:cNvSpPr>
                  <a:spLocks noChangeShapeType="1"/>
                </p:cNvSpPr>
                <p:nvPr/>
              </p:nvSpPr>
              <p:spPr bwMode="auto">
                <a:xfrm>
                  <a:off x="2363" y="9954"/>
                  <a:ext cx="67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001" y="8154"/>
                  <a:ext cx="604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kumimoji="0" lang="en-US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k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7" name="AutoShape 9"/>
                <p:cNvSpPr>
                  <a:spLocks noChangeShapeType="1"/>
                </p:cNvSpPr>
                <p:nvPr/>
              </p:nvSpPr>
              <p:spPr bwMode="auto">
                <a:xfrm>
                  <a:off x="2423" y="8334"/>
                  <a:ext cx="614" cy="5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  <p:sp>
              <p:nvSpPr>
                <p:cNvPr id="2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313" y="7074"/>
                  <a:ext cx="372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kumimoji="0" lang="en-US" b="1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k+1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5" name="AutoShape 7"/>
                <p:cNvSpPr>
                  <a:spLocks noChangeShapeType="1"/>
                </p:cNvSpPr>
                <p:nvPr/>
              </p:nvSpPr>
              <p:spPr bwMode="auto">
                <a:xfrm flipH="1">
                  <a:off x="4121" y="7254"/>
                  <a:ext cx="192" cy="12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b="1" dirty="0"/>
                </a:p>
              </p:txBody>
            </p:sp>
          </p:grpSp>
          <p:sp>
            <p:nvSpPr>
              <p:cNvPr id="2053" name="AutoShape 5"/>
              <p:cNvSpPr>
                <a:spLocks/>
              </p:cNvSpPr>
              <p:nvPr/>
            </p:nvSpPr>
            <p:spPr bwMode="auto">
              <a:xfrm rot="16200000">
                <a:off x="6244" y="4955"/>
                <a:ext cx="240" cy="3038"/>
              </a:xfrm>
              <a:prstGeom prst="rightBrace">
                <a:avLst>
                  <a:gd name="adj1" fmla="val 10548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  <p:sp>
            <p:nvSpPr>
              <p:cNvPr id="2052" name="AutoShape 4"/>
              <p:cNvSpPr>
                <a:spLocks noChangeShapeType="1"/>
              </p:cNvSpPr>
              <p:nvPr/>
            </p:nvSpPr>
            <p:spPr bwMode="auto">
              <a:xfrm flipH="1" flipV="1">
                <a:off x="5082" y="6150"/>
                <a:ext cx="1244" cy="2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 dirty="0"/>
              </a:p>
            </p:txBody>
          </p:sp>
        </p:grp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4794" y="5978"/>
              <a:ext cx="288" cy="43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3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3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571504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Постановка и решение задачи А.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1428736"/>
            <a:ext cx="7772400" cy="52149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Задача стационарная, граничные условия: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Q</a:t>
            </a:r>
            <a:r>
              <a:rPr lang="en-US" b="1" baseline="-25000" dirty="0" smtClean="0"/>
              <a:t>k</a:t>
            </a:r>
            <a:r>
              <a:rPr lang="ru-RU" b="1" dirty="0" smtClean="0"/>
              <a:t> = - 2π λ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,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+1</a:t>
            </a:r>
            <a:r>
              <a:rPr lang="ru-RU" b="1" dirty="0" smtClean="0"/>
              <a:t>  </a:t>
            </a:r>
            <a:r>
              <a:rPr lang="en-US" b="1" dirty="0" smtClean="0"/>
              <a:t>R</a:t>
            </a:r>
            <a:r>
              <a:rPr lang="en-US" b="1" baseline="-25000" dirty="0" smtClean="0"/>
              <a:t>k</a:t>
            </a:r>
            <a:r>
              <a:rPr lang="ru-RU" b="1" dirty="0" smtClean="0"/>
              <a:t> (</a:t>
            </a:r>
            <a:r>
              <a:rPr lang="en-US" b="1" dirty="0" smtClean="0"/>
              <a:t>dT</a:t>
            </a:r>
            <a:r>
              <a:rPr lang="ru-RU" b="1" dirty="0" smtClean="0"/>
              <a:t>/</a:t>
            </a:r>
            <a:r>
              <a:rPr lang="en-US" b="1" dirty="0" smtClean="0"/>
              <a:t>dr</a:t>
            </a:r>
            <a:r>
              <a:rPr lang="ru-RU" b="1" dirty="0" smtClean="0"/>
              <a:t> | </a:t>
            </a:r>
            <a:r>
              <a:rPr lang="en-US" b="1" baseline="-25000" dirty="0" smtClean="0"/>
              <a:t>r</a:t>
            </a:r>
            <a:r>
              <a:rPr lang="ru-RU" b="1" baseline="-25000" dirty="0" smtClean="0"/>
              <a:t>= </a:t>
            </a:r>
            <a:r>
              <a:rPr lang="en-US" b="1" baseline="-25000" dirty="0" smtClean="0"/>
              <a:t>Rk</a:t>
            </a:r>
            <a:r>
              <a:rPr lang="ru-RU" b="1" dirty="0" smtClean="0"/>
              <a:t> )                                   (11) ,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T| </a:t>
            </a:r>
            <a:r>
              <a:rPr lang="ru-RU" b="1" baseline="-25000" dirty="0" smtClean="0"/>
              <a:t>r=Rk+1</a:t>
            </a:r>
            <a:r>
              <a:rPr lang="ru-RU" b="1" dirty="0" smtClean="0"/>
              <a:t> = Т</a:t>
            </a:r>
            <a:r>
              <a:rPr lang="ru-RU" b="1" baseline="-25000" dirty="0" smtClean="0"/>
              <a:t>k+1</a:t>
            </a:r>
            <a:r>
              <a:rPr lang="ru-RU" b="1" dirty="0" smtClean="0"/>
              <a:t>                                                                       (12)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Поле температуры описывается уравнением: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d</a:t>
            </a:r>
            <a:r>
              <a:rPr lang="ru-RU" b="1" baseline="30000" dirty="0" smtClean="0"/>
              <a:t>2</a:t>
            </a:r>
            <a:r>
              <a:rPr lang="ru-RU" b="1" dirty="0" smtClean="0"/>
              <a:t>T/dr</a:t>
            </a:r>
            <a:r>
              <a:rPr lang="ru-RU" b="1" baseline="30000" dirty="0" smtClean="0"/>
              <a:t>2</a:t>
            </a:r>
            <a:r>
              <a:rPr lang="ru-RU" b="1" dirty="0" smtClean="0"/>
              <a:t> + (1/r) ( dT/dr) + q</a:t>
            </a:r>
            <a:r>
              <a:rPr lang="ru-RU" b="1" baseline="-25000" dirty="0" smtClean="0"/>
              <a:t>v,k,k+1</a:t>
            </a:r>
            <a:r>
              <a:rPr lang="ru-RU" b="1" dirty="0" smtClean="0"/>
              <a:t>/ λ</a:t>
            </a:r>
            <a:r>
              <a:rPr lang="ru-RU" b="1" baseline="-25000" dirty="0" smtClean="0"/>
              <a:t>к, к+1</a:t>
            </a:r>
            <a:r>
              <a:rPr lang="ru-RU" b="1" dirty="0" smtClean="0"/>
              <a:t> = 0                 (13)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Решение  уравнения  имеет  вид: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T</a:t>
            </a:r>
            <a:r>
              <a:rPr lang="ru-RU" b="1" dirty="0" smtClean="0"/>
              <a:t>= - (</a:t>
            </a:r>
            <a:r>
              <a:rPr lang="en-US" b="1" dirty="0" smtClean="0"/>
              <a:t>r</a:t>
            </a:r>
            <a:r>
              <a:rPr lang="ru-RU" b="1" baseline="30000" dirty="0" smtClean="0"/>
              <a:t>2</a:t>
            </a:r>
            <a:r>
              <a:rPr lang="ru-RU" b="1" dirty="0" smtClean="0"/>
              <a:t> /4) </a:t>
            </a:r>
            <a:r>
              <a:rPr lang="en-US" b="1" dirty="0" smtClean="0"/>
              <a:t>q</a:t>
            </a:r>
            <a:r>
              <a:rPr lang="en-US" b="1" baseline="-25000" dirty="0" smtClean="0"/>
              <a:t>v</a:t>
            </a:r>
            <a:r>
              <a:rPr lang="ru-RU" b="1" baseline="-25000" dirty="0" smtClean="0"/>
              <a:t>,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,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+1</a:t>
            </a:r>
            <a:r>
              <a:rPr lang="ru-RU" b="1" dirty="0" smtClean="0"/>
              <a:t>/ λ</a:t>
            </a:r>
            <a:r>
              <a:rPr lang="ru-RU" b="1" baseline="-25000" dirty="0" smtClean="0"/>
              <a:t>к, к+1</a:t>
            </a:r>
            <a:r>
              <a:rPr lang="ru-RU" b="1" dirty="0" smtClean="0"/>
              <a:t> +</a:t>
            </a:r>
            <a:r>
              <a:rPr lang="en-US" b="1" dirty="0" smtClean="0"/>
              <a:t>C</a:t>
            </a:r>
            <a:r>
              <a:rPr lang="ru-RU" b="1" baseline="-25000" dirty="0" smtClean="0"/>
              <a:t>1</a:t>
            </a:r>
            <a:r>
              <a:rPr lang="en-US" b="1" dirty="0" smtClean="0"/>
              <a:t>ln r</a:t>
            </a:r>
            <a:r>
              <a:rPr lang="ru-RU" b="1" dirty="0" smtClean="0"/>
              <a:t> +</a:t>
            </a:r>
            <a:r>
              <a:rPr lang="en-US" b="1" dirty="0" smtClean="0"/>
              <a:t>C</a:t>
            </a:r>
            <a:r>
              <a:rPr lang="ru-RU" b="1" baseline="-25000" dirty="0" smtClean="0"/>
              <a:t>2                                                </a:t>
            </a:r>
            <a:r>
              <a:rPr lang="ru-RU" b="1" dirty="0" smtClean="0"/>
              <a:t>(14)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1713</TotalTime>
  <Words>587</Words>
  <Application>Microsoft Office PowerPoint</Application>
  <PresentationFormat>Экран (4:3)</PresentationFormat>
  <Paragraphs>157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  Лекция 12.   Цель.   Поставить и решить задачу о радиальном распределении температуры в облучательном устройстве при отсутствии утечек тепла в торцы. Обратить внимание на то, что для этого случая можно получить аналитическое решение, пригодное  для  оценочных расчетов  радиального поля температуры по элементам облучательного устройства, тепловой изоляции или определения местоположения и мощности нагревателя для создания нужного температурного режима на облучаемом образце.    </vt:lpstr>
      <vt:lpstr>Радиальное распределение температуры в облучательном устройстве  при отсутствии утечек тепла в торцы.</vt:lpstr>
      <vt:lpstr>Радиальное распределение температуры в облучательном устройстве  при отсутствии утечек тепла в торцы.</vt:lpstr>
      <vt:lpstr>Постановка задачи, физические условия (1).</vt:lpstr>
      <vt:lpstr>Постановка задачи, физические условия (2).</vt:lpstr>
      <vt:lpstr>Постановка задачи, временные и граничные условия.</vt:lpstr>
      <vt:lpstr>Слайд 7</vt:lpstr>
      <vt:lpstr> Поле температуры в экране ( Задача А )</vt:lpstr>
      <vt:lpstr>Постановка и решение задачи А.</vt:lpstr>
      <vt:lpstr> Решение задачи 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Лекция 12.   Цель.   Поставить и решить задачу о радиальном распределении температуры в облучательном устройстве при отсутствии утечек тепла в торцы. Обратить внимание на то, что для этого случая можно получить аналитическое решение, пригодное  для  оценочных расчетов  радильного поля температуры по элементам облучательного устройства, тепловой изоляции или определения местоположения и мощности нагревателя для создания нужного температурно­го режима на облучаемом образце.    </dc:title>
  <dc:creator>COMP</dc:creator>
  <cp:lastModifiedBy>COMP</cp:lastModifiedBy>
  <cp:revision>112</cp:revision>
  <dcterms:created xsi:type="dcterms:W3CDTF">2008-01-21T07:09:32Z</dcterms:created>
  <dcterms:modified xsi:type="dcterms:W3CDTF">2008-02-16T12:58:07Z</dcterms:modified>
</cp:coreProperties>
</file>