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84933" autoAdjust="0"/>
  </p:normalViewPr>
  <p:slideViewPr>
    <p:cSldViewPr>
      <p:cViewPr varScale="1">
        <p:scale>
          <a:sx n="59" d="100"/>
          <a:sy n="59" d="100"/>
        </p:scale>
        <p:origin x="-8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44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8E88B-27BD-47CC-AC00-3D9F6E209684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00AE4-01E3-495E-8AE3-D7D6B3CE4D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0AE4-01E3-495E-8AE3-D7D6B3CE4D6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4599C05-6550-4B15-BFFC-9B9D291ADE7D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E82E8D-3444-437C-B159-2668E79FD2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407196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Рассмотреть конкретный пример использования методики расчета температурного поля облучательного устройства.   В качестве примера предлагается  облучательное устройство "Ритм", предназначенное для комплексного исследования пластических   свойств   ядерного  топлива  и  газовыделения  при одновременной регистрации акустической эмиссии в процессе облучения. Обосновать выбор схемы для тепловых расчетов, выбор конструкционных материалов, теплофизических параметров и источников тепловыделений. Познакомить слушателей с результатами расчетов и их сопоставлением  с экспериментальными данными.</a:t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2428868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Схема тепловых расчетов для конкретной экспериментальной установки.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2.Выбор теплофизических характеристик для проведения расчетов.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Сопоставление экспериментальных данных с результатами расчета.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642919"/>
            <a:ext cx="8786874" cy="71438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Сопоставление расчета с экспериментом.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572560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Изложенная выше общая методика теплового расчета высокотемпературных реакторных устройств была использована  при проектировании конкретных облучательных установок. Вне и в поле излучений были проведены эксперименты по исследованию температурных распределений в</a:t>
            </a:r>
            <a:r>
              <a:rPr lang="ru-RU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облучательных устройствах.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На рис.3.5,3.6 представлены сопоставления расчетных полей температуры с экспериментальными результатами. Представленная общая методика расчета, как видно из приведенного примера, конкретно реализуется в случае задания геометрических размеров системы.  Это типичный пример "поверочного" расчета конструкции. Такой подход к решению задачи оправдан и при наличии ЭВМ предполагает неоднократное обращение к программе расчетов на стадии проектирования облучательного устройства.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При повторных обращениях возможны уточнения геометрических размеров системы, использование других материалов в конструкции. В этом случае необходимы изменения только в блоках программы, и все повторные (вариантные) расчеты не являются трудоемкими.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Необходимо отметить и еще один аспект использования методики. Поставленная задача стационарна, однако с помощью нее возможно рассмотрение и нестационарных  задач.  Для реализации таких расчетов необходимо использование программы с изменением параметров (температура, внутренние источники тепла и др.) "шагами", зависящими от времени таким образом, что рассматриваемая система будет проходить последовательно множество стационарных состояний, отвечающих за ее поведение во времени.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43998" cy="150495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 использования методики расчета температурного поля 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облучательного устройства.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2285992"/>
            <a:ext cx="8858312" cy="45720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/>
              <a:t>    Рассматривается облучательное устройство "Ритм", предназначенное для комплексного исследования пластических   свойств   ядерного  топлива  и  газовыделения  при одновременной регистрации акустической эмиссии в процессе облучения.  </a:t>
            </a:r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377030" y="-590610"/>
            <a:ext cx="1214448" cy="396725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Схематическое изображение экспериментальной установки </a:t>
            </a:r>
            <a:b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проведения тепловых расчетов.</a:t>
            </a:r>
            <a:endParaRPr lang="ru-RU" sz="1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000628" y="2285992"/>
            <a:ext cx="4000528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    </a:t>
            </a:r>
            <a:r>
              <a:rPr lang="ru-RU" sz="2000" dirty="0" smtClean="0"/>
              <a:t>Для практических расчетов поля температуры в установке необходимо задать: </a:t>
            </a:r>
          </a:p>
          <a:p>
            <a:r>
              <a:rPr lang="ru-RU" sz="2000" dirty="0" smtClean="0"/>
              <a:t>-геометрические характеристики облучательного устройства по </a:t>
            </a:r>
            <a:r>
              <a:rPr lang="en-US" sz="2000" dirty="0" smtClean="0"/>
              <a:t>R </a:t>
            </a:r>
            <a:r>
              <a:rPr lang="ru-RU" sz="2000" dirty="0" smtClean="0"/>
              <a:t>и </a:t>
            </a:r>
            <a:r>
              <a:rPr lang="en-US" sz="2000" dirty="0" smtClean="0"/>
              <a:t>Z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-зависимости теплофизических характеристик   </a:t>
            </a:r>
          </a:p>
          <a:p>
            <a:r>
              <a:rPr lang="ru-RU" sz="2000" dirty="0" smtClean="0"/>
              <a:t>конструкционных материалов от температуры,   </a:t>
            </a:r>
          </a:p>
          <a:p>
            <a:r>
              <a:rPr lang="ru-RU" sz="2000" dirty="0" smtClean="0"/>
              <a:t>-величины тепловыделений в элементах установки,</a:t>
            </a:r>
          </a:p>
          <a:p>
            <a:pPr>
              <a:buFontTx/>
              <a:buChar char="-"/>
            </a:pPr>
            <a:r>
              <a:rPr lang="ru-RU" sz="2000" dirty="0" smtClean="0"/>
              <a:t>коэффициенты теплообмена. </a:t>
            </a:r>
          </a:p>
          <a:p>
            <a:pPr>
              <a:buFontTx/>
              <a:buChar char="-"/>
            </a:pPr>
            <a:endParaRPr lang="ru-RU" sz="2000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403226" y="1143001"/>
            <a:ext cx="4572006" cy="4572000"/>
            <a:chOff x="403226" y="1143001"/>
            <a:chExt cx="4572006" cy="4572000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1785918" y="2928934"/>
              <a:ext cx="1404000" cy="10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3" name="Группа 62"/>
            <p:cNvGrpSpPr/>
            <p:nvPr/>
          </p:nvGrpSpPr>
          <p:grpSpPr>
            <a:xfrm>
              <a:off x="403226" y="1143001"/>
              <a:ext cx="4572006" cy="4572000"/>
              <a:chOff x="403226" y="1143001"/>
              <a:chExt cx="4572006" cy="4572000"/>
            </a:xfrm>
          </p:grpSpPr>
          <p:cxnSp>
            <p:nvCxnSpPr>
              <p:cNvPr id="17411" name="AutoShape 3"/>
              <p:cNvCxnSpPr>
                <a:cxnSpLocks noChangeShapeType="1"/>
              </p:cNvCxnSpPr>
              <p:nvPr/>
            </p:nvCxnSpPr>
            <p:spPr bwMode="auto">
              <a:xfrm flipH="1">
                <a:off x="403226" y="1640107"/>
                <a:ext cx="441971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cxnSp>
            <p:nvCxnSpPr>
              <p:cNvPr id="17412" name="AutoShape 4"/>
              <p:cNvCxnSpPr>
                <a:cxnSpLocks noChangeShapeType="1"/>
              </p:cNvCxnSpPr>
              <p:nvPr/>
            </p:nvCxnSpPr>
            <p:spPr bwMode="auto">
              <a:xfrm>
                <a:off x="1241482" y="2889233"/>
                <a:ext cx="2490480" cy="95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13" name="AutoShape 5"/>
              <p:cNvSpPr>
                <a:spLocks/>
              </p:cNvSpPr>
              <p:nvPr/>
            </p:nvSpPr>
            <p:spPr bwMode="auto">
              <a:xfrm>
                <a:off x="3527157" y="1242634"/>
                <a:ext cx="305238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1066389"/>
                  <a:gd name="adj6" fmla="val -19659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7414" name="Group 6"/>
              <p:cNvGrpSpPr>
                <a:grpSpLocks/>
              </p:cNvGrpSpPr>
              <p:nvPr/>
            </p:nvGrpSpPr>
            <p:grpSpPr bwMode="auto">
              <a:xfrm>
                <a:off x="1927447" y="1619969"/>
                <a:ext cx="1142837" cy="1278803"/>
                <a:chOff x="3241" y="2214"/>
                <a:chExt cx="3080" cy="2280"/>
              </a:xfrm>
            </p:grpSpPr>
            <p:sp>
              <p:nvSpPr>
                <p:cNvPr id="17415" name="Rectangle 7"/>
                <p:cNvSpPr>
                  <a:spLocks noChangeArrowheads="1"/>
                </p:cNvSpPr>
                <p:nvPr/>
              </p:nvSpPr>
              <p:spPr bwMode="auto">
                <a:xfrm>
                  <a:off x="3241" y="2214"/>
                  <a:ext cx="3080" cy="228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17416" name="Rectangle 8"/>
                <p:cNvSpPr>
                  <a:spLocks noChangeArrowheads="1"/>
                </p:cNvSpPr>
                <p:nvPr/>
              </p:nvSpPr>
              <p:spPr bwMode="auto">
                <a:xfrm>
                  <a:off x="4341" y="2214"/>
                  <a:ext cx="880" cy="126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17417" name="Freeform 9" descr="Широкий диагональный 1"/>
                <p:cNvSpPr>
                  <a:spLocks/>
                </p:cNvSpPr>
                <p:nvPr/>
              </p:nvSpPr>
              <p:spPr bwMode="auto">
                <a:xfrm>
                  <a:off x="3241" y="2214"/>
                  <a:ext cx="3080" cy="1800"/>
                </a:xfrm>
                <a:custGeom>
                  <a:avLst/>
                  <a:gdLst/>
                  <a:ahLst/>
                  <a:cxnLst>
                    <a:cxn ang="0">
                      <a:pos x="1100" y="1260"/>
                    </a:cxn>
                    <a:cxn ang="0">
                      <a:pos x="660" y="1260"/>
                    </a:cxn>
                    <a:cxn ang="0">
                      <a:pos x="660" y="0"/>
                    </a:cxn>
                    <a:cxn ang="0">
                      <a:pos x="0" y="0"/>
                    </a:cxn>
                    <a:cxn ang="0">
                      <a:pos x="0" y="1260"/>
                    </a:cxn>
                    <a:cxn ang="0">
                      <a:pos x="3080" y="1800"/>
                    </a:cxn>
                    <a:cxn ang="0">
                      <a:pos x="3080" y="0"/>
                    </a:cxn>
                    <a:cxn ang="0">
                      <a:pos x="2420" y="0"/>
                    </a:cxn>
                    <a:cxn ang="0">
                      <a:pos x="2420" y="1260"/>
                    </a:cxn>
                    <a:cxn ang="0">
                      <a:pos x="1980" y="1260"/>
                    </a:cxn>
                    <a:cxn ang="0">
                      <a:pos x="660" y="1260"/>
                    </a:cxn>
                    <a:cxn ang="0">
                      <a:pos x="1100" y="1260"/>
                    </a:cxn>
                  </a:cxnLst>
                  <a:rect l="0" t="0" r="r" b="b"/>
                  <a:pathLst>
                    <a:path w="3080" h="1800">
                      <a:moveTo>
                        <a:pt x="1100" y="1260"/>
                      </a:moveTo>
                      <a:lnTo>
                        <a:pt x="660" y="1260"/>
                      </a:lnTo>
                      <a:lnTo>
                        <a:pt x="660" y="0"/>
                      </a:lnTo>
                      <a:lnTo>
                        <a:pt x="0" y="0"/>
                      </a:lnTo>
                      <a:lnTo>
                        <a:pt x="0" y="1260"/>
                      </a:lnTo>
                      <a:lnTo>
                        <a:pt x="3080" y="1800"/>
                      </a:lnTo>
                      <a:lnTo>
                        <a:pt x="3080" y="0"/>
                      </a:lnTo>
                      <a:lnTo>
                        <a:pt x="2420" y="0"/>
                      </a:lnTo>
                      <a:lnTo>
                        <a:pt x="2420" y="1260"/>
                      </a:lnTo>
                      <a:lnTo>
                        <a:pt x="1980" y="1260"/>
                      </a:lnTo>
                      <a:lnTo>
                        <a:pt x="660" y="1260"/>
                      </a:lnTo>
                      <a:lnTo>
                        <a:pt x="1100" y="1260"/>
                      </a:lnTo>
                      <a:close/>
                    </a:path>
                  </a:pathLst>
                </a:custGeom>
                <a:pattFill prst="wdDnDiag">
                  <a:fgClr>
                    <a:srgbClr val="000000"/>
                  </a:fgClr>
                  <a:bgClr>
                    <a:srgbClr val="FFFFFF"/>
                  </a:bgClr>
                </a:patt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</p:grpSp>
          <p:sp>
            <p:nvSpPr>
              <p:cNvPr id="17418" name="Rectangle 10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241482" y="1630038"/>
                <a:ext cx="280294" cy="125919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7419" name="Rectangle 11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3451011" y="1640107"/>
                <a:ext cx="280950" cy="125866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1393773" y="3925842"/>
                <a:ext cx="2210186" cy="159042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7421" name="Rectangle 13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707808" y="1630038"/>
                <a:ext cx="280950" cy="23011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7422" name="Rectangle 14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3932828" y="1619969"/>
                <a:ext cx="280294" cy="22958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cxnSp>
            <p:nvCxnSpPr>
              <p:cNvPr id="17423" name="AutoShape 15"/>
              <p:cNvCxnSpPr>
                <a:cxnSpLocks noChangeShapeType="1"/>
              </p:cNvCxnSpPr>
              <p:nvPr/>
            </p:nvCxnSpPr>
            <p:spPr bwMode="auto">
              <a:xfrm>
                <a:off x="2477532" y="1143001"/>
                <a:ext cx="0" cy="4572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cxnSp>
            <p:nvCxnSpPr>
              <p:cNvPr id="17424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03226" y="5516264"/>
                <a:ext cx="4115134" cy="5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4518360" y="2236317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26" name="Text Box 18"/>
              <p:cNvSpPr txBox="1">
                <a:spLocks noChangeArrowheads="1"/>
              </p:cNvSpPr>
              <p:nvPr/>
            </p:nvSpPr>
            <p:spPr bwMode="auto">
              <a:xfrm>
                <a:off x="4518360" y="2832526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27" name="Text Box 19"/>
              <p:cNvSpPr txBox="1">
                <a:spLocks noChangeArrowheads="1"/>
              </p:cNvSpPr>
              <p:nvPr/>
            </p:nvSpPr>
            <p:spPr bwMode="auto">
              <a:xfrm>
                <a:off x="4518360" y="3826739"/>
                <a:ext cx="456872" cy="2978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28" name="Text Box 20"/>
              <p:cNvSpPr txBox="1">
                <a:spLocks noChangeArrowheads="1"/>
              </p:cNvSpPr>
              <p:nvPr/>
            </p:nvSpPr>
            <p:spPr bwMode="auto">
              <a:xfrm>
                <a:off x="4518360" y="5416631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29" name="Text Box 21"/>
              <p:cNvSpPr txBox="1">
                <a:spLocks noChangeArrowheads="1"/>
              </p:cNvSpPr>
              <p:nvPr/>
            </p:nvSpPr>
            <p:spPr bwMode="auto">
              <a:xfrm>
                <a:off x="4365412" y="1540474"/>
                <a:ext cx="533674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Z=0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7430" name="AutoShape 22"/>
              <p:cNvCxnSpPr>
                <a:cxnSpLocks noChangeShapeType="1"/>
              </p:cNvCxnSpPr>
              <p:nvPr/>
            </p:nvCxnSpPr>
            <p:spPr bwMode="auto">
              <a:xfrm>
                <a:off x="2661987" y="2313162"/>
                <a:ext cx="185637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7431" name="AutoShape 23"/>
              <p:cNvCxnSpPr>
                <a:cxnSpLocks noChangeShapeType="1"/>
              </p:cNvCxnSpPr>
              <p:nvPr/>
            </p:nvCxnSpPr>
            <p:spPr bwMode="auto">
              <a:xfrm>
                <a:off x="3258022" y="2898772"/>
                <a:ext cx="1260338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7432" name="Text Box 24"/>
              <p:cNvSpPr txBox="1">
                <a:spLocks noChangeArrowheads="1"/>
              </p:cNvSpPr>
              <p:nvPr/>
            </p:nvSpPr>
            <p:spPr bwMode="auto">
              <a:xfrm>
                <a:off x="2232028" y="1739211"/>
                <a:ext cx="353157" cy="2194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7433" name="AutoShape 25"/>
              <p:cNvCxnSpPr>
                <a:cxnSpLocks noChangeShapeType="1"/>
              </p:cNvCxnSpPr>
              <p:nvPr/>
            </p:nvCxnSpPr>
            <p:spPr bwMode="auto">
              <a:xfrm>
                <a:off x="2477532" y="1838844"/>
                <a:ext cx="184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7434" name="Text Box 26"/>
              <p:cNvSpPr txBox="1">
                <a:spLocks noChangeArrowheads="1"/>
              </p:cNvSpPr>
              <p:nvPr/>
            </p:nvSpPr>
            <p:spPr bwMode="auto">
              <a:xfrm>
                <a:off x="2384319" y="2037580"/>
                <a:ext cx="381383" cy="19873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35" name="Text Box 27"/>
              <p:cNvSpPr txBox="1">
                <a:spLocks noChangeArrowheads="1"/>
              </p:cNvSpPr>
              <p:nvPr/>
            </p:nvSpPr>
            <p:spPr bwMode="auto">
              <a:xfrm>
                <a:off x="2585186" y="2633790"/>
                <a:ext cx="381383" cy="25544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2281260" y="2545816"/>
                <a:ext cx="380727" cy="24060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7437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1927447" y="2633790"/>
                <a:ext cx="4076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2545144" y="3130896"/>
                <a:ext cx="380727" cy="223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39" name="Text Box 31"/>
              <p:cNvSpPr txBox="1">
                <a:spLocks noChangeArrowheads="1"/>
              </p:cNvSpPr>
              <p:nvPr/>
            </p:nvSpPr>
            <p:spPr bwMode="auto">
              <a:xfrm>
                <a:off x="1927447" y="3528369"/>
                <a:ext cx="494289" cy="223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об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7440" name="AutoShape 32"/>
              <p:cNvCxnSpPr>
                <a:cxnSpLocks noChangeShapeType="1"/>
              </p:cNvCxnSpPr>
              <p:nvPr/>
            </p:nvCxnSpPr>
            <p:spPr bwMode="auto">
              <a:xfrm flipH="1" flipV="1">
                <a:off x="1775156" y="3258618"/>
                <a:ext cx="702376" cy="4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441" name="AutoShape 33"/>
              <p:cNvCxnSpPr>
                <a:cxnSpLocks noChangeShapeType="1"/>
              </p:cNvCxnSpPr>
              <p:nvPr/>
            </p:nvCxnSpPr>
            <p:spPr bwMode="auto">
              <a:xfrm>
                <a:off x="2477532" y="3628532"/>
                <a:ext cx="14552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7442" name="Text Box 34"/>
              <p:cNvSpPr txBox="1">
                <a:spLocks noChangeArrowheads="1"/>
              </p:cNvSpPr>
              <p:nvPr/>
            </p:nvSpPr>
            <p:spPr bwMode="auto">
              <a:xfrm>
                <a:off x="1954360" y="4621685"/>
                <a:ext cx="380727" cy="223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7443" name="AutoShape 35"/>
              <p:cNvCxnSpPr>
                <a:cxnSpLocks noChangeShapeType="1"/>
              </p:cNvCxnSpPr>
              <p:nvPr/>
            </p:nvCxnSpPr>
            <p:spPr bwMode="auto">
              <a:xfrm>
                <a:off x="2499194" y="4721318"/>
                <a:ext cx="11047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7444" name="AutoShape 36"/>
              <p:cNvSpPr>
                <a:spLocks/>
              </p:cNvSpPr>
              <p:nvPr/>
            </p:nvSpPr>
            <p:spPr bwMode="auto">
              <a:xfrm>
                <a:off x="403226" y="1242634"/>
                <a:ext cx="304582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45" name="AutoShape 37"/>
              <p:cNvSpPr>
                <a:spLocks/>
              </p:cNvSpPr>
              <p:nvPr/>
            </p:nvSpPr>
            <p:spPr bwMode="auto">
              <a:xfrm>
                <a:off x="988758" y="1242634"/>
                <a:ext cx="304582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46" name="AutoShape 38"/>
              <p:cNvSpPr>
                <a:spLocks/>
              </p:cNvSpPr>
              <p:nvPr/>
            </p:nvSpPr>
            <p:spPr bwMode="auto">
              <a:xfrm>
                <a:off x="1622209" y="1242634"/>
                <a:ext cx="305238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47" name="AutoShape 39"/>
              <p:cNvSpPr>
                <a:spLocks/>
              </p:cNvSpPr>
              <p:nvPr/>
            </p:nvSpPr>
            <p:spPr bwMode="auto">
              <a:xfrm>
                <a:off x="2935060" y="1250584"/>
                <a:ext cx="304582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399722"/>
                  <a:gd name="adj6" fmla="val -12477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448" name="AutoShape 40"/>
              <p:cNvSpPr>
                <a:spLocks/>
              </p:cNvSpPr>
              <p:nvPr/>
            </p:nvSpPr>
            <p:spPr bwMode="auto">
              <a:xfrm>
                <a:off x="4150761" y="1242634"/>
                <a:ext cx="305238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1889167"/>
                  <a:gd name="adj6" fmla="val -3584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1000100" y="3929066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3571868" y="3929066"/>
                <a:ext cx="85725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 стрелкой 58"/>
              <p:cNvCxnSpPr/>
              <p:nvPr/>
            </p:nvCxnSpPr>
            <p:spPr>
              <a:xfrm>
                <a:off x="3000364" y="2786058"/>
                <a:ext cx="42862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>
                <a:stCxn id="17434" idx="1"/>
              </p:cNvCxnSpPr>
              <p:nvPr/>
            </p:nvCxnSpPr>
            <p:spPr>
              <a:xfrm rot="10800000" flipV="1">
                <a:off x="2143109" y="2136948"/>
                <a:ext cx="241211" cy="61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TextBox 63"/>
          <p:cNvSpPr txBox="1"/>
          <p:nvPr/>
        </p:nvSpPr>
        <p:spPr>
          <a:xfrm>
            <a:off x="142844" y="5786454"/>
            <a:ext cx="457203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1.Обечайка, 2.Нагреватель,    3.Гильза, 4.Образец, 5.Держатель, 6.Фланец.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519909" y="-876363"/>
            <a:ext cx="785818" cy="4110132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Конструкционные материалы облучательных устройств </a:t>
            </a:r>
            <a:endParaRPr lang="ru-RU" sz="1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6" y="1785926"/>
            <a:ext cx="3929090" cy="50720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en-US" sz="2400" dirty="0" smtClean="0"/>
              <a:t>   </a:t>
            </a:r>
            <a:r>
              <a:rPr lang="ru-RU" sz="2400" dirty="0" smtClean="0"/>
              <a:t>Конструкционными материалами облучательных устройств обычно являются: алюминиевые сплавы, нержавеющая сталь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молибден и вольфрам. 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 </a:t>
            </a:r>
            <a:r>
              <a:rPr lang="ru-RU" sz="2400" dirty="0" smtClean="0"/>
              <a:t>Исследования могут проводиться на образцах из урана, его соединений и сплавов с различным обогащением по урану-235.</a:t>
            </a:r>
            <a:endParaRPr lang="ru-RU" sz="2400" dirty="0"/>
          </a:p>
        </p:txBody>
      </p:sp>
      <p:grpSp>
        <p:nvGrpSpPr>
          <p:cNvPr id="5" name="Рисунок 4"/>
          <p:cNvGrpSpPr>
            <a:grpSpLocks noGrp="1"/>
          </p:cNvGrpSpPr>
          <p:nvPr>
            <p:ph type="pic" idx="1"/>
          </p:nvPr>
        </p:nvGrpSpPr>
        <p:grpSpPr>
          <a:xfrm>
            <a:off x="403225" y="1143000"/>
            <a:ext cx="4572000" cy="4572000"/>
            <a:chOff x="403226" y="1143001"/>
            <a:chExt cx="4572006" cy="4572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785918" y="2928934"/>
              <a:ext cx="1404000" cy="10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" name="Группа 62"/>
            <p:cNvGrpSpPr/>
            <p:nvPr/>
          </p:nvGrpSpPr>
          <p:grpSpPr>
            <a:xfrm>
              <a:off x="403226" y="1143001"/>
              <a:ext cx="4572006" cy="4572000"/>
              <a:chOff x="403226" y="1143001"/>
              <a:chExt cx="4572006" cy="4572000"/>
            </a:xfrm>
          </p:grpSpPr>
          <p:cxnSp>
            <p:nvCxnSpPr>
              <p:cNvPr id="8" name="AutoShape 3"/>
              <p:cNvCxnSpPr>
                <a:cxnSpLocks noChangeShapeType="1"/>
              </p:cNvCxnSpPr>
              <p:nvPr/>
            </p:nvCxnSpPr>
            <p:spPr bwMode="auto">
              <a:xfrm flipH="1">
                <a:off x="403226" y="1640107"/>
                <a:ext cx="441971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cxnSp>
            <p:nvCxnSpPr>
              <p:cNvPr id="9" name="AutoShape 4"/>
              <p:cNvCxnSpPr>
                <a:cxnSpLocks noChangeShapeType="1"/>
              </p:cNvCxnSpPr>
              <p:nvPr/>
            </p:nvCxnSpPr>
            <p:spPr bwMode="auto">
              <a:xfrm>
                <a:off x="1241482" y="2889233"/>
                <a:ext cx="2490480" cy="95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" name="AutoShape 5"/>
              <p:cNvSpPr>
                <a:spLocks/>
              </p:cNvSpPr>
              <p:nvPr/>
            </p:nvSpPr>
            <p:spPr bwMode="auto">
              <a:xfrm>
                <a:off x="3527157" y="1242634"/>
                <a:ext cx="305238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1066389"/>
                  <a:gd name="adj6" fmla="val -19659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1" name="Group 6"/>
              <p:cNvGrpSpPr>
                <a:grpSpLocks/>
              </p:cNvGrpSpPr>
              <p:nvPr/>
            </p:nvGrpSpPr>
            <p:grpSpPr bwMode="auto">
              <a:xfrm>
                <a:off x="1927447" y="1619969"/>
                <a:ext cx="1142837" cy="1278803"/>
                <a:chOff x="3241" y="2214"/>
                <a:chExt cx="3080" cy="2280"/>
              </a:xfrm>
            </p:grpSpPr>
            <p:sp>
              <p:nvSpPr>
                <p:cNvPr id="47" name="Rectangle 7"/>
                <p:cNvSpPr>
                  <a:spLocks noChangeArrowheads="1"/>
                </p:cNvSpPr>
                <p:nvPr/>
              </p:nvSpPr>
              <p:spPr bwMode="auto">
                <a:xfrm>
                  <a:off x="3241" y="2214"/>
                  <a:ext cx="3080" cy="228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4341" y="2214"/>
                  <a:ext cx="880" cy="126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49" name="Freeform 9" descr="Широкий диагональный 1"/>
                <p:cNvSpPr>
                  <a:spLocks/>
                </p:cNvSpPr>
                <p:nvPr/>
              </p:nvSpPr>
              <p:spPr bwMode="auto">
                <a:xfrm>
                  <a:off x="3241" y="2214"/>
                  <a:ext cx="3080" cy="1800"/>
                </a:xfrm>
                <a:custGeom>
                  <a:avLst/>
                  <a:gdLst/>
                  <a:ahLst/>
                  <a:cxnLst>
                    <a:cxn ang="0">
                      <a:pos x="1100" y="1260"/>
                    </a:cxn>
                    <a:cxn ang="0">
                      <a:pos x="660" y="1260"/>
                    </a:cxn>
                    <a:cxn ang="0">
                      <a:pos x="660" y="0"/>
                    </a:cxn>
                    <a:cxn ang="0">
                      <a:pos x="0" y="0"/>
                    </a:cxn>
                    <a:cxn ang="0">
                      <a:pos x="0" y="1260"/>
                    </a:cxn>
                    <a:cxn ang="0">
                      <a:pos x="3080" y="1800"/>
                    </a:cxn>
                    <a:cxn ang="0">
                      <a:pos x="3080" y="0"/>
                    </a:cxn>
                    <a:cxn ang="0">
                      <a:pos x="2420" y="0"/>
                    </a:cxn>
                    <a:cxn ang="0">
                      <a:pos x="2420" y="1260"/>
                    </a:cxn>
                    <a:cxn ang="0">
                      <a:pos x="1980" y="1260"/>
                    </a:cxn>
                    <a:cxn ang="0">
                      <a:pos x="660" y="1260"/>
                    </a:cxn>
                    <a:cxn ang="0">
                      <a:pos x="1100" y="1260"/>
                    </a:cxn>
                  </a:cxnLst>
                  <a:rect l="0" t="0" r="r" b="b"/>
                  <a:pathLst>
                    <a:path w="3080" h="1800">
                      <a:moveTo>
                        <a:pt x="1100" y="1260"/>
                      </a:moveTo>
                      <a:lnTo>
                        <a:pt x="660" y="1260"/>
                      </a:lnTo>
                      <a:lnTo>
                        <a:pt x="660" y="0"/>
                      </a:lnTo>
                      <a:lnTo>
                        <a:pt x="0" y="0"/>
                      </a:lnTo>
                      <a:lnTo>
                        <a:pt x="0" y="1260"/>
                      </a:lnTo>
                      <a:lnTo>
                        <a:pt x="3080" y="1800"/>
                      </a:lnTo>
                      <a:lnTo>
                        <a:pt x="3080" y="0"/>
                      </a:lnTo>
                      <a:lnTo>
                        <a:pt x="2420" y="0"/>
                      </a:lnTo>
                      <a:lnTo>
                        <a:pt x="2420" y="1260"/>
                      </a:lnTo>
                      <a:lnTo>
                        <a:pt x="1980" y="1260"/>
                      </a:lnTo>
                      <a:lnTo>
                        <a:pt x="660" y="1260"/>
                      </a:lnTo>
                      <a:lnTo>
                        <a:pt x="1100" y="1260"/>
                      </a:lnTo>
                      <a:close/>
                    </a:path>
                  </a:pathLst>
                </a:custGeom>
                <a:pattFill prst="wdDnDiag">
                  <a:fgClr>
                    <a:srgbClr val="000000"/>
                  </a:fgClr>
                  <a:bgClr>
                    <a:srgbClr val="FFFFFF"/>
                  </a:bgClr>
                </a:patt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</p:grpSp>
          <p:sp>
            <p:nvSpPr>
              <p:cNvPr id="12" name="Rectangle 10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241482" y="1630038"/>
                <a:ext cx="280294" cy="125919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3" name="Rectangle 11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3451011" y="1640107"/>
                <a:ext cx="280950" cy="125866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1393773" y="3925842"/>
                <a:ext cx="2210186" cy="159042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5" name="Rectangle 13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707808" y="1630038"/>
                <a:ext cx="280950" cy="23011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16" name="Rectangle 14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3932828" y="1619969"/>
                <a:ext cx="280294" cy="22958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cxnSp>
            <p:nvCxnSpPr>
              <p:cNvPr id="17" name="AutoShape 15"/>
              <p:cNvCxnSpPr>
                <a:cxnSpLocks noChangeShapeType="1"/>
              </p:cNvCxnSpPr>
              <p:nvPr/>
            </p:nvCxnSpPr>
            <p:spPr bwMode="auto">
              <a:xfrm>
                <a:off x="2477532" y="1143001"/>
                <a:ext cx="0" cy="4572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cxnSp>
            <p:nvCxnSpPr>
              <p:cNvPr id="18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03226" y="5516264"/>
                <a:ext cx="4115134" cy="5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/>
              </a:ln>
            </p:spPr>
          </p:cxn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4518360" y="2236317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4518360" y="2832526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4518360" y="3826739"/>
                <a:ext cx="456872" cy="2978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4518360" y="5416631"/>
                <a:ext cx="456872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4365412" y="1540474"/>
                <a:ext cx="533674" cy="298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Z=0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>
                <a:off x="2661987" y="2313162"/>
                <a:ext cx="185637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5" name="AutoShape 23"/>
              <p:cNvCxnSpPr>
                <a:cxnSpLocks noChangeShapeType="1"/>
              </p:cNvCxnSpPr>
              <p:nvPr/>
            </p:nvCxnSpPr>
            <p:spPr bwMode="auto">
              <a:xfrm>
                <a:off x="3258022" y="2898772"/>
                <a:ext cx="1260338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1214416" y="1714489"/>
                <a:ext cx="1285885" cy="2610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ru-RU" sz="1100" b="1" dirty="0" smtClean="0">
                    <a:latin typeface="Calibri" pitchFamily="34" charset="0"/>
                  </a:rPr>
                  <a:t>Диоксид урана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7" name="AutoShape 25"/>
              <p:cNvCxnSpPr>
                <a:cxnSpLocks noChangeShapeType="1"/>
              </p:cNvCxnSpPr>
              <p:nvPr/>
            </p:nvCxnSpPr>
            <p:spPr bwMode="auto">
              <a:xfrm>
                <a:off x="2477532" y="1838844"/>
                <a:ext cx="184456" cy="0"/>
              </a:xfrm>
              <a:prstGeom prst="straightConnector1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8" name="Text Box 26"/>
              <p:cNvSpPr txBox="1">
                <a:spLocks noChangeArrowheads="1"/>
              </p:cNvSpPr>
              <p:nvPr/>
            </p:nvSpPr>
            <p:spPr bwMode="auto">
              <a:xfrm>
                <a:off x="2384318" y="2037580"/>
                <a:ext cx="1044679" cy="2484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Молибден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en-US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857359" y="2633790"/>
                <a:ext cx="1109209" cy="25544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Вольфрам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2545144" y="3130896"/>
                <a:ext cx="1026729" cy="2981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Молибден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3" name="Text Box 31"/>
              <p:cNvSpPr txBox="1">
                <a:spLocks noChangeArrowheads="1"/>
              </p:cNvSpPr>
              <p:nvPr/>
            </p:nvSpPr>
            <p:spPr bwMode="auto">
              <a:xfrm>
                <a:off x="1285854" y="3528369"/>
                <a:ext cx="1135881" cy="3292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Алюминий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об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4" name="AutoShape 32"/>
              <p:cNvCxnSpPr>
                <a:cxnSpLocks noChangeShapeType="1"/>
              </p:cNvCxnSpPr>
              <p:nvPr/>
            </p:nvCxnSpPr>
            <p:spPr bwMode="auto">
              <a:xfrm flipH="1" flipV="1">
                <a:off x="1775156" y="3258618"/>
                <a:ext cx="702376" cy="4240"/>
              </a:xfrm>
              <a:prstGeom prst="straightConnector1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" name="AutoShape 33"/>
              <p:cNvCxnSpPr>
                <a:cxnSpLocks noChangeShapeType="1"/>
              </p:cNvCxnSpPr>
              <p:nvPr/>
            </p:nvCxnSpPr>
            <p:spPr bwMode="auto">
              <a:xfrm>
                <a:off x="2477532" y="3628532"/>
                <a:ext cx="1455296" cy="0"/>
              </a:xfrm>
              <a:prstGeom prst="straightConnector1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6" name="Text Box 34"/>
              <p:cNvSpPr txBox="1">
                <a:spLocks noChangeArrowheads="1"/>
              </p:cNvSpPr>
              <p:nvPr/>
            </p:nvSpPr>
            <p:spPr bwMode="auto">
              <a:xfrm>
                <a:off x="500035" y="4643447"/>
                <a:ext cx="1835053" cy="2857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Нержавеющая сталь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R</a:t>
                </a:r>
                <a:r>
                  <a:rPr kumimoji="0" lang="ru-RU" sz="1100" b="1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7" name="AutoShape 35"/>
              <p:cNvCxnSpPr>
                <a:cxnSpLocks noChangeShapeType="1"/>
              </p:cNvCxnSpPr>
              <p:nvPr/>
            </p:nvCxnSpPr>
            <p:spPr bwMode="auto">
              <a:xfrm>
                <a:off x="2499194" y="4721318"/>
                <a:ext cx="11047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8" name="AutoShape 36"/>
              <p:cNvSpPr>
                <a:spLocks/>
              </p:cNvSpPr>
              <p:nvPr/>
            </p:nvSpPr>
            <p:spPr bwMode="auto">
              <a:xfrm>
                <a:off x="403226" y="1242634"/>
                <a:ext cx="304582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9" name="AutoShape 37"/>
              <p:cNvSpPr>
                <a:spLocks/>
              </p:cNvSpPr>
              <p:nvPr/>
            </p:nvSpPr>
            <p:spPr bwMode="auto">
              <a:xfrm>
                <a:off x="988758" y="1242634"/>
                <a:ext cx="304582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" name="AutoShape 38"/>
              <p:cNvSpPr>
                <a:spLocks/>
              </p:cNvSpPr>
              <p:nvPr/>
            </p:nvSpPr>
            <p:spPr bwMode="auto">
              <a:xfrm>
                <a:off x="1622209" y="1242634"/>
                <a:ext cx="305238" cy="198737"/>
              </a:xfrm>
              <a:prstGeom prst="callout2">
                <a:avLst>
                  <a:gd name="adj1" fmla="val 50000"/>
                  <a:gd name="adj2" fmla="val 127273"/>
                  <a:gd name="adj3" fmla="val 50000"/>
                  <a:gd name="adj4" fmla="val 127273"/>
                  <a:gd name="adj5" fmla="val 437222"/>
                  <a:gd name="adj6" fmla="val 1559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" name="AutoShape 39"/>
              <p:cNvSpPr>
                <a:spLocks/>
              </p:cNvSpPr>
              <p:nvPr/>
            </p:nvSpPr>
            <p:spPr bwMode="auto">
              <a:xfrm>
                <a:off x="2935060" y="1250584"/>
                <a:ext cx="304582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399722"/>
                  <a:gd name="adj6" fmla="val -12477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2" name="AutoShape 40"/>
              <p:cNvSpPr>
                <a:spLocks/>
              </p:cNvSpPr>
              <p:nvPr/>
            </p:nvSpPr>
            <p:spPr bwMode="auto">
              <a:xfrm>
                <a:off x="4150761" y="1242634"/>
                <a:ext cx="305238" cy="198737"/>
              </a:xfrm>
              <a:prstGeom prst="callout2">
                <a:avLst>
                  <a:gd name="adj1" fmla="val 50000"/>
                  <a:gd name="adj2" fmla="val -27273"/>
                  <a:gd name="adj3" fmla="val 50000"/>
                  <a:gd name="adj4" fmla="val -27273"/>
                  <a:gd name="adj5" fmla="val 1889167"/>
                  <a:gd name="adj6" fmla="val -35840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1000100" y="3929066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3571868" y="3929066"/>
                <a:ext cx="85725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 стрелкой 44"/>
              <p:cNvCxnSpPr/>
              <p:nvPr/>
            </p:nvCxnSpPr>
            <p:spPr>
              <a:xfrm>
                <a:off x="3000364" y="2786058"/>
                <a:ext cx="428628" cy="15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 стрелкой 45"/>
              <p:cNvCxnSpPr>
                <a:stCxn id="28" idx="1"/>
              </p:cNvCxnSpPr>
              <p:nvPr/>
            </p:nvCxnSpPr>
            <p:spPr>
              <a:xfrm rot="10800000">
                <a:off x="2143117" y="2143115"/>
                <a:ext cx="241201" cy="18672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extBox 50"/>
          <p:cNvSpPr txBox="1"/>
          <p:nvPr/>
        </p:nvSpPr>
        <p:spPr>
          <a:xfrm>
            <a:off x="285720" y="5715016"/>
            <a:ext cx="3968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1.Обечайка, 2.Нагреватель,    3.Гильза,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4.Образец, 5.Держатель, 6.Фланец.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Зависимость  коэффициента теплопроводности от температуры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соответствии с рекомендациями [12] зависимость теплопроводности от температуры молибдена может быть аппроксимирована двумя прямыми: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144-0,0378 (Т-273) (Вт/м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при Т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2120 К   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λ=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74-0,0092 (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20) (Вт/м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при Т &gt; 2120 К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Теплопроводность нержавеющей стали [13]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может быть описана параболической зависимостью от температуры: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33,2 - 11,2*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(730 + Т)*(1273 - Т) (Вт/м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Теплопроводность алюминия в [ 13] аппроксимирована формулой: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210 (1,2)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-350)/345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(Вт/м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Зависимость теплопроводности вольфрама   от температуры [12] можно представить полиномом второй степени: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0,971*10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+ 0,0548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+ 168,6.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Теплопроводность гелия, которым заполняется испытательная камера, как функция температуры, в соответствии с рекомендацией [14] описывается: соотношением: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λ</a:t>
            </a:r>
            <a:r>
              <a:rPr lang="ru-RU" sz="1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*(Т/273)</a:t>
            </a:r>
            <a:r>
              <a:rPr lang="ru-RU" sz="1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0.73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Степень черноты 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зависимости от температуры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Степень черноты по данным [15 ] и [11] в зависимости от температуры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апроксимируется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следующими уравнениями: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молибдена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,024*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вольфрама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,389*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нержавеющей стали в диапазоне температуры 400-1200 К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0,0814(Т)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0.3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алюминия в пределах 293-323 К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быть принята постоянной, равной 0,1.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214282" y="1500174"/>
            <a:ext cx="8402921" cy="53578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 теплообмена с окружающей средой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по рекомендациям [11] 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величина для воздуха меняется слабо и может быть принята постоянной, равной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 Вт/м 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охлаждении стенки камеры водой  в отсутствии кипения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пристенном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рекомендуется [11] выбирать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пределах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600-1800 Вт/м 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условиях бассейнового реактора ИРТ-МИФИ при температуре воды 318 К и возможной разности температур между стенкой и водой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 К можно принять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880 Вт/м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71538" y="571480"/>
            <a:ext cx="7000924" cy="857256"/>
          </a:xfrm>
        </p:spPr>
        <p:txBody>
          <a:bodyPr/>
          <a:lstStyle/>
          <a:p>
            <a:pPr algn="ctr"/>
            <a:r>
              <a:rPr lang="ru-RU" sz="3200" dirty="0" smtClean="0"/>
              <a:t>Коэффициент  теплообмена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858048" cy="1000132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Внутренние источники тепла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элементах облучательного устройства.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715436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Тепловыделение в  топлива в соответствии с рекомендациями [ 9 ] определяется выражением: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0.3*10</a:t>
            </a:r>
            <a:r>
              <a:rPr lang="ru-RU" sz="1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-10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 +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 q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число Авогадро;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ru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ru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сечения деления изотопов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,Ф </a:t>
            </a:r>
            <a:r>
              <a:rPr lang="ru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потоки тепловых и быстрых нейтроновА5 и А8 - массовые числа изотопов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-удельное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энерговыделение при поглощении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гамма-квантов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Вт/г  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плотность образца.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Расчет удельного энерговыделения в конструкционных материалах за счет поглощения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γ-излучения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на основании известной зависимости поглощенной мощности дозы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(рад/с) от мощ­ности реактора.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случае для средней энергии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-квантов, равной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МэВ: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3,57*10</a:t>
            </a:r>
            <a:r>
              <a:rPr lang="ru-RU" sz="1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-4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(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плотность материала и  массовый коэффициент поглощения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-го элемента кон­струкции соответственно [16] 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984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Сопоставление экспериментальных результатов с расчетом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138" name="Group 90"/>
          <p:cNvGrpSpPr>
            <a:grpSpLocks/>
          </p:cNvGrpSpPr>
          <p:nvPr/>
        </p:nvGrpSpPr>
        <p:grpSpPr bwMode="auto">
          <a:xfrm>
            <a:off x="642910" y="2643182"/>
            <a:ext cx="3167062" cy="2388235"/>
            <a:chOff x="1965" y="805"/>
            <a:chExt cx="4987" cy="3761"/>
          </a:xfrm>
        </p:grpSpPr>
        <p:grpSp>
          <p:nvGrpSpPr>
            <p:cNvPr id="2140" name="Group 92"/>
            <p:cNvGrpSpPr>
              <a:grpSpLocks/>
            </p:cNvGrpSpPr>
            <p:nvPr/>
          </p:nvGrpSpPr>
          <p:grpSpPr bwMode="auto">
            <a:xfrm>
              <a:off x="1965" y="805"/>
              <a:ext cx="4987" cy="3761"/>
              <a:chOff x="1725" y="998"/>
              <a:chExt cx="7928" cy="5565"/>
            </a:xfrm>
          </p:grpSpPr>
          <p:grpSp>
            <p:nvGrpSpPr>
              <p:cNvPr id="2141" name="Group 93"/>
              <p:cNvGrpSpPr>
                <a:grpSpLocks/>
              </p:cNvGrpSpPr>
              <p:nvPr/>
            </p:nvGrpSpPr>
            <p:grpSpPr bwMode="auto">
              <a:xfrm>
                <a:off x="1725" y="998"/>
                <a:ext cx="7928" cy="5565"/>
                <a:chOff x="1725" y="998"/>
                <a:chExt cx="7928" cy="5565"/>
              </a:xfrm>
            </p:grpSpPr>
            <p:sp>
              <p:nvSpPr>
                <p:cNvPr id="214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1725" y="1260"/>
                  <a:ext cx="7785" cy="495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Т К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1200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900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600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143" name="Oval 95"/>
                <p:cNvSpPr>
                  <a:spLocks noChangeArrowheads="1"/>
                </p:cNvSpPr>
                <p:nvPr/>
              </p:nvSpPr>
              <p:spPr bwMode="auto">
                <a:xfrm>
                  <a:off x="4553" y="194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44" name="Oval 96"/>
                <p:cNvSpPr>
                  <a:spLocks noChangeArrowheads="1"/>
                </p:cNvSpPr>
                <p:nvPr/>
              </p:nvSpPr>
              <p:spPr bwMode="auto">
                <a:xfrm>
                  <a:off x="4613" y="491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45" name="Oval 97"/>
                <p:cNvSpPr>
                  <a:spLocks noChangeArrowheads="1"/>
                </p:cNvSpPr>
                <p:nvPr/>
              </p:nvSpPr>
              <p:spPr bwMode="auto">
                <a:xfrm>
                  <a:off x="4613" y="473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46" name="Oval 98"/>
                <p:cNvSpPr>
                  <a:spLocks noChangeArrowheads="1"/>
                </p:cNvSpPr>
                <p:nvPr/>
              </p:nvSpPr>
              <p:spPr bwMode="auto">
                <a:xfrm>
                  <a:off x="5453" y="473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2147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2648" y="1343"/>
                  <a:ext cx="52" cy="4935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48" name="Oval 100"/>
                <p:cNvSpPr>
                  <a:spLocks noChangeArrowheads="1"/>
                </p:cNvSpPr>
                <p:nvPr/>
              </p:nvSpPr>
              <p:spPr bwMode="auto">
                <a:xfrm>
                  <a:off x="2601" y="260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49" name="Oval 101"/>
                <p:cNvSpPr>
                  <a:spLocks noChangeArrowheads="1"/>
                </p:cNvSpPr>
                <p:nvPr/>
              </p:nvSpPr>
              <p:spPr bwMode="auto">
                <a:xfrm>
                  <a:off x="2601" y="290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50" name="Oval 102"/>
                <p:cNvSpPr>
                  <a:spLocks noChangeArrowheads="1"/>
                </p:cNvSpPr>
                <p:nvPr/>
              </p:nvSpPr>
              <p:spPr bwMode="auto">
                <a:xfrm>
                  <a:off x="2601" y="5521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51" name="Oval 103"/>
                <p:cNvSpPr>
                  <a:spLocks noChangeArrowheads="1"/>
                </p:cNvSpPr>
                <p:nvPr/>
              </p:nvSpPr>
              <p:spPr bwMode="auto">
                <a:xfrm>
                  <a:off x="2648" y="5701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52" name="Arc 104"/>
                <p:cNvSpPr>
                  <a:spLocks/>
                </p:cNvSpPr>
                <p:nvPr/>
              </p:nvSpPr>
              <p:spPr bwMode="auto">
                <a:xfrm rot="-1538460">
                  <a:off x="2828" y="2041"/>
                  <a:ext cx="5837" cy="14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9598"/>
                    <a:gd name="T1" fmla="*/ 0 h 21600"/>
                    <a:gd name="T2" fmla="*/ 19598 w 19598"/>
                    <a:gd name="T3" fmla="*/ 12519 h 21600"/>
                    <a:gd name="T4" fmla="*/ 0 w 1959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98" h="21600" fill="none" extrusionOk="0">
                      <a:moveTo>
                        <a:pt x="-1" y="0"/>
                      </a:moveTo>
                      <a:cubicBezTo>
                        <a:pt x="8413" y="0"/>
                        <a:pt x="16061" y="4885"/>
                        <a:pt x="19598" y="12518"/>
                      </a:cubicBezTo>
                    </a:path>
                    <a:path w="19598" h="21600" stroke="0" extrusionOk="0">
                      <a:moveTo>
                        <a:pt x="-1" y="0"/>
                      </a:moveTo>
                      <a:cubicBezTo>
                        <a:pt x="8413" y="0"/>
                        <a:pt x="16061" y="4885"/>
                        <a:pt x="19598" y="12518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153" name="Arc 105"/>
                <p:cNvSpPr>
                  <a:spLocks/>
                </p:cNvSpPr>
                <p:nvPr/>
              </p:nvSpPr>
              <p:spPr bwMode="auto">
                <a:xfrm rot="-1538460">
                  <a:off x="2700" y="3729"/>
                  <a:ext cx="5837" cy="14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9598"/>
                    <a:gd name="T1" fmla="*/ 0 h 21600"/>
                    <a:gd name="T2" fmla="*/ 19598 w 19598"/>
                    <a:gd name="T3" fmla="*/ 12519 h 21600"/>
                    <a:gd name="T4" fmla="*/ 0 w 1959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98" h="21600" fill="none" extrusionOk="0">
                      <a:moveTo>
                        <a:pt x="-1" y="0"/>
                      </a:moveTo>
                      <a:cubicBezTo>
                        <a:pt x="8413" y="0"/>
                        <a:pt x="16061" y="4885"/>
                        <a:pt x="19598" y="12518"/>
                      </a:cubicBezTo>
                    </a:path>
                    <a:path w="19598" h="21600" stroke="0" extrusionOk="0">
                      <a:moveTo>
                        <a:pt x="-1" y="0"/>
                      </a:moveTo>
                      <a:cubicBezTo>
                        <a:pt x="8413" y="0"/>
                        <a:pt x="16061" y="4885"/>
                        <a:pt x="19598" y="12518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2154" name="AutoShape 106"/>
                <p:cNvCxnSpPr>
                  <a:cxnSpLocks noChangeShapeType="1"/>
                </p:cNvCxnSpPr>
                <p:nvPr/>
              </p:nvCxnSpPr>
              <p:spPr bwMode="auto">
                <a:xfrm flipV="1">
                  <a:off x="2648" y="1838"/>
                  <a:ext cx="6744" cy="10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155" name="AutoShape 107"/>
                <p:cNvCxnSpPr>
                  <a:cxnSpLocks noChangeShapeType="1"/>
                </p:cNvCxnSpPr>
                <p:nvPr/>
              </p:nvCxnSpPr>
              <p:spPr bwMode="auto">
                <a:xfrm flipV="1">
                  <a:off x="2648" y="3908"/>
                  <a:ext cx="6744" cy="13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156" name="AutoShape 10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700" y="6045"/>
                  <a:ext cx="6741" cy="23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57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2543" y="6121"/>
                  <a:ext cx="7110" cy="4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0                                       200                                     400   Р, Вт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25" y="998"/>
                  <a:ext cx="7785" cy="3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2159" name="AutoShape 1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648" y="1299"/>
                  <a:ext cx="6744" cy="67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60" name="Oval 112"/>
                <p:cNvSpPr>
                  <a:spLocks noChangeArrowheads="1"/>
                </p:cNvSpPr>
                <p:nvPr/>
              </p:nvSpPr>
              <p:spPr bwMode="auto">
                <a:xfrm>
                  <a:off x="9030" y="3863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cxnSp>
            <p:nvCxnSpPr>
              <p:cNvPr id="2161" name="AutoShape 113"/>
              <p:cNvCxnSpPr>
                <a:cxnSpLocks noChangeShapeType="1"/>
              </p:cNvCxnSpPr>
              <p:nvPr/>
            </p:nvCxnSpPr>
            <p:spPr bwMode="auto">
              <a:xfrm>
                <a:off x="9392" y="1299"/>
                <a:ext cx="49" cy="4746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62" name="AutoShape 114"/>
              <p:cNvCxnSpPr>
                <a:cxnSpLocks noChangeShapeType="1"/>
              </p:cNvCxnSpPr>
              <p:nvPr/>
            </p:nvCxnSpPr>
            <p:spPr bwMode="auto">
              <a:xfrm flipH="1" flipV="1">
                <a:off x="5348" y="1343"/>
                <a:ext cx="30" cy="47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63" name="AutoShape 115"/>
              <p:cNvCxnSpPr>
                <a:cxnSpLocks noChangeShapeType="1"/>
              </p:cNvCxnSpPr>
              <p:nvPr/>
            </p:nvCxnSpPr>
            <p:spPr bwMode="auto">
              <a:xfrm flipH="1" flipV="1">
                <a:off x="7905" y="1299"/>
                <a:ext cx="38" cy="47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164" name="Oval 116" descr="Контурные ромбики"/>
            <p:cNvSpPr>
              <a:spLocks noChangeArrowheads="1"/>
            </p:cNvSpPr>
            <p:nvPr/>
          </p:nvSpPr>
          <p:spPr bwMode="auto">
            <a:xfrm>
              <a:off x="3683" y="1418"/>
              <a:ext cx="212" cy="192"/>
            </a:xfrm>
            <a:prstGeom prst="ellipse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5" name="Oval 117" descr="Контурные ромбики"/>
            <p:cNvSpPr>
              <a:spLocks noChangeArrowheads="1"/>
            </p:cNvSpPr>
            <p:nvPr/>
          </p:nvSpPr>
          <p:spPr bwMode="auto">
            <a:xfrm>
              <a:off x="2446" y="1855"/>
              <a:ext cx="212" cy="192"/>
            </a:xfrm>
            <a:prstGeom prst="ellipse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6" name="Oval 118" descr="Контурные ромбики"/>
            <p:cNvSpPr>
              <a:spLocks noChangeArrowheads="1"/>
            </p:cNvSpPr>
            <p:nvPr/>
          </p:nvSpPr>
          <p:spPr bwMode="auto">
            <a:xfrm>
              <a:off x="2446" y="2083"/>
              <a:ext cx="212" cy="192"/>
            </a:xfrm>
            <a:prstGeom prst="ellipse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7" name="Oval 119"/>
            <p:cNvSpPr>
              <a:spLocks noChangeArrowheads="1"/>
            </p:cNvSpPr>
            <p:nvPr/>
          </p:nvSpPr>
          <p:spPr bwMode="auto">
            <a:xfrm>
              <a:off x="2480" y="3819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8" name="Oval 120"/>
            <p:cNvSpPr>
              <a:spLocks noChangeArrowheads="1"/>
            </p:cNvSpPr>
            <p:nvPr/>
          </p:nvSpPr>
          <p:spPr bwMode="auto">
            <a:xfrm>
              <a:off x="2480" y="3942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9" name="Oval 121"/>
            <p:cNvSpPr>
              <a:spLocks noChangeArrowheads="1"/>
            </p:cNvSpPr>
            <p:nvPr/>
          </p:nvSpPr>
          <p:spPr bwMode="auto">
            <a:xfrm>
              <a:off x="3744" y="3297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0" name="Oval 122"/>
            <p:cNvSpPr>
              <a:spLocks noChangeArrowheads="1"/>
            </p:cNvSpPr>
            <p:nvPr/>
          </p:nvSpPr>
          <p:spPr bwMode="auto">
            <a:xfrm>
              <a:off x="3744" y="3432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1" name="Oval 123"/>
            <p:cNvSpPr>
              <a:spLocks noChangeArrowheads="1"/>
            </p:cNvSpPr>
            <p:nvPr/>
          </p:nvSpPr>
          <p:spPr bwMode="auto">
            <a:xfrm>
              <a:off x="4263" y="3297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2" name="Oval 124"/>
            <p:cNvSpPr>
              <a:spLocks noChangeArrowheads="1"/>
            </p:cNvSpPr>
            <p:nvPr/>
          </p:nvSpPr>
          <p:spPr bwMode="auto">
            <a:xfrm>
              <a:off x="6525" y="2697"/>
              <a:ext cx="21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3" name="Text Box 125"/>
            <p:cNvSpPr txBox="1">
              <a:spLocks noChangeArrowheads="1"/>
            </p:cNvSpPr>
            <p:nvPr/>
          </p:nvSpPr>
          <p:spPr bwMode="auto">
            <a:xfrm>
              <a:off x="2692" y="1565"/>
              <a:ext cx="495" cy="3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174" name="AutoShape 126"/>
            <p:cNvCxnSpPr>
              <a:cxnSpLocks noChangeShapeType="1"/>
            </p:cNvCxnSpPr>
            <p:nvPr/>
          </p:nvCxnSpPr>
          <p:spPr bwMode="auto">
            <a:xfrm flipH="1">
              <a:off x="3136" y="1510"/>
              <a:ext cx="608" cy="2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75" name="AutoShape 127"/>
            <p:cNvCxnSpPr>
              <a:cxnSpLocks noChangeShapeType="1"/>
            </p:cNvCxnSpPr>
            <p:nvPr/>
          </p:nvCxnSpPr>
          <p:spPr bwMode="auto">
            <a:xfrm>
              <a:off x="4622" y="1566"/>
              <a:ext cx="416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76" name="Text Box 128"/>
            <p:cNvSpPr txBox="1">
              <a:spLocks noChangeArrowheads="1"/>
            </p:cNvSpPr>
            <p:nvPr/>
          </p:nvSpPr>
          <p:spPr bwMode="auto">
            <a:xfrm>
              <a:off x="4959" y="1651"/>
              <a:ext cx="340" cy="3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7" name="Text Box 129"/>
            <p:cNvSpPr txBox="1">
              <a:spLocks noChangeArrowheads="1"/>
            </p:cNvSpPr>
            <p:nvPr/>
          </p:nvSpPr>
          <p:spPr bwMode="auto">
            <a:xfrm>
              <a:off x="4475" y="1991"/>
              <a:ext cx="349" cy="3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178" name="AutoShape 130"/>
            <p:cNvCxnSpPr>
              <a:cxnSpLocks noChangeShapeType="1"/>
            </p:cNvCxnSpPr>
            <p:nvPr/>
          </p:nvCxnSpPr>
          <p:spPr bwMode="auto">
            <a:xfrm>
              <a:off x="4785" y="2240"/>
              <a:ext cx="514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79" name="Text Box 131"/>
            <p:cNvSpPr txBox="1">
              <a:spLocks noChangeArrowheads="1"/>
            </p:cNvSpPr>
            <p:nvPr/>
          </p:nvSpPr>
          <p:spPr bwMode="auto">
            <a:xfrm>
              <a:off x="4959" y="3297"/>
              <a:ext cx="536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180" name="AutoShape 132"/>
            <p:cNvCxnSpPr>
              <a:cxnSpLocks noChangeShapeType="1"/>
            </p:cNvCxnSpPr>
            <p:nvPr/>
          </p:nvCxnSpPr>
          <p:spPr bwMode="auto">
            <a:xfrm flipH="1" flipV="1">
              <a:off x="4391" y="3406"/>
              <a:ext cx="608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270" name="Group 222"/>
          <p:cNvGrpSpPr>
            <a:grpSpLocks/>
          </p:cNvGrpSpPr>
          <p:nvPr/>
        </p:nvGrpSpPr>
        <p:grpSpPr bwMode="auto">
          <a:xfrm>
            <a:off x="5357818" y="2571744"/>
            <a:ext cx="2484438" cy="2806685"/>
            <a:chOff x="1995" y="2295"/>
            <a:chExt cx="5354" cy="6735"/>
          </a:xfrm>
        </p:grpSpPr>
        <p:grpSp>
          <p:nvGrpSpPr>
            <p:cNvPr id="2271" name="Group 223"/>
            <p:cNvGrpSpPr>
              <a:grpSpLocks/>
            </p:cNvGrpSpPr>
            <p:nvPr/>
          </p:nvGrpSpPr>
          <p:grpSpPr bwMode="auto">
            <a:xfrm>
              <a:off x="1995" y="2295"/>
              <a:ext cx="5354" cy="6735"/>
              <a:chOff x="2400" y="1650"/>
              <a:chExt cx="5354" cy="6735"/>
            </a:xfrm>
          </p:grpSpPr>
          <p:sp>
            <p:nvSpPr>
              <p:cNvPr id="2272" name="Text Box 224"/>
              <p:cNvSpPr txBox="1">
                <a:spLocks noChangeArrowheads="1"/>
              </p:cNvSpPr>
              <p:nvPr/>
            </p:nvSpPr>
            <p:spPr bwMode="auto">
              <a:xfrm>
                <a:off x="2400" y="1650"/>
                <a:ext cx="5354" cy="67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 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ru-RU" sz="800" dirty="0" smtClean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1800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1200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600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100" dirty="0" smtClean="0">
                    <a:latin typeface="Calibri" pitchFamily="34" charset="0"/>
                  </a:rPr>
                  <a:t>           0              40              80      Z мм</a:t>
                </a:r>
                <a:endParaRPr lang="ru-RU" sz="1100" dirty="0" smtClean="0">
                  <a:latin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100" dirty="0" smtClean="0">
                    <a:latin typeface="Calibri" pitchFamily="34" charset="0"/>
                  </a:rPr>
                  <a:t> 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    </a:t>
                </a: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273" name="AutoShape 225"/>
              <p:cNvCxnSpPr>
                <a:cxnSpLocks noChangeShapeType="1"/>
              </p:cNvCxnSpPr>
              <p:nvPr/>
            </p:nvCxnSpPr>
            <p:spPr bwMode="auto">
              <a:xfrm flipH="1" flipV="1">
                <a:off x="3420" y="2100"/>
                <a:ext cx="30" cy="553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274" name="Oval 226"/>
              <p:cNvSpPr>
                <a:spLocks noChangeArrowheads="1"/>
              </p:cNvSpPr>
              <p:nvPr/>
            </p:nvSpPr>
            <p:spPr bwMode="auto">
              <a:xfrm>
                <a:off x="5115" y="424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75" name="Oval 227"/>
              <p:cNvSpPr>
                <a:spLocks noChangeArrowheads="1"/>
              </p:cNvSpPr>
              <p:nvPr/>
            </p:nvSpPr>
            <p:spPr bwMode="auto">
              <a:xfrm>
                <a:off x="3585" y="229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76" name="Oval 228"/>
              <p:cNvSpPr>
                <a:spLocks noChangeArrowheads="1"/>
              </p:cNvSpPr>
              <p:nvPr/>
            </p:nvSpPr>
            <p:spPr bwMode="auto">
              <a:xfrm>
                <a:off x="3585" y="661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77" name="Oval 229"/>
              <p:cNvSpPr>
                <a:spLocks noChangeArrowheads="1"/>
              </p:cNvSpPr>
              <p:nvPr/>
            </p:nvSpPr>
            <p:spPr bwMode="auto">
              <a:xfrm>
                <a:off x="3675" y="469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78" name="Oval 230"/>
              <p:cNvSpPr>
                <a:spLocks noChangeArrowheads="1"/>
              </p:cNvSpPr>
              <p:nvPr/>
            </p:nvSpPr>
            <p:spPr bwMode="auto">
              <a:xfrm>
                <a:off x="3302" y="661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79" name="Oval 231"/>
              <p:cNvSpPr>
                <a:spLocks noChangeArrowheads="1"/>
              </p:cNvSpPr>
              <p:nvPr/>
            </p:nvSpPr>
            <p:spPr bwMode="auto">
              <a:xfrm>
                <a:off x="3302" y="477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80" name="Oval 232"/>
              <p:cNvSpPr>
                <a:spLocks noChangeArrowheads="1"/>
              </p:cNvSpPr>
              <p:nvPr/>
            </p:nvSpPr>
            <p:spPr bwMode="auto">
              <a:xfrm>
                <a:off x="3302" y="240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81" name="Oval 233"/>
              <p:cNvSpPr>
                <a:spLocks noChangeArrowheads="1"/>
              </p:cNvSpPr>
              <p:nvPr/>
            </p:nvSpPr>
            <p:spPr bwMode="auto">
              <a:xfrm>
                <a:off x="6598" y="625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82" name="Oval 234"/>
              <p:cNvSpPr>
                <a:spLocks noChangeArrowheads="1"/>
              </p:cNvSpPr>
              <p:nvPr/>
            </p:nvSpPr>
            <p:spPr bwMode="auto">
              <a:xfrm>
                <a:off x="6598" y="7063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83" name="Oval 235"/>
              <p:cNvSpPr>
                <a:spLocks noChangeArrowheads="1"/>
              </p:cNvSpPr>
              <p:nvPr/>
            </p:nvSpPr>
            <p:spPr bwMode="auto">
              <a:xfrm>
                <a:off x="5115" y="678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84" name="Oval 236"/>
              <p:cNvSpPr>
                <a:spLocks noChangeArrowheads="1"/>
              </p:cNvSpPr>
              <p:nvPr/>
            </p:nvSpPr>
            <p:spPr bwMode="auto">
              <a:xfrm>
                <a:off x="3958" y="288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cxnSp>
            <p:nvCxnSpPr>
              <p:cNvPr id="2285" name="AutoShape 237"/>
              <p:cNvCxnSpPr>
                <a:cxnSpLocks noChangeShapeType="1"/>
              </p:cNvCxnSpPr>
              <p:nvPr/>
            </p:nvCxnSpPr>
            <p:spPr bwMode="auto">
              <a:xfrm flipV="1">
                <a:off x="4695" y="2100"/>
                <a:ext cx="1" cy="55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86" name="AutoShape 238"/>
              <p:cNvCxnSpPr>
                <a:cxnSpLocks noChangeShapeType="1"/>
              </p:cNvCxnSpPr>
              <p:nvPr/>
            </p:nvCxnSpPr>
            <p:spPr bwMode="auto">
              <a:xfrm>
                <a:off x="3450" y="6615"/>
                <a:ext cx="37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87" name="AutoShape 239"/>
              <p:cNvCxnSpPr>
                <a:cxnSpLocks noChangeShapeType="1"/>
              </p:cNvCxnSpPr>
              <p:nvPr/>
            </p:nvCxnSpPr>
            <p:spPr bwMode="auto">
              <a:xfrm>
                <a:off x="3420" y="4694"/>
                <a:ext cx="37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88" name="AutoShape 240"/>
              <p:cNvCxnSpPr>
                <a:cxnSpLocks noChangeShapeType="1"/>
              </p:cNvCxnSpPr>
              <p:nvPr/>
            </p:nvCxnSpPr>
            <p:spPr bwMode="auto">
              <a:xfrm>
                <a:off x="3450" y="5700"/>
                <a:ext cx="37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89" name="AutoShape 241"/>
              <p:cNvCxnSpPr>
                <a:cxnSpLocks noChangeShapeType="1"/>
              </p:cNvCxnSpPr>
              <p:nvPr/>
            </p:nvCxnSpPr>
            <p:spPr bwMode="auto">
              <a:xfrm>
                <a:off x="3420" y="3660"/>
                <a:ext cx="37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0" name="AutoShape 242"/>
              <p:cNvCxnSpPr>
                <a:cxnSpLocks noChangeShapeType="1"/>
              </p:cNvCxnSpPr>
              <p:nvPr/>
            </p:nvCxnSpPr>
            <p:spPr bwMode="auto">
              <a:xfrm>
                <a:off x="3450" y="2682"/>
                <a:ext cx="37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1" name="AutoShape 243"/>
              <p:cNvCxnSpPr>
                <a:cxnSpLocks noChangeShapeType="1"/>
              </p:cNvCxnSpPr>
              <p:nvPr/>
            </p:nvCxnSpPr>
            <p:spPr bwMode="auto">
              <a:xfrm flipV="1">
                <a:off x="5940" y="2099"/>
                <a:ext cx="1" cy="55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2" name="AutoShape 244"/>
              <p:cNvCxnSpPr>
                <a:cxnSpLocks noChangeShapeType="1"/>
              </p:cNvCxnSpPr>
              <p:nvPr/>
            </p:nvCxnSpPr>
            <p:spPr bwMode="auto">
              <a:xfrm flipV="1">
                <a:off x="7126" y="2099"/>
                <a:ext cx="0" cy="553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3" name="AutoShape 245"/>
              <p:cNvCxnSpPr>
                <a:cxnSpLocks noChangeShapeType="1"/>
              </p:cNvCxnSpPr>
              <p:nvPr/>
            </p:nvCxnSpPr>
            <p:spPr bwMode="auto">
              <a:xfrm>
                <a:off x="3420" y="7634"/>
                <a:ext cx="3706" cy="1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294" name="Oval 246"/>
              <p:cNvSpPr>
                <a:spLocks noChangeArrowheads="1"/>
              </p:cNvSpPr>
              <p:nvPr/>
            </p:nvSpPr>
            <p:spPr bwMode="auto">
              <a:xfrm>
                <a:off x="4530" y="357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95" name="Oval 247"/>
              <p:cNvSpPr>
                <a:spLocks noChangeArrowheads="1"/>
              </p:cNvSpPr>
              <p:nvPr/>
            </p:nvSpPr>
            <p:spPr bwMode="auto">
              <a:xfrm>
                <a:off x="5115" y="5505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96" name="Oval 248"/>
              <p:cNvSpPr>
                <a:spLocks noChangeArrowheads="1"/>
              </p:cNvSpPr>
              <p:nvPr/>
            </p:nvSpPr>
            <p:spPr bwMode="auto">
              <a:xfrm>
                <a:off x="6598" y="558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cxnSp>
            <p:nvCxnSpPr>
              <p:cNvPr id="2297" name="AutoShape 249"/>
              <p:cNvCxnSpPr>
                <a:cxnSpLocks noChangeShapeType="1"/>
              </p:cNvCxnSpPr>
              <p:nvPr/>
            </p:nvCxnSpPr>
            <p:spPr bwMode="auto">
              <a:xfrm>
                <a:off x="3450" y="2098"/>
                <a:ext cx="3706" cy="1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298" name="Arc 250"/>
            <p:cNvSpPr>
              <a:spLocks/>
            </p:cNvSpPr>
            <p:nvPr/>
          </p:nvSpPr>
          <p:spPr bwMode="auto">
            <a:xfrm rot="306647">
              <a:off x="3015" y="3223"/>
              <a:ext cx="952" cy="11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172"/>
                <a:gd name="T1" fmla="*/ 0 h 21600"/>
                <a:gd name="T2" fmla="*/ 17172 w 17172"/>
                <a:gd name="T3" fmla="*/ 8498 h 21600"/>
                <a:gd name="T4" fmla="*/ 0 w 1717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72" h="21600" fill="none" extrusionOk="0">
                  <a:moveTo>
                    <a:pt x="-1" y="0"/>
                  </a:moveTo>
                  <a:cubicBezTo>
                    <a:pt x="6736" y="0"/>
                    <a:pt x="13086" y="3142"/>
                    <a:pt x="17172" y="8497"/>
                  </a:cubicBezTo>
                </a:path>
                <a:path w="17172" h="21600" stroke="0" extrusionOk="0">
                  <a:moveTo>
                    <a:pt x="-1" y="0"/>
                  </a:moveTo>
                  <a:cubicBezTo>
                    <a:pt x="6736" y="0"/>
                    <a:pt x="13086" y="3142"/>
                    <a:pt x="17172" y="849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cxnSp>
          <p:nvCxnSpPr>
            <p:cNvPr id="2299" name="AutoShape 251"/>
            <p:cNvCxnSpPr>
              <a:cxnSpLocks noChangeShapeType="1"/>
            </p:cNvCxnSpPr>
            <p:nvPr/>
          </p:nvCxnSpPr>
          <p:spPr bwMode="auto">
            <a:xfrm>
              <a:off x="3967" y="3690"/>
              <a:ext cx="2754" cy="297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00" name="Arc 252"/>
            <p:cNvSpPr>
              <a:spLocks/>
            </p:cNvSpPr>
            <p:nvPr/>
          </p:nvSpPr>
          <p:spPr bwMode="auto">
            <a:xfrm>
              <a:off x="3005" y="5339"/>
              <a:ext cx="1705" cy="16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164"/>
                <a:gd name="T1" fmla="*/ 0 h 21600"/>
                <a:gd name="T2" fmla="*/ 16164 w 16164"/>
                <a:gd name="T3" fmla="*/ 7272 h 21600"/>
                <a:gd name="T4" fmla="*/ 0 w 1616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64" h="21600" fill="none" extrusionOk="0">
                  <a:moveTo>
                    <a:pt x="-1" y="0"/>
                  </a:moveTo>
                  <a:cubicBezTo>
                    <a:pt x="6180" y="0"/>
                    <a:pt x="12064" y="2647"/>
                    <a:pt x="16163" y="7272"/>
                  </a:cubicBezTo>
                </a:path>
                <a:path w="16164" h="21600" stroke="0" extrusionOk="0">
                  <a:moveTo>
                    <a:pt x="-1" y="0"/>
                  </a:moveTo>
                  <a:cubicBezTo>
                    <a:pt x="6180" y="0"/>
                    <a:pt x="12064" y="2647"/>
                    <a:pt x="16163" y="72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cxnSp>
          <p:nvCxnSpPr>
            <p:cNvPr id="2301" name="AutoShape 253"/>
            <p:cNvCxnSpPr>
              <a:cxnSpLocks noChangeShapeType="1"/>
            </p:cNvCxnSpPr>
            <p:nvPr/>
          </p:nvCxnSpPr>
          <p:spPr bwMode="auto">
            <a:xfrm>
              <a:off x="4710" y="5880"/>
              <a:ext cx="2011" cy="13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02" name="Arc 254"/>
            <p:cNvSpPr>
              <a:spLocks/>
            </p:cNvSpPr>
            <p:nvPr/>
          </p:nvSpPr>
          <p:spPr bwMode="auto">
            <a:xfrm>
              <a:off x="3045" y="7261"/>
              <a:ext cx="2568" cy="11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622"/>
                <a:gd name="T1" fmla="*/ 0 h 21600"/>
                <a:gd name="T2" fmla="*/ 14622 w 14622"/>
                <a:gd name="T3" fmla="*/ 5702 h 21600"/>
                <a:gd name="T4" fmla="*/ 0 w 146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22" h="21600" fill="none" extrusionOk="0">
                  <a:moveTo>
                    <a:pt x="-1" y="0"/>
                  </a:moveTo>
                  <a:cubicBezTo>
                    <a:pt x="5416" y="0"/>
                    <a:pt x="10635" y="2035"/>
                    <a:pt x="14622" y="5701"/>
                  </a:cubicBezTo>
                </a:path>
                <a:path w="14622" h="21600" stroke="0" extrusionOk="0">
                  <a:moveTo>
                    <a:pt x="-1" y="0"/>
                  </a:moveTo>
                  <a:cubicBezTo>
                    <a:pt x="5416" y="0"/>
                    <a:pt x="10635" y="2035"/>
                    <a:pt x="14622" y="570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cxnSp>
          <p:nvCxnSpPr>
            <p:cNvPr id="2303" name="AutoShape 255"/>
            <p:cNvCxnSpPr>
              <a:cxnSpLocks noChangeShapeType="1"/>
            </p:cNvCxnSpPr>
            <p:nvPr/>
          </p:nvCxnSpPr>
          <p:spPr bwMode="auto">
            <a:xfrm>
              <a:off x="5613" y="7543"/>
              <a:ext cx="1108" cy="27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04" name="Text Box 256"/>
            <p:cNvSpPr txBox="1">
              <a:spLocks noChangeArrowheads="1"/>
            </p:cNvSpPr>
            <p:nvPr/>
          </p:nvSpPr>
          <p:spPr bwMode="auto">
            <a:xfrm>
              <a:off x="3214" y="6660"/>
              <a:ext cx="1496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Эксперимент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05" name="Text Box 257"/>
            <p:cNvSpPr txBox="1">
              <a:spLocks noChangeArrowheads="1"/>
            </p:cNvSpPr>
            <p:nvPr/>
          </p:nvSpPr>
          <p:spPr bwMode="auto">
            <a:xfrm>
              <a:off x="3553" y="5760"/>
              <a:ext cx="387" cy="4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06" name="Text Box 258"/>
            <p:cNvSpPr txBox="1">
              <a:spLocks noChangeArrowheads="1"/>
            </p:cNvSpPr>
            <p:nvPr/>
          </p:nvSpPr>
          <p:spPr bwMode="auto">
            <a:xfrm>
              <a:off x="4800" y="6660"/>
              <a:ext cx="349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07" name="Text Box 259"/>
            <p:cNvSpPr txBox="1">
              <a:spLocks noChangeArrowheads="1"/>
            </p:cNvSpPr>
            <p:nvPr/>
          </p:nvSpPr>
          <p:spPr bwMode="auto">
            <a:xfrm>
              <a:off x="5844" y="4590"/>
              <a:ext cx="387" cy="4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08" name="AutoShape 260"/>
            <p:cNvCxnSpPr>
              <a:cxnSpLocks noChangeShapeType="1"/>
            </p:cNvCxnSpPr>
            <p:nvPr/>
          </p:nvCxnSpPr>
          <p:spPr bwMode="auto">
            <a:xfrm flipH="1">
              <a:off x="5149" y="4770"/>
              <a:ext cx="695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09" name="AutoShape 261"/>
            <p:cNvCxnSpPr>
              <a:cxnSpLocks noChangeShapeType="1"/>
            </p:cNvCxnSpPr>
            <p:nvPr/>
          </p:nvCxnSpPr>
          <p:spPr bwMode="auto">
            <a:xfrm>
              <a:off x="3902" y="5880"/>
              <a:ext cx="898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10" name="AutoShape 262"/>
            <p:cNvCxnSpPr>
              <a:cxnSpLocks noChangeShapeType="1"/>
            </p:cNvCxnSpPr>
            <p:nvPr/>
          </p:nvCxnSpPr>
          <p:spPr bwMode="auto">
            <a:xfrm>
              <a:off x="5149" y="6959"/>
              <a:ext cx="116" cy="4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11" name="AutoShape 263"/>
            <p:cNvCxnSpPr>
              <a:cxnSpLocks noChangeShapeType="1"/>
            </p:cNvCxnSpPr>
            <p:nvPr/>
          </p:nvCxnSpPr>
          <p:spPr bwMode="auto">
            <a:xfrm flipH="1">
              <a:off x="4408" y="6345"/>
              <a:ext cx="392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90" name="Text Box 264"/>
          <p:cNvSpPr txBox="1">
            <a:spLocks noChangeArrowheads="1"/>
          </p:cNvSpPr>
          <p:nvPr/>
        </p:nvSpPr>
        <p:spPr bwMode="auto">
          <a:xfrm>
            <a:off x="5286380" y="5572140"/>
            <a:ext cx="3071834" cy="1143008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Рис.3.6. Осевое распределение температуры по элементам установки «Ритм». (1, 2, 3 – расчет при температурах нагревателя 2400К, 1500К,990К.) соответственно).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Text Box 91"/>
          <p:cNvSpPr txBox="1">
            <a:spLocks noChangeArrowheads="1"/>
          </p:cNvSpPr>
          <p:nvPr/>
        </p:nvSpPr>
        <p:spPr bwMode="auto">
          <a:xfrm>
            <a:off x="1000100" y="5643578"/>
            <a:ext cx="2928958" cy="1071570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Рис.3.5. Зависимость температуры образца (1- эксперимент, 2- расчет) и температуры фланца (4- эксперимент, 3- расчет) от мощности нагревателя при мощности реактора 2,5 МВт.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2009</TotalTime>
  <Words>732</Words>
  <Application>Microsoft Office PowerPoint</Application>
  <PresentationFormat>Экран (4:3)</PresentationFormat>
  <Paragraphs>153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Лекция 11.   Цель.   Рассмотреть конкретный пример использования методики расчета температурного поля облучательного устройства.   В качестве примера предлагается  облучательное устройство "Ритм", предназначенное для комплексного исследования пластических   свойств   ядерного  топлива  и  газовыделения  при одновременной регистрации акустической эмиссии в процессе облучения. Обосновать выбор схемы для тепловых расчетов, выбор конструкционных материалов, теплофизических параметров и источников тепловыделений. Познакомить слушателей с результатами расчетов и их сопоставлением  с экспериментальными данными.     </vt:lpstr>
      <vt:lpstr>Пример использования методики расчета температурного поля  облучательного устройства.</vt:lpstr>
      <vt:lpstr>Схематическое изображение экспериментальной установки  для проведения тепловых расчетов.</vt:lpstr>
      <vt:lpstr> Конструкционные материалы облучательных устройств </vt:lpstr>
      <vt:lpstr>Зависимость  коэффициента теплопроводности от температуры </vt:lpstr>
      <vt:lpstr> Степень черноты   в зависимости от температуры </vt:lpstr>
      <vt:lpstr>Слайд 7</vt:lpstr>
      <vt:lpstr>Внутренние источники тепла  в элементах облучательного устройства.  </vt:lpstr>
      <vt:lpstr>Сопоставление экспериментальных результатов с расчетом</vt:lpstr>
      <vt:lpstr>Сопоставление расчета с экспериментом.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Лекция 11.   Цель.   Рассмотреть конкретный пример использования методики расчета температурного поля облучательного устройства.   В качестве примера предлагается  облучательное устройство "Ритм", предназначенное для комплексного исследования пластических   свойств   ядерного  топлива  и  газовыделения  при одновременной регистрации акустической эмиссии в процессе облучения. Обосновать выбор схемы для тепловых расчетов, выбор конструкционных материалов, теплофизических параметров и источников тепловыделений. Познакомить слушателей с результатами расчетов и их сопоставлением  с экспериментальными данными.     </dc:title>
  <dc:creator>COMP</dc:creator>
  <cp:lastModifiedBy>COMP</cp:lastModifiedBy>
  <cp:revision>67</cp:revision>
  <dcterms:created xsi:type="dcterms:W3CDTF">2008-01-20T01:35:28Z</dcterms:created>
  <dcterms:modified xsi:type="dcterms:W3CDTF">2008-02-16T07:03:29Z</dcterms:modified>
</cp:coreProperties>
</file>