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8ED5E2C-E49F-4B96-B3FB-C0342BE38213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F86570-BC09-4399-9D82-E9E6974785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8386794" cy="35719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Лекция 10.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Рассмотреть систему  уравнений теплового баланса для  элементов облучательного устройства. Обратить внимание слушателей, что после проведения соответствующих алгебраических операций решение задачи о поле температуры сводится к решению системы обыкновенных дифференциальных уравнений с постоянными коэффициентами второго порядка и может быть представлено в гиперболических функциях. Сформулировать краевые и граничные условия задачи и отметить, что задача может быть решена методом последовательных приближений при начальном задании произвольного температурного распределения. Познакомить слушателей с программой расчета температурного поля на ЭВМ.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286256"/>
            <a:ext cx="9144000" cy="2357430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Система уравнений теплового баланса для элементов облучательного устройства.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Краевые и граничные условия задачи.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Программа расчета температурного поля для ЭВМ.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07223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Последовательное применение этих процедур (ТРН и ТРВ) позволяет при заданной температуре нагревателя или оболочки определить температуры   остальных элементов в срединном сечении.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Процедура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BLOI</a:t>
            </a:r>
            <a:r>
              <a:rPr lang="en-US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содержит решение системы линейных дифференциальных уравнений, определяет постоянные интегрирования и температуры элементов на границе зон.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Погрешность расчетов контролируется разностью температур центрального элемента (Т</a:t>
            </a:r>
            <a:r>
              <a:rPr lang="ru-RU" sz="24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полученной из процедур ТРН и ТРВ  и из процедуры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BLOI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52864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дальнейшего изложения, результат предыдущей лекции можно представить следующим образом: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1.Уравнение теплового баланса любого элемента установки учитывает передачу тепла вдоль оси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теплопроводностью, наличие внутренних источников тепла, теплообмен с соседними элементами, или с окружающей средой  имеет вид: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dz</a:t>
            </a:r>
            <a:r>
              <a:rPr lang="ru-RU" sz="2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)+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(1)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2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потоки тепла через газовый зазор теплопроводностью, излучением и конвекцией.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cp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поток тепла во внешнюю среду.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22" y="1143000"/>
            <a:ext cx="8543956" cy="1066800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уравнений теплового баланса 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элементов установки.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55" y="2357430"/>
            <a:ext cx="8043890" cy="432511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Уравнения теплового баланса для любого элемента установки после подстановки в уравнение 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значений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1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будут иметь вид: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(d</a:t>
            </a:r>
            <a:r>
              <a:rPr lang="en-US" sz="1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 j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/dz</a:t>
            </a:r>
            <a:r>
              <a:rPr lang="en-US" sz="16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)+h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 (j-1)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 j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–T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 (j-1)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)–h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 j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–T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 {j+1}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)= -b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(2)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где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=1,2, ...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- индекс зоны и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число зон;</a:t>
            </a:r>
          </a:p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=1,2…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 индекс элемента в зоне и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число элементов в зоне;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4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-член уравнения, не содержащий переменное значение Т.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Для крайнего элемента при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=п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имеет место теплообмен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окружающей средой, и последний член левой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уравнения (2)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примет вид: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 j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600" b="1" baseline="-25000" dirty="0" smtClean="0">
                <a:latin typeface="Times New Roman" pitchFamily="18" charset="0"/>
                <a:cs typeface="Times New Roman" pitchFamily="18" charset="0"/>
              </a:rPr>
              <a:t>+1}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i j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1" baseline="-25000" dirty="0" smtClean="0">
                <a:latin typeface="Times New Roman" pitchFamily="18" charset="0"/>
                <a:cs typeface="Times New Roman" pitchFamily="18" charset="0"/>
              </a:rPr>
              <a:t>cp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Коэффициенты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α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входящие в уравнение (2), приняты постоянными для средней температуры элемента в зоне.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8715436" cy="51435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После упрощения, уравнения теплового баланса будут представлять систему обыкновенных дифференциальных уравнений с постоянными коэффициентами вида: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/dz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a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j (j-1)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(j-1)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a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+ a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(j+1)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(j+1)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= -b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(3)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индекс "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- номер зоны, находится вверху;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-коэффициенты "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 имеют второй индекс,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совпадающий с нижним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функции "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=1,2 ...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при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&lt;1  (первый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индек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" а ")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kj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71504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Общий интеграл системы (З) является суммой общего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решения соответствующего однородного уравнения и частного решения неоднородного уравнения: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(A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|z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+ A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|) +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(4)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корни характеристического уравнения: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||( p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a 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) δ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+ a 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|| = 0                                                (5)                                                            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последнем уравнении: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0 при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≠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 1,2,…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j-1;  j;  j+1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=0 при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≤ 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5783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Можно  доказать,  что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≥ 0,  и  поэтому   решение    может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быть    выражено    в     гиперболических    функциях    (4),    где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∆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)/∆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)- коэффициенты распределения, равные отношению соответствующих миноров матрицы (5),а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=|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|/|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|- частное решение неоднородного уравнения, равное    отношению определителя |А|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полученного из (5) при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0, и определителя |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|, полученного из |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| заменой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-го столбца на столбец свободных членов;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постоянные интегрирования, определяемые из граничных условий между зонами: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z(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T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z(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;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/dz) |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z(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(dT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/dz)|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z(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краевых условий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/dz) |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z(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cp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;       (dT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/dz) |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z(0)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8639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Для нахождения поля температуры установки следует составить уравнение теплового баланса для каждого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-го элемента каждой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зоны, решить систему уравнений (3) для каждой зоны и из граничных условий найти постоянные интегрирования.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Величины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входящие в уравнения,  определяются для средней температуры элемента в зоне, поэтому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необходимо до начала расчета задаться произвольным  полем  температуры в  установке.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 как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ru-RU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являются непрерывными монотонными функциями температуры, то метод последовательных приближений дает единственное решение.</a:t>
            </a:r>
            <a:endParaRPr lang="ru-RU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5400000">
            <a:off x="6234158" y="-1019239"/>
            <a:ext cx="928694" cy="4681637"/>
          </a:xfrm>
          <a:solidFill>
            <a:schemeClr val="accent2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2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Логическая схема программы расчета поля температуры</a:t>
            </a:r>
            <a:endParaRPr lang="ru-RU" sz="2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00562" y="1928802"/>
            <a:ext cx="4500594" cy="471490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Программа расчета поля температуры составлена так</a:t>
            </a:r>
            <a:r>
              <a:rPr lang="ru-RU" sz="2400" dirty="0" smtClean="0"/>
              <a:t>, чтобы изменения геометрических размеров установки, материалов ее элементов, характеристики среды, в которой находится установка, мощности нагревателя учитывались </a:t>
            </a:r>
            <a:r>
              <a:rPr lang="ru-RU" sz="2400" dirty="0" smtClean="0">
                <a:solidFill>
                  <a:srgbClr val="C00000"/>
                </a:solidFill>
              </a:rPr>
              <a:t>только во вводимой информации и не влияли на работу программы.</a:t>
            </a:r>
            <a:endParaRPr lang="ru-RU" sz="2400" dirty="0">
              <a:solidFill>
                <a:srgbClr val="C00000"/>
              </a:solidFill>
            </a:endParaRPr>
          </a:p>
        </p:txBody>
      </p:sp>
      <p:grpSp>
        <p:nvGrpSpPr>
          <p:cNvPr id="1026" name="Group 2"/>
          <p:cNvGrpSpPr>
            <a:grpSpLocks noGrp="1"/>
          </p:cNvGrpSpPr>
          <p:nvPr>
            <p:ph type="pic" idx="1"/>
          </p:nvPr>
        </p:nvGrpSpPr>
        <p:grpSpPr bwMode="auto">
          <a:xfrm>
            <a:off x="403225" y="714356"/>
            <a:ext cx="3883023" cy="5572164"/>
            <a:chOff x="1950" y="1314"/>
            <a:chExt cx="5911" cy="7920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2043" y="2214"/>
              <a:ext cx="5551" cy="36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2.Вычисление плотности внутренних источников тепла.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2804" y="1314"/>
              <a:ext cx="4028" cy="540"/>
            </a:xfrm>
            <a:prstGeom prst="flowChartPunchedCard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1.Ввод программы и исходных данных.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2006" y="2934"/>
              <a:ext cx="5626" cy="36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3.Определение 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Т</a:t>
              </a:r>
              <a:r>
                <a:rPr kumimoji="0" lang="ru-RU" sz="9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при заданных Т</a:t>
              </a:r>
              <a:r>
                <a:rPr kumimoji="0" lang="ru-RU" sz="9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и Т</a:t>
              </a:r>
              <a:r>
                <a:rPr kumimoji="0" lang="ru-RU" sz="9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(процедура ТРН)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3177" y="3654"/>
              <a:ext cx="4455" cy="360"/>
            </a:xfrm>
            <a:prstGeom prst="flowChart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4. Определение Т</a:t>
              </a:r>
              <a:r>
                <a:rPr kumimoji="0" lang="ru-RU" sz="9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при заданных 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Т</a:t>
              </a:r>
              <a:r>
                <a:rPr kumimoji="0" lang="ru-RU" sz="9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(процедура ТРВ)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2801" y="4374"/>
              <a:ext cx="3944" cy="1080"/>
            </a:xfrm>
            <a:prstGeom prst="flowChartDecision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5.Если (Т</a:t>
              </a:r>
              <a:r>
                <a:rPr kumimoji="0" lang="ru-RU" sz="9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r>
                <a:rPr kumimoji="0" lang="en-US" sz="9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i-1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Т</a:t>
              </a:r>
              <a:r>
                <a:rPr kumimoji="0" lang="ru-RU" sz="9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r>
                <a:rPr kumimoji="0" lang="en-US" sz="9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&gt; 5, 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иначе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6.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581" y="5814"/>
              <a:ext cx="5280" cy="3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6.Определение температуры  на границах зон (процедураBLO1)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2141" y="6534"/>
              <a:ext cx="3944" cy="1260"/>
            </a:xfrm>
            <a:prstGeom prst="flowChartDecision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.Если (Т</a:t>
              </a:r>
              <a:r>
                <a:rPr kumimoji="0" lang="en-US" sz="9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r>
                <a:rPr kumimoji="0" lang="en-US" sz="9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i-1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Т</a:t>
              </a:r>
              <a:r>
                <a:rPr kumimoji="0" lang="en-US" sz="9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r>
                <a:rPr kumimoji="0" lang="en-US" sz="900" b="1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)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&gt; 5, 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иначе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8</a:t>
              </a: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950" y="8154"/>
              <a:ext cx="4591" cy="3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8.Определение полей температуры (процедура BLO2)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3681" y="8874"/>
              <a:ext cx="898" cy="360"/>
            </a:xfrm>
            <a:prstGeom prst="flowChartAlternateProcess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9.Стоп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4121" y="8514"/>
              <a:ext cx="0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>
              <a:off x="4781" y="3294"/>
              <a:ext cx="0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4781" y="2574"/>
              <a:ext cx="0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9" name="AutoShape 15"/>
            <p:cNvCxnSpPr>
              <a:cxnSpLocks noChangeShapeType="1"/>
            </p:cNvCxnSpPr>
            <p:nvPr/>
          </p:nvCxnSpPr>
          <p:spPr bwMode="auto">
            <a:xfrm>
              <a:off x="4781" y="1854"/>
              <a:ext cx="0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0" name="AutoShape 16"/>
            <p:cNvCxnSpPr>
              <a:cxnSpLocks noChangeShapeType="1"/>
            </p:cNvCxnSpPr>
            <p:nvPr/>
          </p:nvCxnSpPr>
          <p:spPr bwMode="auto">
            <a:xfrm>
              <a:off x="4121" y="6174"/>
              <a:ext cx="0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>
              <a:off x="4121" y="7794"/>
              <a:ext cx="0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>
              <a:off x="4781" y="5454"/>
              <a:ext cx="0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4781" y="4014"/>
              <a:ext cx="0" cy="36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4" name="AutoShape 20"/>
            <p:cNvCxnSpPr>
              <a:cxnSpLocks noChangeShapeType="1"/>
            </p:cNvCxnSpPr>
            <p:nvPr/>
          </p:nvCxnSpPr>
          <p:spPr bwMode="auto">
            <a:xfrm flipV="1">
              <a:off x="2804" y="3294"/>
              <a:ext cx="0" cy="1620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 flipV="1">
              <a:off x="2143" y="3294"/>
              <a:ext cx="0" cy="3869"/>
            </a:xfrm>
            <a:prstGeom prst="straightConnector1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714356"/>
            <a:ext cx="8401080" cy="600079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Если в установке нет нагревателя, то его мощность   принимается равной нулю.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состоит из основного блока и процедур:   -процедура ТНР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предназначена  для определения температуры нагревателя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в срединной  плоскости установки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 0) при заданной температуре смежных элементов: центрального (Т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 оболочки (Т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и интенсивности внутренних источников тепла.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-процедура ТРВ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предназначена для определения температуры оболочки Т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срединной плоскости при заданной температуре нагревателя.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919</TotalTime>
  <Words>277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     Лекция 10.   Цель.  Рассмотреть систему  уравнений теплового баланса для  элементов облучательного устройства. Обратить внимание слушателей, что после проведения соответствующих алгебраических операций решение задачи о поле температуры сводится к решению системы обыкновенных дифференциальных уравнений с постоянными коэффициентами второго порядка и может быть представлено в гиперболических функциях. Сформулировать краевые и граничные условия задачи и отметить, что задача может быть решена методом последовательных приближений при начальном задании произвольного температурного распределения. Познакомить слушателей с программой расчета температурного поля на ЭВМ.    </vt:lpstr>
      <vt:lpstr> Для дальнейшего изложения, результат предыдущей лекции можно представить следующим образом:  1.Уравнение теплового баланса любого элемента установки учитывает передачу тепла вдоль оси z   теплопроводностью, наличие внутренних источников тепла, теплообмен с соседними элементами, или с окружающей средой  имеет вид:   λS (d2T/dz2 )+ qvS = q1 +  q2 + q3                                         (1)   2. q2+ q1= h (T-T1)- потоки тепла через газовый зазор теплопроводностью, излучением и конвекцией.  3. q3 = α F(T-Tcp) – поток тепла во внешнюю среду.   </vt:lpstr>
      <vt:lpstr>Система уравнений теплового баланса  для элементов установки.</vt:lpstr>
      <vt:lpstr> После упрощения, уравнения теплового баланса будут представлять систему обыкновенных дифференциальных уравнений с постоянными коэффициентами вида:   d2Ti j/dz2 + a j (j-1) Ti (j-1)  – a j j Ti j  + a i (j+1) Ti (j+1)   = -bi j    (3)                 где - индекс "i" - номер зоны, находится вверху;  -коэффициенты " a " имеют второй индекс,  совпадающий с нижним индекcом функции "T",  -j=1,2 ...n   , а при k&lt;1  (первый индекc при " а ") и j&gt;n, akj  = 0. </vt:lpstr>
      <vt:lpstr>  Общий интеграл системы (З) является суммой общего решения соответствующего однородного уравнения и частного решения неоднородного уравнения:                                                       T j =  βjs (A1s ch |ps|z + A11s sh |ps|) + Dj                              (4)    где  ps – корни характеристического уравнения:   ||( ps2 - a i j ) δ i j + a i j || = 0                                                (5)                                                                   в последнем уравнении:  δ i j = 0 при i ≠ j= 1,2,…n δ i j = 1 при i = j-1;  j;  j+1 a i j =0 при i≤ 1</vt:lpstr>
      <vt:lpstr> Можно  доказать,  что ps2 ≥ 0,  и  поэтому   решение    может  быть    выражено    в     гиперболических    функциях    (4),    где  βjs = ∆1j(ps2)/∆11(ps2)- коэффициенты распределения, равные отношению соответствующих миноров матрицы (5),а    Dj=|Aj|/|A|- частное решение неоднородного уравнения, равное    отношению определителя |А| , полученного из (5) при ps2 = 0, и определителя |Aj|, полученного из |A| заменой   j -го столбца на столбец свободных членов; A1s и A11s  постоянные интегрирования, определяемые из граничных условий между зонами:       Tji |z(i) = Tji+1|z(i)  ;        λ i j S i j (dTji/dz) |z(i) = λ i+1 j S i+1 j (dTji+1/dz)|z(i)   И краевых условий :   λ m j S m j (dTjm/dz) |z(i) = αj m Fj m (T mj - Tcp)  ;       (dTj1/dz) |z(0) = 0</vt:lpstr>
      <vt:lpstr>   Для нахождения поля температуры установки следует составить уравнение теплового баланса для каждого    j -го элемента каждой i-й зоны, решить систему уравнений (3) для каждой зоны и из граничных условий найти постоянные интегрирования.     Величины α, λ и  h  ,  входящие в уравнения,  определяются для средней температуры элемента в зоне, поэтому необходимо до начала расчета задаться произвольным  полем  температуры в  установке.    Так как α, λ и  h   являются непрерывными монотонными функциями температуры, то метод последовательных приближений дает единственное решение.</vt:lpstr>
      <vt:lpstr>Логическая схема программы расчета поля температуры</vt:lpstr>
      <vt:lpstr>  Если в установке нет нагревателя, то его мощность   принимается равной нулю.    Программа состоит из основного блока и процедур:   -процедура ТНР предназначена  для определения температуры нагревателя (Тн) в срединной  плоскости установки (z = 0) при заданной температуре смежных элементов: центрального (Т1) и оболочки (Т3) и интенсивности внутренних источников тепла.  -процедура ТРВ предназначена для определения температуры оболочки Т3 в срединной плоскости при заданной температуре нагревателя. </vt:lpstr>
      <vt:lpstr>     Последовательное применение этих процедур (ТРН и ТРВ) позволяет при заданной температуре нагревателя или оболочки определить температуры   остальных элементов в срединном сечении.            Процедура BLOI содержит решение системы линейных дифференциальных уравнений, определяет постоянные интегрирования и температуры элементов на границе зон.          Погрешность расчетов контролируется разностью температур центрального элемента (Т1) полученной из процедур ТРН и ТРВ  и из процедуры BLOI.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34</cp:revision>
  <dcterms:created xsi:type="dcterms:W3CDTF">2008-01-18T16:25:33Z</dcterms:created>
  <dcterms:modified xsi:type="dcterms:W3CDTF">2008-02-16T06:18:08Z</dcterms:modified>
</cp:coreProperties>
</file>