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handoutMasterIdLst>
    <p:handoutMasterId r:id="rId12"/>
  </p:handout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26850" autoAdjust="0"/>
    <p:restoredTop sz="94660"/>
  </p:normalViewPr>
  <p:slideViewPr>
    <p:cSldViewPr>
      <p:cViewPr varScale="1">
        <p:scale>
          <a:sx n="65" d="100"/>
          <a:sy n="65" d="100"/>
        </p:scale>
        <p:origin x="-34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3" d="100"/>
          <a:sy n="83" d="100"/>
        </p:scale>
        <p:origin x="-2040" y="-84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280FB3-F668-4942-8EBC-3F7E5065FB36}" type="datetimeFigureOut">
              <a:rPr lang="ru-RU" smtClean="0"/>
              <a:pPr/>
              <a:t>17.02.2008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162706-40E4-4EE8-A4FB-E71B20AE7B8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3" y="3810001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1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1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1" y="3675528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1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8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8B971460-0768-49D2-ACAB-7EE42ECA77D6}" type="datetimeFigureOut">
              <a:rPr lang="ru-RU" smtClean="0"/>
              <a:pPr/>
              <a:t>17.02.2008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5503B5BA-6F50-4395-B747-35F62EC7EE4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71460-0768-49D2-ACAB-7EE42ECA77D6}" type="datetimeFigureOut">
              <a:rPr lang="ru-RU" smtClean="0"/>
              <a:pPr/>
              <a:t>17.02.2008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3B5BA-6F50-4395-B747-35F62EC7EE4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71460-0768-49D2-ACAB-7EE42ECA77D6}" type="datetimeFigureOut">
              <a:rPr lang="ru-RU" smtClean="0"/>
              <a:pPr/>
              <a:t>17.02.2008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3B5BA-6F50-4395-B747-35F62EC7EE4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71460-0768-49D2-ACAB-7EE42ECA77D6}" type="datetimeFigureOut">
              <a:rPr lang="ru-RU" smtClean="0"/>
              <a:pPr/>
              <a:t>17.02.2008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3B5BA-6F50-4395-B747-35F62EC7EE4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1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71460-0768-49D2-ACAB-7EE42ECA77D6}" type="datetimeFigureOut">
              <a:rPr lang="ru-RU" smtClean="0"/>
              <a:pPr/>
              <a:t>17.02.2008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3B5BA-6F50-4395-B747-35F62EC7EE4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5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5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71460-0768-49D2-ACAB-7EE42ECA77D6}" type="datetimeFigureOut">
              <a:rPr lang="ru-RU" smtClean="0"/>
              <a:pPr/>
              <a:t>17.02.2008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3B5BA-6F50-4395-B747-35F62EC7EE4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6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6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B971460-0768-49D2-ACAB-7EE42ECA77D6}" type="datetimeFigureOut">
              <a:rPr lang="ru-RU" smtClean="0"/>
              <a:pPr/>
              <a:t>17.02.2008</a:t>
            </a:fld>
            <a:endParaRPr lang="ru-RU" dirty="0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503B5BA-6F50-4395-B747-35F62EC7EE46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8B971460-0768-49D2-ACAB-7EE42ECA77D6}" type="datetimeFigureOut">
              <a:rPr lang="ru-RU" smtClean="0"/>
              <a:pPr/>
              <a:t>17.02.2008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5503B5BA-6F50-4395-B747-35F62EC7EE4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71460-0768-49D2-ACAB-7EE42ECA77D6}" type="datetimeFigureOut">
              <a:rPr lang="ru-RU" smtClean="0"/>
              <a:pPr/>
              <a:t>17.02.2008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3B5BA-6F50-4395-B747-35F62EC7EE4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71460-0768-49D2-ACAB-7EE42ECA77D6}" type="datetimeFigureOut">
              <a:rPr lang="ru-RU" smtClean="0"/>
              <a:pPr/>
              <a:t>17.02.2008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3B5BA-6F50-4395-B747-35F62EC7EE4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5" y="1109161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9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71460-0768-49D2-ACAB-7EE42ECA77D6}" type="datetimeFigureOut">
              <a:rPr lang="ru-RU" smtClean="0"/>
              <a:pPr/>
              <a:t>17.02.2008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3B5BA-6F50-4395-B747-35F62EC7EE4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9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1" y="308277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3" y="360247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1" y="440113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7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5" y="-2001"/>
            <a:ext cx="57627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8B971460-0768-49D2-ACAB-7EE42ECA77D6}" type="datetimeFigureOut">
              <a:rPr lang="ru-RU" smtClean="0"/>
              <a:pPr/>
              <a:t>17.02.2008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5503B5BA-6F50-4395-B747-35F62EC7EE4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9.xml"/><Relationship Id="rId1" Type="http://schemas.openxmlformats.org/officeDocument/2006/relationships/vmlDrawing" Target="../drawings/vmlDrawing1.v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1" y="0"/>
            <a:ext cx="8886796" cy="400050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3100" dirty="0" smtClean="0"/>
              <a:t>Учебный курс:</a:t>
            </a:r>
            <a:br>
              <a:rPr lang="ru-RU" sz="3100" dirty="0" smtClean="0"/>
            </a:br>
            <a:r>
              <a:rPr lang="ru-RU" sz="3100" dirty="0" smtClean="0"/>
              <a:t>«Экспериментальная реакторная физика»</a:t>
            </a:r>
            <a:br>
              <a:rPr lang="ru-RU" sz="3100" dirty="0" smtClean="0"/>
            </a:br>
            <a:r>
              <a:rPr lang="ru-RU" sz="3100" dirty="0" smtClean="0"/>
              <a:t>Кафедра 18</a:t>
            </a:r>
            <a:br>
              <a:rPr lang="ru-RU" sz="3100" dirty="0" smtClean="0"/>
            </a:br>
            <a:r>
              <a:rPr lang="ru-RU" sz="3100" dirty="0" smtClean="0"/>
              <a:t>Факультет « Физики и экономики высоких технологий»</a:t>
            </a:r>
            <a:br>
              <a:rPr lang="ru-RU" sz="3100" dirty="0" smtClean="0"/>
            </a:br>
            <a:r>
              <a:rPr lang="ru-RU" sz="3100" dirty="0" smtClean="0"/>
              <a:t>МИФИ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457201" y="4286256"/>
            <a:ext cx="8472519" cy="2357454"/>
          </a:xfrm>
        </p:spPr>
        <p:txBody>
          <a:bodyPr>
            <a:normAutofit/>
          </a:bodyPr>
          <a:lstStyle/>
          <a:p>
            <a:pPr algn="just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   Знакомит с основными вопросами практики реакторных испытаний необходимых для оценки поведения реальных конструкций и материалов в условиях их эксплуатации в активной зоне ядерного реактора.</a:t>
            </a:r>
          </a:p>
          <a:p>
            <a:pPr algn="just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    Уделено внимание отечественным   исследовательским реакторам как источникам излучения, их возможностям и приспособленности для реакторных  испытаний. </a:t>
            </a:r>
          </a:p>
          <a:p>
            <a:pPr algn="just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    Рассматриваются    особенности    проектирования,    расчета   и разработки оборудования для реакторных испытаний. Значительное место отведено методике теплового расчета реакторных установок и подбору материалов при их проектировании.</a:t>
            </a:r>
          </a:p>
          <a:p>
            <a:pPr algn="just"/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      Представлены конкретные примеры  постановки реакторных испытаний и полученные экспериментальные результаты.</a:t>
            </a:r>
          </a:p>
          <a:p>
            <a:endParaRPr lang="ru-RU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chemeClr val="accent2">
                  <a:shade val="30000"/>
                  <a:satMod val="115000"/>
                </a:schemeClr>
              </a:gs>
              <a:gs pos="50000">
                <a:schemeClr val="accent2">
                  <a:shade val="67500"/>
                  <a:satMod val="115000"/>
                </a:schemeClr>
              </a:gs>
              <a:gs pos="100000">
                <a:schemeClr val="accent2"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ru-RU" sz="1600" b="1" dirty="0" smtClean="0"/>
              <a:t>Технико-экономические показатели АЭС с быстрыми и тепловыми реакторами РФ (в ценах 1991 г.), сравниваются проектируемые АЭС с показателями действующей на базе реактора ВВЭР-1000.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2249488"/>
          <a:ext cx="8229600" cy="40361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64004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Характеристика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Брест-1200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БН-800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ВВЭР-1000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ВВЭР-1500</a:t>
                      </a:r>
                    </a:p>
                  </a:txBody>
                  <a:tcPr marL="68580" marR="68580" marT="0" marB="0"/>
                </a:tc>
              </a:tr>
              <a:tr h="64004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Удельные капитальные вложения, (руб/кВт)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875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1106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920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827</a:t>
                      </a:r>
                    </a:p>
                  </a:txBody>
                  <a:tcPr marL="68580" marR="68580" marT="0" marB="0"/>
                </a:tc>
              </a:tr>
              <a:tr h="1262549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Себестоимость отпускаемой электроэнергии, коп/кВт-час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1,5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2,49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2,11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1,62</a:t>
                      </a:r>
                    </a:p>
                  </a:txBody>
                  <a:tcPr marL="68580" marR="68580" marT="0" marB="0"/>
                </a:tc>
              </a:tr>
              <a:tr h="64004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Срок службы, лет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60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30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40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50</a:t>
                      </a:r>
                    </a:p>
                  </a:txBody>
                  <a:tcPr marL="68580" marR="68580" marT="0" marB="0"/>
                </a:tc>
              </a:tr>
              <a:tr h="640042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Собственные нужды, </a:t>
                      </a:r>
                      <a:r>
                        <a:rPr lang="en-US" sz="1400" b="1" dirty="0"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5,7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7,6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5,8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5,7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2844" y="142852"/>
            <a:ext cx="8743952" cy="2571768"/>
          </a:xfrm>
        </p:spPr>
        <p:txBody>
          <a:bodyPr>
            <a:noAutofit/>
          </a:bodyPr>
          <a:lstStyle/>
          <a:p>
            <a:pPr algn="ctr"/>
            <a:r>
              <a:rPr lang="ru-RU" sz="1400" u="sng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u="sng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u="sng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u="sng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u="sng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u="sng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400" u="sng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400" u="sng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400" u="sng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400" u="sng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Лекция 1.</a:t>
            </a:r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u="sng" dirty="0" smtClean="0">
                <a:latin typeface="Times New Roman" pitchFamily="18" charset="0"/>
                <a:cs typeface="Times New Roman" pitchFamily="18" charset="0"/>
              </a:rPr>
              <a:t>Цель.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Дать общие представления о современном этапе развития атомной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энергетики. Рассмотреть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последовательность этого развития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от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первоначальной идеи к техническому воплощению, основываясь на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en-US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конкретных примерах и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исторической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хронологии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. 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5720" y="4000504"/>
            <a:ext cx="8572560" cy="2571768"/>
          </a:xfrm>
        </p:spPr>
        <p:txBody>
          <a:bodyPr>
            <a:normAutofit fontScale="85000" lnSpcReduction="20000"/>
          </a:bodyPr>
          <a:lstStyle/>
          <a:p>
            <a:pPr algn="ctr"/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План.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lvl="0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1.</a:t>
            </a:r>
            <a:r>
              <a:rPr lang="ru-RU" sz="21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Современный этап развития ядерной энергетики. </a:t>
            </a: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2.Реакторы на тепловых и быстрых нейтронах. </a:t>
            </a:r>
          </a:p>
          <a:p>
            <a:pPr lvl="0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3.Концепция Э. Ферми и А. Лейпунского. </a:t>
            </a: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4.Историческая справка о развитии реакторов на быстрых нейтронах.  </a:t>
            </a:r>
          </a:p>
          <a:p>
            <a:pPr lvl="0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5.Энергетические реакторы на быстрых нейтронах: действующие и перспективные, их сравнительные характеристики, проблемы безопасности. 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81000" y="571480"/>
            <a:ext cx="8382000" cy="1928826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1400" b="1" u="sng" dirty="0" smtClean="0"/>
              <a:t>Инициатива Президента Российской Федерации 6 сентября 2000 года в ООН </a:t>
            </a:r>
            <a:r>
              <a:rPr lang="ru-RU" sz="1300" b="1" dirty="0" smtClean="0"/>
              <a:t>непосредственно касалось будущего развития ядерной энергетики. Отмечены следующие наиболее важные, в том числе политически, моменты развития современной энергетики:</a:t>
            </a:r>
            <a:br>
              <a:rPr lang="ru-RU" sz="1300" b="1" dirty="0" smtClean="0"/>
            </a:br>
            <a:r>
              <a:rPr lang="ru-RU" sz="1300" b="1" dirty="0" smtClean="0"/>
              <a:t>- обеспечение устойчивого развития человечества энергией без ограничений со стороны ресурсов топлива и отравления внешней среды продуктами горения.</a:t>
            </a:r>
            <a:br>
              <a:rPr lang="ru-RU" sz="1300" b="1" dirty="0" smtClean="0"/>
            </a:br>
            <a:r>
              <a:rPr lang="ru-RU" sz="1300" b="1" dirty="0" smtClean="0"/>
              <a:t>- закрытие каналов получения «ядерной взрывчатки», связанной с ядерной энергетикой.</a:t>
            </a:r>
            <a:br>
              <a:rPr lang="ru-RU" sz="1300" b="1" dirty="0" smtClean="0"/>
            </a:br>
            <a:r>
              <a:rPr lang="ru-RU" sz="1300" b="1" dirty="0" smtClean="0"/>
              <a:t>- завершение сокращения ядерных арсеналов, начатого РФ и США, всеобщим и полным запрещением и ликвидацией ядерного оружия.</a:t>
            </a:r>
            <a:r>
              <a:rPr lang="ru-RU" sz="1200" dirty="0" smtClean="0"/>
              <a:t/>
            </a:r>
            <a:br>
              <a:rPr lang="ru-RU" sz="1200" dirty="0" smtClean="0"/>
            </a:b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357157" y="2714621"/>
            <a:ext cx="4041648" cy="1214446"/>
          </a:xfrm>
          <a:solidFill>
            <a:srgbClr val="FF0000">
              <a:alpha val="25000"/>
            </a:srgbClr>
          </a:solidFill>
          <a:ln>
            <a:solidFill>
              <a:srgbClr val="FF0000"/>
            </a:solidFill>
          </a:ln>
        </p:spPr>
        <p:txBody>
          <a:bodyPr/>
          <a:lstStyle/>
          <a:p>
            <a:r>
              <a:rPr lang="ru-RU" sz="1200" dirty="0" smtClean="0"/>
              <a:t>Реакторы на тепловых нейтронах </a:t>
            </a:r>
          </a:p>
          <a:p>
            <a:r>
              <a:rPr lang="ru-RU" sz="1200" dirty="0" smtClean="0"/>
              <a:t>в настоящее время весьма широко </a:t>
            </a:r>
          </a:p>
          <a:p>
            <a:r>
              <a:rPr lang="ru-RU" sz="1200" dirty="0" smtClean="0"/>
              <a:t>используется в ядерной энергетике, но имеют ряд существенных недостатков</a:t>
            </a:r>
            <a:r>
              <a:rPr lang="ru-RU" sz="1800" dirty="0" smtClean="0"/>
              <a:t>:</a:t>
            </a:r>
          </a:p>
          <a:p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half" idx="3"/>
          </p:nvPr>
        </p:nvSpPr>
        <p:spPr>
          <a:xfrm>
            <a:off x="4786315" y="2714621"/>
            <a:ext cx="4041775" cy="1214446"/>
          </a:xfrm>
          <a:solidFill>
            <a:srgbClr val="00B050">
              <a:alpha val="25000"/>
            </a:srgbClr>
          </a:solidFill>
          <a:ln>
            <a:solidFill>
              <a:srgbClr val="00B050"/>
            </a:solidFill>
          </a:ln>
        </p:spPr>
        <p:txBody>
          <a:bodyPr/>
          <a:lstStyle/>
          <a:p>
            <a:r>
              <a:rPr lang="ru-RU" sz="1200" dirty="0" smtClean="0"/>
              <a:t>Реакторы на быстрых нейтронах </a:t>
            </a:r>
          </a:p>
          <a:p>
            <a:r>
              <a:rPr lang="ru-RU" sz="1200" dirty="0" smtClean="0"/>
              <a:t>в настоящее время не имеют широкого применения в ядерной энергетике, </a:t>
            </a:r>
          </a:p>
          <a:p>
            <a:r>
              <a:rPr lang="ru-RU" sz="1200" dirty="0" smtClean="0"/>
              <a:t>но представляются достаточно перспективными по следующим причинам:</a:t>
            </a:r>
          </a:p>
          <a:p>
            <a:endParaRPr lang="ru-RU" sz="1400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2"/>
          </p:nvPr>
        </p:nvSpPr>
        <p:spPr>
          <a:xfrm>
            <a:off x="381000" y="4000504"/>
            <a:ext cx="4041648" cy="2594215"/>
          </a:xfrm>
        </p:spPr>
        <p:txBody>
          <a:bodyPr>
            <a:normAutofit/>
          </a:bodyPr>
          <a:lstStyle/>
          <a:p>
            <a:endParaRPr lang="ru-RU" sz="1100" dirty="0" smtClean="0"/>
          </a:p>
          <a:p>
            <a:r>
              <a:rPr lang="ru-RU" sz="1100" dirty="0" smtClean="0"/>
              <a:t>- проблема топливных ресурсов решается за счет увеличения добычи урана.</a:t>
            </a:r>
          </a:p>
          <a:p>
            <a:r>
              <a:rPr lang="ru-RU" sz="1100" dirty="0" smtClean="0"/>
              <a:t>- радиоактивные отходы в основной своей массе не перерабатываются, а захораниваются.</a:t>
            </a:r>
          </a:p>
          <a:p>
            <a:r>
              <a:rPr lang="ru-RU" sz="1100" dirty="0" smtClean="0"/>
              <a:t>- вопросы безопасности сводятся к рассмотрению наиболее вероятных аварий, увеличению требований к оборудованию и персоналу.</a:t>
            </a:r>
          </a:p>
          <a:p>
            <a:r>
              <a:rPr lang="ru-RU" sz="1100" dirty="0" smtClean="0"/>
              <a:t>-проблема нераспространения решается усилением контроля за делящимися материалами.</a:t>
            </a:r>
          </a:p>
          <a:p>
            <a:endParaRPr lang="ru-RU" sz="1100" dirty="0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4"/>
          </p:nvPr>
        </p:nvSpPr>
        <p:spPr>
          <a:xfrm>
            <a:off x="4718306" y="4071942"/>
            <a:ext cx="4041775" cy="2522777"/>
          </a:xfrm>
        </p:spPr>
        <p:txBody>
          <a:bodyPr>
            <a:normAutofit/>
          </a:bodyPr>
          <a:lstStyle/>
          <a:p>
            <a:r>
              <a:rPr lang="ru-RU" sz="1100" dirty="0" smtClean="0"/>
              <a:t>- проблема топливных ресурсов может быть решена естественным воспроизводством ядерного топлива в реакторах на быстрых нейтронах.</a:t>
            </a:r>
          </a:p>
          <a:p>
            <a:r>
              <a:rPr lang="ru-RU" sz="1100" dirty="0" smtClean="0"/>
              <a:t>- радиационно-эквивалентное захоронение радиоактивных отходов без нарушения природного радиационного баланса за счет глубокой очистки отходов, возвращения и сжигания их в быстрых реакторах.</a:t>
            </a:r>
          </a:p>
          <a:p>
            <a:r>
              <a:rPr lang="ru-RU" sz="1100" dirty="0" smtClean="0"/>
              <a:t>- естественная безопасность подразумевает исключение тяжелых аварий за счет присущих быстрым реакторам внутренних физических качеств и закономерностей.</a:t>
            </a:r>
          </a:p>
          <a:p>
            <a:endParaRPr lang="ru-RU" sz="11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42844" y="714356"/>
            <a:ext cx="8858311" cy="5909310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</p:spPr>
        <p:txBody>
          <a:bodyPr wrap="square" rtlCol="0">
            <a:spAutoFit/>
          </a:bodyPr>
          <a:lstStyle/>
          <a:p>
            <a:pPr algn="just"/>
            <a:r>
              <a:rPr lang="ru-RU" b="1" i="1" u="sng" dirty="0" smtClean="0"/>
              <a:t>Недавно стало известно </a:t>
            </a:r>
            <a:r>
              <a:rPr lang="en-US" b="1" i="1" dirty="0" smtClean="0"/>
              <a:t>[1] </a:t>
            </a:r>
            <a:r>
              <a:rPr lang="ru-RU" b="1" i="1" dirty="0" smtClean="0"/>
              <a:t>,что</a:t>
            </a:r>
            <a:endParaRPr lang="en-US" b="1" i="1" dirty="0" smtClean="0"/>
          </a:p>
          <a:p>
            <a:pPr algn="just"/>
            <a:r>
              <a:rPr lang="ru-RU" b="1" i="1" dirty="0" smtClean="0"/>
              <a:t>в 1942 г Энрико </a:t>
            </a:r>
            <a:r>
              <a:rPr lang="ru-RU" b="1" i="1" dirty="0"/>
              <a:t>Ферми</a:t>
            </a:r>
            <a:r>
              <a:rPr lang="ru-RU" i="1" dirty="0"/>
              <a:t>- итальянский физик, лауреат Нобелевской премии, один из разработчиков американской атомной бомбы, создатель первого в мире ядерного реактора (Чикаго, 1942 г</a:t>
            </a:r>
            <a:r>
              <a:rPr lang="ru-RU" i="1" dirty="0" smtClean="0"/>
              <a:t>.),</a:t>
            </a:r>
          </a:p>
          <a:p>
            <a:pPr algn="just"/>
            <a:r>
              <a:rPr lang="ru-RU" b="1" i="1" dirty="0"/>
              <a:t>в</a:t>
            </a:r>
            <a:r>
              <a:rPr lang="ru-RU" b="1" i="1" dirty="0" smtClean="0"/>
              <a:t> 1947 г Александр </a:t>
            </a:r>
            <a:r>
              <a:rPr lang="ru-RU" b="1" i="1" dirty="0"/>
              <a:t>Ильич Лейпунский</a:t>
            </a:r>
            <a:r>
              <a:rPr lang="ru-RU" i="1" dirty="0"/>
              <a:t>- академик УССР, руководитель отечественной программы по РБН, директор Физико-энергетического института (ФЭИ) г. Обнинск, первый декан инженерно-физического факультета Московского механического института боеприпасов(ММИ), названный позднее </a:t>
            </a:r>
            <a:r>
              <a:rPr lang="ru-RU" i="1" dirty="0" smtClean="0"/>
              <a:t>МИФИ, </a:t>
            </a:r>
          </a:p>
          <a:p>
            <a:pPr algn="just"/>
            <a:r>
              <a:rPr lang="ru-RU" b="1" i="1" dirty="0" smtClean="0"/>
              <a:t>выдвинули концепцию относительно </a:t>
            </a:r>
            <a:r>
              <a:rPr lang="ru-RU" b="1" i="1" dirty="0"/>
              <a:t>использования ядерной энергии в мирных целях.</a:t>
            </a:r>
            <a:r>
              <a:rPr lang="ru-RU" i="1" dirty="0"/>
              <a:t> </a:t>
            </a:r>
            <a:endParaRPr lang="ru-RU" i="1" dirty="0" smtClean="0"/>
          </a:p>
          <a:p>
            <a:pPr algn="just"/>
            <a:endParaRPr lang="ru-RU" b="1" i="1" dirty="0" smtClean="0"/>
          </a:p>
          <a:p>
            <a:pPr algn="just"/>
            <a:r>
              <a:rPr lang="ru-RU" b="1" i="1" dirty="0" smtClean="0"/>
              <a:t>Основную </a:t>
            </a:r>
            <a:r>
              <a:rPr lang="ru-RU" b="1" i="1" dirty="0"/>
              <a:t>цель </a:t>
            </a:r>
            <a:r>
              <a:rPr lang="ru-RU" b="1" i="1" dirty="0" smtClean="0"/>
              <a:t>они видели </a:t>
            </a:r>
            <a:r>
              <a:rPr lang="ru-RU" b="1" i="1" dirty="0"/>
              <a:t>в овладении ресурсами ядерного топлива на основе </a:t>
            </a:r>
            <a:r>
              <a:rPr lang="ru-RU" b="1" i="1" dirty="0" smtClean="0"/>
              <a:t>воспроизводства  и впервые </a:t>
            </a:r>
            <a:r>
              <a:rPr lang="ru-RU" b="1" i="1" dirty="0"/>
              <a:t>показали, что роль быстрых реакторов в крупномасштабной ядерной энергетике определяется, в первую очередь, уникальным избытком нейтронов в расчете на сгоревшее ядро плутония. Такой избыток служит фундаментальной физической предпосылкой воспроизводства и даже бридинга плутония, решения проблем безопасности, радиоактивных отходов, нераспространения ядерного оружия и связанной с ним экономики</a:t>
            </a:r>
            <a:r>
              <a:rPr lang="ru-RU" b="1" i="1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1855682"/>
          </a:xfrm>
          <a:noFill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1600" b="1" dirty="0" smtClean="0"/>
              <a:t/>
            </a:r>
            <a:br>
              <a:rPr lang="ru-RU" sz="1600" b="1" dirty="0" smtClean="0"/>
            </a:b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В таблице  показана история развития программ создания АЭС с РБН в СССР и США.    Программа США не была выполнена. </a:t>
            </a:r>
            <a:br>
              <a:rPr lang="ru-RU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Программа СССР имеет логическое завершение: успешно работает АЭС с РБН </a:t>
            </a:r>
            <a:br>
              <a:rPr lang="ru-RU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БН-600, 25 лет устойчиво проработал РБН БН-350 в Казахстане (г. Шевченко). </a:t>
            </a:r>
            <a:br>
              <a:rPr lang="ru-RU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Он был выведен из эксплуатации в 1997 году по решению правительства Казахстана.</a:t>
            </a:r>
            <a:r>
              <a:rPr lang="ru-RU" sz="1600" b="1" dirty="0" smtClean="0"/>
              <a:t/>
            </a:r>
            <a:br>
              <a:rPr lang="ru-RU" sz="1600" b="1" dirty="0" smtClean="0"/>
            </a:b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428596" y="2209022"/>
          <a:ext cx="7858182" cy="4572032"/>
        </p:xfrm>
        <a:graphic>
          <a:graphicData uri="http://schemas.openxmlformats.org/drawingml/2006/table">
            <a:tbl>
              <a:tblPr>
                <a:effectLst>
                  <a:innerShdw blurRad="114300">
                    <a:prstClr val="black"/>
                  </a:innerShdw>
                </a:effectLst>
              </a:tblPr>
              <a:tblGrid>
                <a:gridCol w="1309435"/>
                <a:gridCol w="1309435"/>
                <a:gridCol w="1595972"/>
                <a:gridCol w="1022898"/>
                <a:gridCol w="1309435"/>
                <a:gridCol w="1311007"/>
              </a:tblGrid>
              <a:tr h="77649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США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Дата пуска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(остановки)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6444" marR="564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40000"/>
                            <a:lumOff val="60000"/>
                            <a:shade val="30000"/>
                            <a:satMod val="115000"/>
                          </a:schemeClr>
                        </a:gs>
                        <a:gs pos="50000">
                          <a:schemeClr val="accent4">
                            <a:lumMod val="40000"/>
                            <a:lumOff val="60000"/>
                            <a:shade val="67500"/>
                            <a:satMod val="115000"/>
                          </a:schemeClr>
                        </a:gs>
                        <a:gs pos="100000">
                          <a:schemeClr val="accent4">
                            <a:lumMod val="40000"/>
                            <a:lumOff val="60000"/>
                            <a:shade val="100000"/>
                            <a:satMod val="115000"/>
                          </a:scheme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6444" marR="564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  <a:shade val="30000"/>
                            <a:satMod val="115000"/>
                          </a:schemeClr>
                        </a:gs>
                        <a:gs pos="50000">
                          <a:schemeClr val="accent5">
                            <a:lumMod val="20000"/>
                            <a:lumOff val="80000"/>
                            <a:shade val="67500"/>
                            <a:satMod val="115000"/>
                          </a:schemeClr>
                        </a:gs>
                        <a:gs pos="100000">
                          <a:schemeClr val="accent5">
                            <a:lumMod val="20000"/>
                            <a:lumOff val="80000"/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Мощность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Тепловая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электрическая</a:t>
                      </a: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6444" marR="564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  <a:shade val="30000"/>
                            <a:satMod val="115000"/>
                          </a:schemeClr>
                        </a:gs>
                        <a:gs pos="50000">
                          <a:schemeClr val="accent5">
                            <a:lumMod val="20000"/>
                            <a:lumOff val="80000"/>
                            <a:shade val="67500"/>
                            <a:satMod val="115000"/>
                          </a:schemeClr>
                        </a:gs>
                        <a:gs pos="100000">
                          <a:schemeClr val="accent5">
                            <a:lumMod val="20000"/>
                            <a:lumOff val="80000"/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Топливо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6444" marR="564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  <a:shade val="30000"/>
                            <a:satMod val="115000"/>
                          </a:schemeClr>
                        </a:gs>
                        <a:gs pos="50000">
                          <a:schemeClr val="accent5">
                            <a:lumMod val="20000"/>
                            <a:lumOff val="80000"/>
                            <a:shade val="67500"/>
                            <a:satMod val="115000"/>
                          </a:schemeClr>
                        </a:gs>
                        <a:gs pos="100000">
                          <a:schemeClr val="accent5">
                            <a:lumMod val="20000"/>
                            <a:lumOff val="80000"/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Тепло-носитель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6444" marR="564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  <a:shade val="30000"/>
                            <a:satMod val="115000"/>
                          </a:schemeClr>
                        </a:gs>
                        <a:gs pos="50000">
                          <a:schemeClr val="accent5">
                            <a:lumMod val="20000"/>
                            <a:lumOff val="80000"/>
                            <a:shade val="67500"/>
                            <a:satMod val="115000"/>
                          </a:schemeClr>
                        </a:gs>
                        <a:gs pos="100000">
                          <a:schemeClr val="accent5">
                            <a:lumMod val="20000"/>
                            <a:lumOff val="80000"/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СССР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Дата пуска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(остановки)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6444" marR="564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6">
                            <a:lumMod val="40000"/>
                            <a:lumOff val="60000"/>
                            <a:shade val="30000"/>
                            <a:satMod val="115000"/>
                          </a:schemeClr>
                        </a:gs>
                        <a:gs pos="50000">
                          <a:schemeClr val="accent6">
                            <a:lumMod val="40000"/>
                            <a:lumOff val="60000"/>
                            <a:shade val="67500"/>
                            <a:satMod val="115000"/>
                          </a:schemeClr>
                        </a:gs>
                        <a:gs pos="100000">
                          <a:schemeClr val="accent6">
                            <a:lumMod val="40000"/>
                            <a:lumOff val="60000"/>
                            <a:shade val="100000"/>
                            <a:satMod val="115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</a:tr>
              <a:tr h="379553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1949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  <a:cs typeface="Times New Roman"/>
                        </a:rPr>
                        <a:t>1951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4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4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4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4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4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1963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1963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  <a:cs typeface="Times New Roman"/>
                        </a:rPr>
                        <a:t>(1967)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(1967)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4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4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4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4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1980)</a:t>
                      </a:r>
                    </a:p>
                  </a:txBody>
                  <a:tcPr marL="56444" marR="564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4">
                            <a:lumMod val="40000"/>
                            <a:lumOff val="60000"/>
                            <a:shade val="30000"/>
                            <a:satMod val="115000"/>
                          </a:schemeClr>
                        </a:gs>
                        <a:gs pos="50000">
                          <a:schemeClr val="accent4">
                            <a:lumMod val="40000"/>
                            <a:lumOff val="60000"/>
                            <a:shade val="67500"/>
                            <a:satMod val="115000"/>
                          </a:schemeClr>
                        </a:gs>
                        <a:gs pos="100000">
                          <a:schemeClr val="accent4">
                            <a:lumMod val="40000"/>
                            <a:lumOff val="60000"/>
                            <a:shade val="100000"/>
                            <a:satMod val="115000"/>
                          </a:scheme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Клементина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  <a:cs typeface="Times New Roman"/>
                        </a:rPr>
                        <a:t>EBR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-1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БР-1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БР-2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БР-5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8 РБН для под-водных лодок.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Энрико Ферми </a:t>
                      </a:r>
                      <a:r>
                        <a:rPr lang="en-US" sz="1400" dirty="0">
                          <a:latin typeface="Times New Roman"/>
                          <a:ea typeface="Times New Roman"/>
                          <a:cs typeface="Times New Roman"/>
                        </a:rPr>
                        <a:t>EBR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-2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  <a:cs typeface="Times New Roman"/>
                        </a:rPr>
                        <a:t>EBR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-1(авария)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Энрико Ферми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(авария)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БОР-60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БН-350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БН-600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Приостановка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работ по РБН.</a:t>
                      </a:r>
                    </a:p>
                  </a:txBody>
                  <a:tcPr marL="56444" marR="564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  <a:shade val="30000"/>
                            <a:satMod val="115000"/>
                          </a:schemeClr>
                        </a:gs>
                        <a:gs pos="50000">
                          <a:schemeClr val="accent5">
                            <a:lumMod val="20000"/>
                            <a:lumOff val="80000"/>
                            <a:shade val="67500"/>
                            <a:satMod val="115000"/>
                          </a:schemeClr>
                        </a:gs>
                        <a:gs pos="100000">
                          <a:schemeClr val="accent5">
                            <a:lumMod val="20000"/>
                            <a:lumOff val="80000"/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25 кВт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(200 кВт )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0 кВт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100 кВт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5 МВт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4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4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200(65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) МВт 62(20) </a:t>
                      </a:r>
                      <a:r>
                        <a:rPr lang="en-US" sz="1400" dirty="0">
                          <a:latin typeface="Times New Roman"/>
                          <a:ea typeface="Times New Roman"/>
                          <a:cs typeface="Times New Roman"/>
                        </a:rPr>
                        <a:t>MB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т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4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4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4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60МВт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1000(350)МВт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1800(600)МВт</a:t>
                      </a:r>
                    </a:p>
                  </a:txBody>
                  <a:tcPr marL="56444" marR="564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  <a:shade val="30000"/>
                            <a:satMod val="115000"/>
                          </a:schemeClr>
                        </a:gs>
                        <a:gs pos="50000">
                          <a:schemeClr val="accent5">
                            <a:lumMod val="20000"/>
                            <a:lumOff val="80000"/>
                            <a:shade val="67500"/>
                            <a:satMod val="115000"/>
                          </a:schemeClr>
                        </a:gs>
                        <a:gs pos="100000">
                          <a:schemeClr val="accent5">
                            <a:lumMod val="20000"/>
                            <a:lumOff val="80000"/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  <a:cs typeface="Times New Roman"/>
                        </a:rPr>
                        <a:t>Pu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  <a:cs typeface="Times New Roman"/>
                        </a:rPr>
                        <a:t>U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  <a:cs typeface="Times New Roman"/>
                        </a:rPr>
                        <a:t>Pu 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  <a:cs typeface="Times New Roman"/>
                        </a:rPr>
                        <a:t>Pu 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  <a:cs typeface="Times New Roman"/>
                        </a:rPr>
                        <a:t>Pu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О</a:t>
                      </a:r>
                      <a:r>
                        <a:rPr lang="en-US" sz="1400" baseline="-25000" dirty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4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4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U 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  <a:cs typeface="Times New Roman"/>
                        </a:rPr>
                        <a:t>U 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4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4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4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О</a:t>
                      </a:r>
                      <a:r>
                        <a:rPr lang="en-US" sz="1400" baseline="-25000" dirty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en-US" sz="1400" dirty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О</a:t>
                      </a:r>
                      <a:r>
                        <a:rPr lang="en-US" sz="1400" baseline="-25000" dirty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en-US" sz="1400" dirty="0">
                          <a:latin typeface="Times New Roman"/>
                          <a:ea typeface="Times New Roman"/>
                          <a:cs typeface="Times New Roman"/>
                        </a:rPr>
                        <a:t>- Pu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О</a:t>
                      </a:r>
                      <a:r>
                        <a:rPr lang="en-US" sz="1400" baseline="-25000" dirty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  <a:cs typeface="Times New Roman"/>
                        </a:rPr>
                        <a:t>U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О</a:t>
                      </a:r>
                      <a:r>
                        <a:rPr lang="en-US" sz="1400" baseline="-25000" dirty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en-US" sz="1400" dirty="0">
                          <a:latin typeface="Times New Roman"/>
                          <a:ea typeface="Times New Roman"/>
                          <a:cs typeface="Times New Roman"/>
                        </a:rPr>
                        <a:t>- Pu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О</a:t>
                      </a:r>
                      <a:r>
                        <a:rPr lang="en-US" sz="1400" baseline="-25000" dirty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6444" marR="564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  <a:shade val="30000"/>
                            <a:satMod val="115000"/>
                          </a:schemeClr>
                        </a:gs>
                        <a:gs pos="50000">
                          <a:schemeClr val="accent5">
                            <a:lumMod val="20000"/>
                            <a:lumOff val="80000"/>
                            <a:shade val="67500"/>
                            <a:satMod val="115000"/>
                          </a:schemeClr>
                        </a:gs>
                        <a:gs pos="100000">
                          <a:schemeClr val="accent5">
                            <a:lumMod val="20000"/>
                            <a:lumOff val="80000"/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  <a:cs typeface="Times New Roman"/>
                        </a:rPr>
                        <a:t>Hg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  <a:cs typeface="Times New Roman"/>
                        </a:rPr>
                        <a:t>Na-K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  <a:cs typeface="Times New Roman"/>
                        </a:rPr>
                        <a:t>Hg 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  <a:cs typeface="Times New Roman"/>
                        </a:rPr>
                        <a:t>Hg 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  <a:cs typeface="Times New Roman"/>
                        </a:rPr>
                        <a:t>Na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  <a:cs typeface="Times New Roman"/>
                        </a:rPr>
                        <a:t>Pb-Bi 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4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Na 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  <a:cs typeface="Times New Roman"/>
                        </a:rPr>
                        <a:t>Na 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4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4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4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Na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  <a:cs typeface="Times New Roman"/>
                        </a:rPr>
                        <a:t>Na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Times New Roman"/>
                          <a:ea typeface="Times New Roman"/>
                          <a:cs typeface="Times New Roman"/>
                        </a:rPr>
                        <a:t>Na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6444" marR="564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5">
                            <a:lumMod val="20000"/>
                            <a:lumOff val="80000"/>
                            <a:shade val="30000"/>
                            <a:satMod val="115000"/>
                          </a:schemeClr>
                        </a:gs>
                        <a:gs pos="50000">
                          <a:schemeClr val="accent5">
                            <a:lumMod val="20000"/>
                            <a:lumOff val="80000"/>
                            <a:shade val="67500"/>
                            <a:satMod val="115000"/>
                          </a:schemeClr>
                        </a:gs>
                        <a:gs pos="100000">
                          <a:schemeClr val="accent5">
                            <a:lumMod val="20000"/>
                            <a:lumOff val="80000"/>
                            <a:shade val="100000"/>
                            <a:satMod val="115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4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1952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1956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1958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1962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4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4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4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4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4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400" dirty="0" smtClean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1969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1972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1980</a:t>
                      </a:r>
                    </a:p>
                  </a:txBody>
                  <a:tcPr marL="56444" marR="564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6">
                            <a:lumMod val="40000"/>
                            <a:lumOff val="60000"/>
                            <a:shade val="30000"/>
                            <a:satMod val="115000"/>
                          </a:schemeClr>
                        </a:gs>
                        <a:gs pos="50000">
                          <a:schemeClr val="accent6">
                            <a:lumMod val="40000"/>
                            <a:lumOff val="60000"/>
                            <a:shade val="67500"/>
                            <a:satMod val="115000"/>
                          </a:schemeClr>
                        </a:gs>
                        <a:gs pos="100000">
                          <a:schemeClr val="accent6">
                            <a:lumMod val="40000"/>
                            <a:lumOff val="60000"/>
                            <a:shade val="100000"/>
                            <a:satMod val="115000"/>
                          </a:schemeClr>
                        </a:gs>
                      </a:gsLst>
                      <a:lin ang="5400000" scaled="1"/>
                      <a:tileRect/>
                    </a:gra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00035" y="1000108"/>
            <a:ext cx="8286808" cy="5572164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/>
              <a:t>   </a:t>
            </a:r>
            <a:r>
              <a:rPr lang="ru-RU" dirty="0" smtClean="0"/>
              <a:t>Почему </a:t>
            </a:r>
            <a:r>
              <a:rPr lang="ru-RU" dirty="0"/>
              <a:t>«подарок природы», выраженный в концепции </a:t>
            </a:r>
            <a:r>
              <a:rPr lang="ru-RU" b="1" i="1" dirty="0"/>
              <a:t>Энрико Ферми и Александра Ильича Лейпунского </a:t>
            </a:r>
            <a:r>
              <a:rPr lang="ru-RU" dirty="0"/>
              <a:t>, не воплотился в широкомасштабную атомную энергетику?</a:t>
            </a:r>
          </a:p>
          <a:p>
            <a:r>
              <a:rPr lang="en-US" dirty="0" smtClean="0"/>
              <a:t>   </a:t>
            </a:r>
            <a:r>
              <a:rPr lang="ru-RU" dirty="0" smtClean="0"/>
              <a:t>По </a:t>
            </a:r>
            <a:r>
              <a:rPr lang="ru-RU" dirty="0"/>
              <a:t>моему мнению, главной причиной являлся интерес к собственной, государственной безопасности стран, способных реализовать  в тот период времени подобный проект. Способ получения плутония в тепловых реакторах был более очевиден и дешев, что дало в конечном итоге иметь достаточное количество атомных зарядов противоборствующим сторонам, что бы, как не странно, сохранить на земле относительный мир и жизнь</a:t>
            </a:r>
            <a:r>
              <a:rPr lang="ru-RU" dirty="0" smtClean="0"/>
              <a:t>.</a:t>
            </a:r>
            <a:r>
              <a:rPr lang="ru-RU" dirty="0"/>
              <a:t> </a:t>
            </a:r>
            <a:r>
              <a:rPr lang="en-US" dirty="0" smtClean="0"/>
              <a:t>   </a:t>
            </a:r>
          </a:p>
          <a:p>
            <a:r>
              <a:rPr lang="en-US" dirty="0" smtClean="0"/>
              <a:t>   </a:t>
            </a:r>
            <a:r>
              <a:rPr lang="ru-RU" dirty="0" smtClean="0"/>
              <a:t>После </a:t>
            </a:r>
            <a:r>
              <a:rPr lang="ru-RU" dirty="0"/>
              <a:t>тяжелых аварий на АЭС в «Три-Майл Айленд» ( США, 1979 г.) и в Чернобыле (СССР, 1986г.) снизился интерес к атомной энергетике как основной альтернативе углеводородной. Разработчиками АЭС в последние 15 лет сделано не мало для обеспечения безопасной работы действующих и проектируемых АЭС.</a:t>
            </a:r>
          </a:p>
          <a:p>
            <a:r>
              <a:rPr lang="en-US" dirty="0" smtClean="0"/>
              <a:t>   </a:t>
            </a:r>
            <a:r>
              <a:rPr lang="ru-RU" dirty="0" smtClean="0"/>
              <a:t>Настоящий </a:t>
            </a:r>
            <a:r>
              <a:rPr lang="ru-RU" dirty="0"/>
              <a:t>период развития ядерной энергетики часто называют ренессансом. Каким будет возрождение </a:t>
            </a:r>
            <a:r>
              <a:rPr lang="en-US" dirty="0" smtClean="0"/>
              <a:t>-</a:t>
            </a:r>
            <a:r>
              <a:rPr lang="ru-RU" dirty="0" smtClean="0"/>
              <a:t>покажет </a:t>
            </a:r>
            <a:r>
              <a:rPr lang="ru-RU" dirty="0"/>
              <a:t>время.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6107917" y="-178617"/>
            <a:ext cx="1785951" cy="4000528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Электроэнергетические потребности человеческой ц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вилизации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зависимости от времени и возможная доля атомной отрасли в производство энергии.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/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072066" y="2786058"/>
            <a:ext cx="4071935" cy="3714776"/>
          </a:xfrm>
        </p:spPr>
        <p:txBody>
          <a:bodyPr/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На графике  представлен прогноз изменения мощности электростанций в мире при использовании топливного потенциала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ядерной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энергетики с РБН и РТН. Из представленного графика видно, что использование в АЭС: 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- РТН (реактор на тепловых нейтронах) приводит к исчерпанию запасов 235-го урана к 2080 году, а плутония к 2100 году. Введение же в оборот технологически существенно более сложного ториевого цикла приводит к незначительному росту вводимых мощностей.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- РБН (реактор на быстрых нейтронах ) приводит к устойчивому значительному росту вводимых мощностей из-за высокого по сравнению РТН коэффициенту воспроизводству и вовлечения в энергетику плутония, полученного из 238-го урана.</a:t>
            </a:r>
          </a:p>
          <a:p>
            <a:endParaRPr lang="ru-RU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1" y="0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graphicFrame>
        <p:nvGraphicFramePr>
          <p:cNvPr id="1025" name="Object 1"/>
          <p:cNvGraphicFramePr>
            <a:graphicFrameLocks noChangeAspect="1"/>
          </p:cNvGraphicFramePr>
          <p:nvPr/>
        </p:nvGraphicFramePr>
        <p:xfrm>
          <a:off x="285721" y="928670"/>
          <a:ext cx="4643471" cy="5357850"/>
        </p:xfrm>
        <a:graphic>
          <a:graphicData uri="http://schemas.openxmlformats.org/presentationml/2006/ole">
            <p:oleObj spid="_x0000_s1025" name="Graph" r:id="rId3" imgW="5057775" imgH="3657600" progId="STATISTICA.Graph">
              <p:embed/>
            </p:oleObj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28596" y="642918"/>
            <a:ext cx="8229600" cy="1281114"/>
          </a:xfr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sz="1600" b="1" dirty="0" smtClean="0"/>
              <a:t>Радиационная эквивалентность топливного цикла крупномасштабной ядерной энергетики  </a:t>
            </a:r>
            <a:br>
              <a:rPr lang="ru-RU" sz="1600" b="1" dirty="0" smtClean="0"/>
            </a:br>
            <a:r>
              <a:rPr lang="ru-RU" sz="1600" b="1" dirty="0" smtClean="0"/>
              <a:t>или  </a:t>
            </a:r>
            <a:br>
              <a:rPr lang="ru-RU" sz="1600" b="1" dirty="0" smtClean="0"/>
            </a:br>
            <a:r>
              <a:rPr lang="ru-RU" sz="1600" b="1" dirty="0" smtClean="0"/>
              <a:t>какое экологическое наследие мы оставим нашим потомкам?</a:t>
            </a: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dirty="0" smtClean="0"/>
              <a:t> </a:t>
            </a:r>
            <a:br>
              <a:rPr lang="ru-RU" sz="1200" dirty="0" smtClean="0"/>
            </a:b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1142976" y="2071678"/>
            <a:ext cx="6643734" cy="4572032"/>
          </a:xfrm>
          <a:ln>
            <a:noFill/>
          </a:ln>
        </p:spPr>
        <p:txBody>
          <a:bodyPr/>
          <a:lstStyle/>
          <a:p>
            <a:endParaRPr lang="ru-RU" dirty="0"/>
          </a:p>
        </p:txBody>
      </p:sp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graphicFrame>
        <p:nvGraphicFramePr>
          <p:cNvPr id="22529" name="Object 1"/>
          <p:cNvGraphicFramePr>
            <a:graphicFrameLocks noChangeAspect="1"/>
          </p:cNvGraphicFramePr>
          <p:nvPr/>
        </p:nvGraphicFramePr>
        <p:xfrm>
          <a:off x="1214414" y="2143116"/>
          <a:ext cx="6515104" cy="4457700"/>
        </p:xfrm>
        <a:graphic>
          <a:graphicData uri="http://schemas.openxmlformats.org/presentationml/2006/ole">
            <p:oleObj spid="_x0000_s22529" name="Graph" r:id="rId3" imgW="5943600" imgH="4457700" progId="STATISTICA.Graph">
              <p:embed/>
            </p:oleObj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42910" y="785794"/>
            <a:ext cx="8143932" cy="5786478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На предыдущем слайде представлена зависимость десятичного логарифма приведённой активности от времени хранения радиоактивных отходов, кривые 1-3 соответствуют различной степени очистки с учётом их качественного состава. Исходя из определения S, зеленая и коричневая горизонтальные прямые соответствуют активности отходов равной природной урановой среде и десятикратное её превышение соответственно. 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Приведу цитату из [1]: </a:t>
            </a:r>
          </a:p>
          <a:p>
            <a:pPr algn="just"/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«Радиационно-эквивалентное захоронение радиоактивных отходов (без нарушения природного радиационного баланса) за счет глубокой очистки отходов от всех актиноидов, возвращения и сжигания их (трансмутации) в быстрых реакторах (актиноиды- семейство из радиоактивных элементов (металлов) с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=90-103, образующихся в результате захвата нейтронов с последующими бета-распадами). </a:t>
            </a:r>
          </a:p>
          <a:p>
            <a:pPr algn="just"/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   Стратегическим направлением здесь является замыкание ядерного топливного цикла, в результате чего достигается :</a:t>
            </a:r>
          </a:p>
          <a:p>
            <a:pPr algn="just"/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а) практически полное использование природного ядерного топлива и искусственных делящихся материалов (плутония и др.) , </a:t>
            </a:r>
          </a:p>
          <a:p>
            <a:pPr algn="just"/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б) минимизация образования радиоактивных отходов от переработки ядерного топлива, </a:t>
            </a:r>
          </a:p>
          <a:p>
            <a:pPr algn="just"/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в) обеспечение баланса (равенства) между радиационной опасностью захораниваемых радиоактивных отходов и урана, извлекаемого из недр.»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/>
            <a:endParaRPr lang="ru-RU" sz="9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1031</TotalTime>
  <Words>1074</Words>
  <Application>Microsoft Office PowerPoint</Application>
  <PresentationFormat>Экран (4:3)</PresentationFormat>
  <Paragraphs>179</Paragraphs>
  <Slides>10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2" baseType="lpstr">
      <vt:lpstr>Городская</vt:lpstr>
      <vt:lpstr>Graph</vt:lpstr>
      <vt:lpstr>      Учебный курс: «Экспериментальная реакторная физика» Кафедра 18 Факультет « Физики и экономики высоких технологий» МИФИ  </vt:lpstr>
      <vt:lpstr>     Лекция 1.  Цель.  Дать общие представления о современном этапе развития атомной энергетики. Рассмотреть  последовательность этого развития от первоначальной идеи к техническому воплощению, основываясь на   конкретных примерах и исторической хронологии.  </vt:lpstr>
      <vt:lpstr>Инициатива Президента Российской Федерации 6 сентября 2000 года в ООН непосредственно касалось будущего развития ядерной энергетики. Отмечены следующие наиболее важные, в том числе политически, моменты развития современной энергетики: - обеспечение устойчивого развития человечества энергией без ограничений со стороны ресурсов топлива и отравления внешней среды продуктами горения. - закрытие каналов получения «ядерной взрывчатки», связанной с ядерной энергетикой. - завершение сокращения ядерных арсеналов, начатого РФ и США, всеобщим и полным запрещением и ликвидацией ядерного оружия. </vt:lpstr>
      <vt:lpstr>Слайд 4</vt:lpstr>
      <vt:lpstr> В таблице  показана история развития программ создания АЭС с РБН в СССР и США.    Программа США не была выполнена.  Программа СССР имеет логическое завершение: успешно работает АЭС с РБН  БН-600, 25 лет устойчиво проработал РБН БН-350 в Казахстане (г. Шевченко).  Он был выведен из эксплуатации в 1997 году по решению правительства Казахстана. </vt:lpstr>
      <vt:lpstr>Слайд 6</vt:lpstr>
      <vt:lpstr>Электроэнергетические потребности человеческой цивилизации в зависимости от времени и возможная доля атомной отрасли в производство энергии.</vt:lpstr>
      <vt:lpstr>Радиационная эквивалентность топливного цикла крупномасштабной ядерной энергетики   или   какое экологическое наследие мы оставим нашим потомкам?   </vt:lpstr>
      <vt:lpstr>Слайд 9</vt:lpstr>
      <vt:lpstr>Технико-экономические показатели АЭС с быстрыми и тепловыми реакторами РФ (в ценах 1991 г.), сравниваются проектируемые АЭС с показателями действующей на базе реактора ВВЭР-1000.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COMP</dc:creator>
  <cp:lastModifiedBy>COMP</cp:lastModifiedBy>
  <cp:revision>71</cp:revision>
  <dcterms:created xsi:type="dcterms:W3CDTF">2008-01-02T08:33:56Z</dcterms:created>
  <dcterms:modified xsi:type="dcterms:W3CDTF">2008-02-17T08:01:24Z</dcterms:modified>
</cp:coreProperties>
</file>