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0C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18787-6E3D-4431-A166-AA8B2F0B0CD4}" type="datetimeFigureOut">
              <a:rPr lang="ru-RU" smtClean="0"/>
              <a:pPr/>
              <a:t>10.09.2008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2AB86-1485-4B58-8498-DECBCB223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2AB86-1485-4B58-8498-DECBCB223C8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5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5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5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5000">
    <p:pull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Лекция 9</a:t>
            </a:r>
            <a:endParaRPr lang="ru-RU" sz="4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14348" y="1428736"/>
            <a:ext cx="8072494" cy="5072098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Передаточная функция фильтра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H(p)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общем виде:</a:t>
            </a:r>
          </a:p>
          <a:p>
            <a:pPr algn="just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Передаточная функция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H(p)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ФНЧ:</a:t>
            </a:r>
          </a:p>
          <a:p>
            <a:pPr algn="just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Задача-нахождение полюсов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H(p).</a:t>
            </a:r>
          </a:p>
          <a:p>
            <a:pPr algn="just"/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Простейший ФНЧ –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RC-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цепочка (пассивный фильтр)</a:t>
            </a:r>
          </a:p>
          <a:p>
            <a:pPr algn="just"/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Полюс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-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отрицательный и действительный. </a:t>
            </a:r>
          </a:p>
          <a:p>
            <a:pPr algn="just"/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активных фильтрах полюсы комплексно – сопряженные. </a:t>
            </a:r>
          </a:p>
          <a:p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Аппроксимация</a:t>
            </a:r>
            <a:endParaRPr lang="ru-RU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928662" y="3071810"/>
          <a:ext cx="5810230" cy="571498"/>
        </p:xfrm>
        <a:graphic>
          <a:graphicData uri="http://schemas.openxmlformats.org/presentationml/2006/ole">
            <p:oleObj spid="_x0000_s1028" name="Формула" r:id="rId3" imgW="4647960" imgH="45720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9" name="Формула" r:id="rId4" imgW="114120" imgH="21564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857249" y="1857374"/>
          <a:ext cx="3492457" cy="571493"/>
        </p:xfrm>
        <a:graphic>
          <a:graphicData uri="http://schemas.openxmlformats.org/presentationml/2006/ole">
            <p:oleObj spid="_x0000_s1030" name="Формула" r:id="rId5" imgW="2793960" imgH="457200" progId="Equation.3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6858016" y="4143380"/>
          <a:ext cx="1446620" cy="642942"/>
        </p:xfrm>
        <a:graphic>
          <a:graphicData uri="http://schemas.openxmlformats.org/presentationml/2006/ole">
            <p:oleObj spid="_x0000_s1032" name="Формула" r:id="rId6" imgW="1028520" imgH="457200" progId="Equation.3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1643042" y="4500570"/>
          <a:ext cx="785818" cy="628654"/>
        </p:xfrm>
        <a:graphic>
          <a:graphicData uri="http://schemas.openxmlformats.org/presentationml/2006/ole">
            <p:oleObj spid="_x0000_s1034" name="Формула" r:id="rId7" imgW="571320" imgH="457200" progId="Equation.3">
              <p:embed/>
            </p:oleObj>
          </a:graphicData>
        </a:graphic>
      </p:graphicFrame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3936536" cy="8628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Нахождение полюсов  на комплексной плоскости</a:t>
            </a:r>
            <a:endParaRPr lang="en-US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Аппроксимация по Баттерворту: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072330" y="642918"/>
          <a:ext cx="1613658" cy="571504"/>
        </p:xfrm>
        <a:graphic>
          <a:graphicData uri="http://schemas.openxmlformats.org/presentationml/2006/ole">
            <p:oleObj spid="_x0000_s2051" name="Формула" r:id="rId3" imgW="1218960" imgH="431640" progId="Equation.3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72000" y="1428736"/>
            <a:ext cx="40719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Угол деления в зависимости от порядка передаточной функции </a:t>
            </a:r>
            <a:r>
              <a:rPr lang="en-US" sz="2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20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357818" y="2071678"/>
          <a:ext cx="1500198" cy="1981031"/>
        </p:xfrm>
        <a:graphic>
          <a:graphicData uri="http://schemas.openxmlformats.org/presentationml/2006/ole">
            <p:oleObj spid="_x0000_s2053" name="Формула" r:id="rId4" imgW="990360" imgH="1307880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429256" y="4357694"/>
            <a:ext cx="2487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Полиномы Баттерворта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2054" name="Формула" r:id="rId5" imgW="114120" imgH="21564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4786314" y="4746625"/>
          <a:ext cx="3500462" cy="2111375"/>
        </p:xfrm>
        <a:graphic>
          <a:graphicData uri="http://schemas.openxmlformats.org/presentationml/2006/ole">
            <p:oleObj spid="_x0000_s2055" name="Формула" r:id="rId6" imgW="2031840" imgH="1066680" progId="Equation.3">
              <p:embed/>
            </p:oleObj>
          </a:graphicData>
        </a:graphic>
      </p:graphicFrame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642910" y="1920302"/>
          <a:ext cx="3500462" cy="2775514"/>
        </p:xfrm>
        <a:graphic>
          <a:graphicData uri="http://schemas.openxmlformats.org/presentationml/2006/ole">
            <p:oleObj spid="_x0000_s2056" name="Visio" r:id="rId7" imgW="3215775" imgH="2860472" progId="Visio.Drawing.11">
              <p:embed/>
            </p:oleObj>
          </a:graphicData>
        </a:graphic>
      </p:graphicFrame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285720" y="4495800"/>
          <a:ext cx="4010025" cy="2362200"/>
        </p:xfrm>
        <a:graphic>
          <a:graphicData uri="http://schemas.openxmlformats.org/presentationml/2006/ole">
            <p:oleObj spid="_x0000_s2058" name="Visio" r:id="rId8" imgW="4551770" imgH="2686455" progId="Visio.Drawing.11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71538" y="6581001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Рис.2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3240" y="4429132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Рис.1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14348" y="1428736"/>
            <a:ext cx="7865626" cy="507772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Свойства многочлена Чебышева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x=±1 dy/</a:t>
            </a:r>
            <a:r>
              <a:rPr lang="en-US" sz="1700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максимально для данного порядка 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700" baseline="-25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=4x</a:t>
            </a:r>
            <a:r>
              <a:rPr lang="en-US" sz="1700" baseline="30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-3x</a:t>
            </a:r>
          </a:p>
          <a:p>
            <a:r>
              <a:rPr lang="ru-RU" sz="17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700" baseline="-25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7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 то получаем 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700" baseline="-25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=0, x</a:t>
            </a:r>
            <a:r>
              <a:rPr lang="en-US" sz="1700" baseline="-25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       </a:t>
            </a:r>
          </a:p>
          <a:p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sz="1700" baseline="-25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700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=12x</a:t>
            </a:r>
            <a:r>
              <a:rPr lang="en-US" sz="1700" baseline="30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-3  </a:t>
            </a:r>
          </a:p>
          <a:p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700" baseline="-25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3,4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=±1/2</a:t>
            </a:r>
          </a:p>
          <a:p>
            <a:pPr rtl="1"/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1700" baseline="-25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7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x=½)=-1</a:t>
            </a:r>
          </a:p>
          <a:p>
            <a:pPr rtl="1"/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1700" baseline="-25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7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x=-½)=1</a:t>
            </a:r>
            <a:endParaRPr lang="ru-RU" sz="1700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Аппроксимация по Чебышеву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285984" y="2000240"/>
          <a:ext cx="1714512" cy="1480715"/>
        </p:xfrm>
        <a:graphic>
          <a:graphicData uri="http://schemas.openxmlformats.org/presentationml/2006/ole">
            <p:oleObj spid="_x0000_s3077" name="Формула" r:id="rId3" imgW="1117440" imgH="965160" progId="Equation.3">
              <p:embed/>
            </p:oleObj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3786182" y="4714884"/>
          <a:ext cx="368300" cy="431800"/>
        </p:xfrm>
        <a:graphic>
          <a:graphicData uri="http://schemas.openxmlformats.org/presentationml/2006/ole">
            <p:oleObj spid="_x0000_s3080" name="Формула" r:id="rId4" imgW="368280" imgH="431640" progId="Equation.3">
              <p:embed/>
            </p:oleObj>
          </a:graphicData>
        </a:graphic>
      </p:graphicFrame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4483348" y="1428736"/>
          <a:ext cx="2623984" cy="2428892"/>
        </p:xfrm>
        <a:graphic>
          <a:graphicData uri="http://schemas.openxmlformats.org/presentationml/2006/ole">
            <p:oleObj spid="_x0000_s3081" name="Visio" r:id="rId5" imgW="3391912" imgH="3356853" progId="Visio.Drawing.11">
              <p:embed/>
            </p:oleObj>
          </a:graphicData>
        </a:graphic>
      </p:graphicFrame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5072066" y="3643314"/>
          <a:ext cx="3214710" cy="2975698"/>
        </p:xfrm>
        <a:graphic>
          <a:graphicData uri="http://schemas.openxmlformats.org/presentationml/2006/ole">
            <p:oleObj spid="_x0000_s3083" name="Visio" r:id="rId6" imgW="3391912" imgH="3356853" progId="Visio.Drawing.11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57818" y="3786190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Рис.3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7950" y="6581001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Рис.4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00562" y="1643050"/>
            <a:ext cx="4150850" cy="97748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Расположение полюсов на комплексной плоскости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(6-й порядок)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857224" y="500042"/>
          <a:ext cx="6031684" cy="785818"/>
        </p:xfrm>
        <a:graphic>
          <a:graphicData uri="http://schemas.openxmlformats.org/presentationml/2006/ole">
            <p:oleObj spid="_x0000_s4101" name="Формула" r:id="rId3" imgW="3606480" imgH="469800" progId="Equation.3">
              <p:embed/>
            </p:oleObj>
          </a:graphicData>
        </a:graphic>
      </p:graphicFrame>
      <p:sp>
        <p:nvSpPr>
          <p:cNvPr id="8" name="Текст 1"/>
          <p:cNvSpPr txBox="1">
            <a:spLocks/>
          </p:cNvSpPr>
          <p:nvPr/>
        </p:nvSpPr>
        <p:spPr>
          <a:xfrm>
            <a:off x="714348" y="5880514"/>
            <a:ext cx="8072494" cy="977486"/>
          </a:xfrm>
          <a:prstGeom prst="rect">
            <a:avLst/>
          </a:prstGeom>
        </p:spPr>
        <p:txBody>
          <a:bodyPr vert="horz" lIns="82296" tIns="45720" bIns="0" anchor="t">
            <a:normAutofit/>
          </a:bodyPr>
          <a:lstStyle/>
          <a:p>
            <a:pPr marL="54864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Правило для АЧХ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при аппроксимации по 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</a:t>
            </a:r>
            <a:r>
              <a:rPr kumimoji="0" lang="ru-RU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ебышеву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количество максимумов и минимумов в АЧХ соответствует порядку 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фильтра.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1714480" y="1285860"/>
          <a:ext cx="2709869" cy="2811308"/>
        </p:xfrm>
        <a:graphic>
          <a:graphicData uri="http://schemas.openxmlformats.org/presentationml/2006/ole">
            <p:oleObj spid="_x0000_s4102" name="Visio" r:id="rId4" imgW="2353164" imgH="2614849" progId="Visio.Drawing.11">
              <p:embed/>
            </p:oleObj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4059995" y="3071810"/>
          <a:ext cx="5084005" cy="3000396"/>
        </p:xfrm>
        <a:graphic>
          <a:graphicData uri="http://schemas.openxmlformats.org/presentationml/2006/ole">
            <p:oleObj spid="_x0000_s4104" name="Visio" r:id="rId5" imgW="4551770" imgH="2686455" progId="Visio.Drawing.11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71736" y="4143380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Рис.5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8" y="5500702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Рис.6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08502" cy="5006286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Фазовый сдвиг пропорционален частоте, что гарантирует отсутствие выброса в переходной характеристике.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Полиномы Бесселя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АЧХ фильтров Бесселя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Аппроксимация по Бесселю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5122" name="Формула" r:id="rId3" imgW="114120" imgH="21564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890588" y="2497138"/>
          <a:ext cx="3762375" cy="703262"/>
        </p:xfrm>
        <a:graphic>
          <a:graphicData uri="http://schemas.openxmlformats.org/presentationml/2006/ole">
            <p:oleObj spid="_x0000_s5123" name="Формула" r:id="rId4" imgW="3124080" imgH="58392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00364" y="635795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Рис.7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lum bright="3000"/>
          </a:blip>
          <a:srcRect l="5859" t="15937" r="48437" b="43750"/>
          <a:stretch>
            <a:fillRect/>
          </a:stretch>
        </p:blipFill>
        <p:spPr bwMode="auto">
          <a:xfrm>
            <a:off x="857224" y="3929066"/>
            <a:ext cx="3929090" cy="216603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00034" y="1351672"/>
            <a:ext cx="8286808" cy="5149162"/>
          </a:xfrm>
        </p:spPr>
        <p:txBody>
          <a:bodyPr/>
          <a:lstStyle/>
          <a:p>
            <a:endParaRPr lang="ru-RU" sz="2400" i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i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АЧХ  фильтров </a:t>
            </a:r>
            <a:r>
              <a:rPr lang="ru-RU" sz="24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4-порядка </a:t>
            </a:r>
          </a:p>
          <a:p>
            <a:pPr algn="ct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Переходные </a:t>
            </a:r>
            <a:r>
              <a:rPr lang="ru-RU" sz="24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характеристики </a:t>
            </a:r>
            <a:endParaRPr lang="ru-RU" sz="2400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50C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Сравнение различных аппроксимаций</a:t>
            </a:r>
            <a:endParaRPr lang="ru-RU" dirty="0">
              <a:solidFill>
                <a:srgbClr val="250C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0" y="1857364"/>
            <a:ext cx="4214842" cy="212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0" y="4214818"/>
            <a:ext cx="3941763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214422"/>
            <a:ext cx="7865626" cy="5286412"/>
          </a:xfrm>
        </p:spPr>
        <p:txBody>
          <a:bodyPr/>
          <a:lstStyle/>
          <a:p>
            <a:r>
              <a:rPr lang="ru-RU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ФНЧ=</a:t>
            </a:r>
            <a:r>
              <a:rPr lang="en-US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ФВЧ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ФНЧ=</a:t>
            </a:r>
            <a:r>
              <a:rPr lang="en-US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ПФ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</a:t>
            </a:r>
          </a:p>
          <a:p>
            <a:r>
              <a:rPr lang="ru-RU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ФНЧ=</a:t>
            </a:r>
            <a:r>
              <a:rPr lang="en-US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РФ                                                 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Преобразование частот</a:t>
            </a:r>
            <a:endParaRPr lang="ru-RU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785786" y="1714488"/>
          <a:ext cx="3214710" cy="1491510"/>
        </p:xfrm>
        <a:graphic>
          <a:graphicData uri="http://schemas.openxmlformats.org/presentationml/2006/ole">
            <p:oleObj spid="_x0000_s6148" name="Формула" r:id="rId4" imgW="2819160" imgH="1307880" progId="Equation.3">
              <p:embed/>
            </p:oleObj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785786" y="3786190"/>
          <a:ext cx="6000792" cy="879881"/>
        </p:xfrm>
        <a:graphic>
          <a:graphicData uri="http://schemas.openxmlformats.org/presentationml/2006/ole">
            <p:oleObj spid="_x0000_s6151" name="Формула" r:id="rId5" imgW="4330440" imgH="634680" progId="Equation.3">
              <p:embed/>
            </p:oleObj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785785" y="5072074"/>
          <a:ext cx="5152607" cy="1143008"/>
        </p:xfrm>
        <a:graphic>
          <a:graphicData uri="http://schemas.openxmlformats.org/presentationml/2006/ole">
            <p:oleObj spid="_x0000_s6152" name="Формула" r:id="rId6" imgW="3606480" imgH="799920" progId="Equation.3">
              <p:embed/>
            </p:oleObj>
          </a:graphicData>
        </a:graphic>
      </p:graphicFrame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1570</TotalTime>
  <Words>186</Words>
  <PresentationFormat>Экран (4:3)</PresentationFormat>
  <Paragraphs>68</Paragraphs>
  <Slides>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Метро</vt:lpstr>
      <vt:lpstr>Формула</vt:lpstr>
      <vt:lpstr>Visio</vt:lpstr>
      <vt:lpstr>Лекция 9</vt:lpstr>
      <vt:lpstr>Аппроксимация</vt:lpstr>
      <vt:lpstr>Аппроксимация по Баттерворту:</vt:lpstr>
      <vt:lpstr>Аппроксимация по Чебышеву</vt:lpstr>
      <vt:lpstr>Слайд 5</vt:lpstr>
      <vt:lpstr>Аппроксимация по Бесселю</vt:lpstr>
      <vt:lpstr>Сравнение различных аппроксимаций</vt:lpstr>
      <vt:lpstr>Преобразование частот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Маринка</dc:creator>
  <cp:lastModifiedBy>Маришик</cp:lastModifiedBy>
  <cp:revision>162</cp:revision>
  <dcterms:created xsi:type="dcterms:W3CDTF">2008-08-26T18:21:33Z</dcterms:created>
  <dcterms:modified xsi:type="dcterms:W3CDTF">2008-09-10T19:47:15Z</dcterms:modified>
</cp:coreProperties>
</file>