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6600"/>
    <a:srgbClr val="EFB1F1"/>
    <a:srgbClr val="EB9BED"/>
    <a:srgbClr val="E165E4"/>
    <a:srgbClr val="D80E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w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5000">
    <p:push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Лекция 8</a:t>
            </a:r>
            <a:endParaRPr lang="ru-RU" sz="4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928662" y="4857760"/>
            <a:ext cx="5793924" cy="200024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Обозначения: </a:t>
            </a:r>
          </a:p>
          <a:p>
            <a:pPr algn="just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ФНЧ - фильтр нижних частот,</a:t>
            </a:r>
          </a:p>
          <a:p>
            <a:pPr algn="just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ФВЧ – фильтр верхних частот, </a:t>
            </a:r>
          </a:p>
          <a:p>
            <a:pPr algn="just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ППФ – полоснопропускающий фильтр (ПФ –полосовой фильтр), </a:t>
            </a:r>
          </a:p>
          <a:p>
            <a:pPr algn="just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ПЗФ</a:t>
            </a:r>
            <a:r>
              <a:rPr lang="en-US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полосно-заграждающий фильтр, </a:t>
            </a:r>
          </a:p>
          <a:p>
            <a:pPr algn="just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1 - АЧХ идеальных фильтров, </a:t>
            </a:r>
          </a:p>
          <a:p>
            <a:pPr algn="just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2 - АЧХ  реальных фильтров, </a:t>
            </a:r>
          </a:p>
          <a:p>
            <a:pPr algn="just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3 - селективный и режекторный фильтры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типы фильтров</a:t>
            </a:r>
            <a:b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071938" y="928688"/>
          <a:ext cx="3333750" cy="1960562"/>
        </p:xfrm>
        <a:graphic>
          <a:graphicData uri="http://schemas.openxmlformats.org/presentationml/2006/ole">
            <p:oleObj spid="_x0000_s6146" name="Visio" r:id="rId3" imgW="4411080" imgH="2784960" progId="">
              <p:embed/>
            </p:oleObj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857250" y="928688"/>
          <a:ext cx="3333750" cy="1962150"/>
        </p:xfrm>
        <a:graphic>
          <a:graphicData uri="http://schemas.openxmlformats.org/presentationml/2006/ole">
            <p:oleObj spid="_x0000_s6148" name="Visio" r:id="rId4" imgW="4410968" imgH="2785353" progId="">
              <p:embed/>
            </p:oleObj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357290" y="2714620"/>
          <a:ext cx="3333750" cy="1962150"/>
        </p:xfrm>
        <a:graphic>
          <a:graphicData uri="http://schemas.openxmlformats.org/presentationml/2006/ole">
            <p:oleObj spid="_x0000_s6150" name="Visio" r:id="rId5" imgW="4410968" imgH="2785353" progId="">
              <p:embed/>
            </p:oleObj>
          </a:graphicData>
        </a:graphic>
      </p:graphicFrame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4572000" y="2714620"/>
          <a:ext cx="3333750" cy="1962150"/>
        </p:xfrm>
        <a:graphic>
          <a:graphicData uri="http://schemas.openxmlformats.org/presentationml/2006/ole">
            <p:oleObj spid="_x0000_s6152" name="Visio" r:id="rId6" imgW="4410968" imgH="2785353" progId="">
              <p:embed/>
            </p:oleObj>
          </a:graphicData>
        </a:graphic>
      </p:graphicFrame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643438" y="471488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Рис.1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357166"/>
            <a:ext cx="8156448" cy="77724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 фильтров по типу используемой энергии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191" b="493"/>
          <a:stretch>
            <a:fillRect/>
          </a:stretch>
        </p:blipFill>
        <p:spPr bwMode="auto">
          <a:xfrm>
            <a:off x="928662" y="1571612"/>
            <a:ext cx="742955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143504" y="5715016"/>
            <a:ext cx="1285884" cy="714380"/>
          </a:xfrm>
          <a:prstGeom prst="rect">
            <a:avLst/>
          </a:prstGeom>
          <a:solidFill>
            <a:srgbClr val="EFB1F1"/>
          </a:solidFill>
          <a:ln>
            <a:solidFill>
              <a:schemeClr val="bg1">
                <a:lumMod val="75000"/>
                <a:lumOff val="25000"/>
                <a:alpha val="8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</a:t>
            </a:r>
          </a:p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аналоговым перемножителем</a:t>
            </a:r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000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52206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Достоинства:</a:t>
            </a:r>
          </a:p>
          <a:p>
            <a:pPr algn="just"/>
            <a:r>
              <a:rPr lang="ru-RU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-широкий частотный и динамический диапазон,</a:t>
            </a:r>
          </a:p>
          <a:p>
            <a:pPr algn="just"/>
            <a:r>
              <a:rPr lang="ru-RU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-хорошо проработанная теория на базе вековой практики,</a:t>
            </a:r>
          </a:p>
          <a:p>
            <a:pPr algn="just"/>
            <a:r>
              <a:rPr lang="ru-RU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-возможность реализации различных АЧХ И ФЧХ.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Недостатки:</a:t>
            </a:r>
          </a:p>
          <a:p>
            <a:pPr algn="just"/>
            <a:r>
              <a:rPr lang="ru-RU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-большие масса и габариты,</a:t>
            </a:r>
          </a:p>
          <a:p>
            <a:pPr algn="just"/>
            <a:r>
              <a:rPr lang="ru-RU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-сложность и нетехнологичность изготовления,</a:t>
            </a:r>
          </a:p>
          <a:p>
            <a:pPr algn="just"/>
            <a:r>
              <a:rPr lang="ru-RU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-слабая помехоустойчивость к ЭМП,</a:t>
            </a:r>
          </a:p>
          <a:p>
            <a:pPr algn="just"/>
            <a:r>
              <a:rPr lang="ru-RU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-недостаточная стабильность и надежность,</a:t>
            </a:r>
          </a:p>
          <a:p>
            <a:pPr algn="just"/>
            <a:r>
              <a:rPr lang="ru-RU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-несовместимость  с интегральной технологией.</a:t>
            </a:r>
            <a:endParaRPr lang="ru-RU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357166"/>
            <a:ext cx="8156448" cy="77724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Фильтры с преобразованием в магнитную энергию –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-фильтры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928662" y="2786058"/>
            <a:ext cx="7429552" cy="3643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Пр1 – преобразователь электрической энергии в механическую,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Пр2 – преобразователь механической энергии в электрическую,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Св1,Св2, …, Св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механические связи,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Р1,Р2,…,Р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–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резонаторы.</a:t>
            </a:r>
          </a:p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Параметры: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частотный диапазон: 1Гц – 600 кГц,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добротность: 50-2000,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нестабильность частоты: ±5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/ºC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Недостатки: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-большие масса и габариты,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-нетехнологичность изготовления,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-высокая стоимость.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Электромеханические фильтры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767000" y="1285860"/>
          <a:ext cx="8234156" cy="1285860"/>
        </p:xfrm>
        <a:graphic>
          <a:graphicData uri="http://schemas.openxmlformats.org/presentationml/2006/ole">
            <p:oleObj spid="_x0000_s22529" name="Visio" r:id="rId3" imgW="7216207" imgH="1165968" progId="">
              <p:embed/>
            </p:oleObj>
          </a:graphicData>
        </a:graphic>
      </p:graphicFrame>
    </p:spTree>
  </p:cSld>
  <p:clrMapOvr>
    <a:masterClrMapping/>
  </p:clrMapOvr>
  <p:transition advTm="5000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81144" y="1416066"/>
            <a:ext cx="8079940" cy="5077724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объемными волнами,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поверхностными волнами (фильтры ПАВ).</a:t>
            </a:r>
          </a:p>
          <a:p>
            <a:pPr algn="just"/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Фильтры с объемными волнами: кварцевые, пьезокерамические.</a:t>
            </a:r>
          </a:p>
          <a:p>
            <a:pPr algn="just"/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Кварцевые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b="1" u="sng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-диапазон частот: 100кГц-500МГц,</a:t>
            </a:r>
          </a:p>
          <a:p>
            <a:pPr algn="just"/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-добротности: (30-500)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baseline="300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-нестабильность частоты:(0,1-50)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baseline="300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ru-RU" baseline="300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/ºC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Пьезокерамические:</a:t>
            </a:r>
          </a:p>
          <a:p>
            <a:pPr algn="just"/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-диапазон частот: 100кГц-50МГц,</a:t>
            </a:r>
          </a:p>
          <a:p>
            <a:pPr algn="just"/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-добротности: (0,3-50)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baseline="300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-нестабильность частоты:(10-200)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baseline="300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ru-RU" baseline="300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/ºC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Пьезоэлектрические фильтры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865626" cy="51491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-ослабление сигнала.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-малая крутизна АЧХ.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проектирования аналоговых фильтров: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-составление ТЗ,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-аппроксимация,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-выбор элементной базы,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-выбор схемного решения,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-моделирование,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-при необходимости коррекции,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-разработка алгоритма настройки,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-разработка конструкции,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-изготовление опытных образцов,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-испытания опытных образцов,</a:t>
            </a:r>
          </a:p>
          <a:p>
            <a:pPr algn="just"/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-составление технической документации на производств</a:t>
            </a:r>
            <a:r>
              <a:rPr lang="ru-RU" dirty="0" smtClean="0">
                <a:solidFill>
                  <a:srgbClr val="FFC000"/>
                </a:solidFill>
              </a:rPr>
              <a:t>о.</a:t>
            </a:r>
          </a:p>
          <a:p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Недостатки пассивных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RC-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фильтров: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381</TotalTime>
  <Words>346</Words>
  <PresentationFormat>Экран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Метро</vt:lpstr>
      <vt:lpstr>Visio</vt:lpstr>
      <vt:lpstr>Лекция 8</vt:lpstr>
      <vt:lpstr>Основные типы фильтров   </vt:lpstr>
      <vt:lpstr>Классификация фильтров по типу используемой энергии</vt:lpstr>
      <vt:lpstr>Фильтры с преобразованием в магнитную энергию – LC-фильтры</vt:lpstr>
      <vt:lpstr>Электромеханические фильтры</vt:lpstr>
      <vt:lpstr>Пьезоэлектрические фильтры</vt:lpstr>
      <vt:lpstr>Недостатки пассивных RC-фильтров: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</dc:title>
  <dc:creator>Маринка</dc:creator>
  <cp:lastModifiedBy>Белопольский В.М.</cp:lastModifiedBy>
  <cp:revision>43</cp:revision>
  <dcterms:created xsi:type="dcterms:W3CDTF">2008-08-26T16:37:26Z</dcterms:created>
  <dcterms:modified xsi:type="dcterms:W3CDTF">2008-09-10T11:44:06Z</dcterms:modified>
</cp:coreProperties>
</file>