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emf"/><Relationship Id="rId5" Type="http://schemas.openxmlformats.org/officeDocument/2006/relationships/image" Target="../media/image11.wmf"/><Relationship Id="rId4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7" Type="http://schemas.openxmlformats.org/officeDocument/2006/relationships/image" Target="../media/image19.wmf"/><Relationship Id="rId2" Type="http://schemas.openxmlformats.org/officeDocument/2006/relationships/image" Target="../media/image14.e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emf"/><Relationship Id="rId1" Type="http://schemas.openxmlformats.org/officeDocument/2006/relationships/image" Target="../media/image22.emf"/><Relationship Id="rId6" Type="http://schemas.openxmlformats.org/officeDocument/2006/relationships/image" Target="../media/image27.wmf"/><Relationship Id="rId5" Type="http://schemas.openxmlformats.org/officeDocument/2006/relationships/image" Target="../media/image26.e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5000">
    <p:circle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oleObject" Target="../embeddings/oleObject12.bin"/><Relationship Id="rId7" Type="http://schemas.openxmlformats.org/officeDocument/2006/relationships/image" Target="../media/image20.png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Лекция 7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008502" cy="5220600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Перемножение напряжений</a:t>
            </a:r>
          </a:p>
          <a:p>
            <a:pPr algn="just"/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Для исключения погрешности необходимо:</a:t>
            </a:r>
          </a:p>
          <a:p>
            <a:pPr algn="just"/>
            <a:endParaRPr lang="ru-RU" dirty="0" smtClean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Требуется настройка.</a:t>
            </a:r>
          </a:p>
          <a:p>
            <a:endParaRPr lang="ru-RU" dirty="0" smtClean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Возведение в квадрат. 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ru-RU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Возведение в куб.</a:t>
            </a:r>
          </a:p>
          <a:p>
            <a:pPr algn="ctr"/>
            <a:endParaRPr lang="ru-RU" dirty="0" smtClean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возвести в четвёртую степень?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Применение аналоговых перемножителей и балансных модуляторов.</a:t>
            </a:r>
            <a:endParaRPr lang="ru-RU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0800000">
            <a:off x="3286116" y="364331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285852" y="2714620"/>
            <a:ext cx="92869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714348" y="1142984"/>
          <a:ext cx="2225675" cy="2174875"/>
        </p:xfrm>
        <a:graphic>
          <a:graphicData uri="http://schemas.openxmlformats.org/presentationml/2006/ole">
            <p:oleObj spid="_x0000_s2049" name="Visio" r:id="rId3" imgW="2048903" imgH="2065777" progId="Visio.Drawing.11">
              <p:embed/>
            </p:oleObj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3000364" y="2000240"/>
          <a:ext cx="3105673" cy="500066"/>
        </p:xfrm>
        <a:graphic>
          <a:graphicData uri="http://schemas.openxmlformats.org/presentationml/2006/ole">
            <p:oleObj spid="_x0000_s2050" name="Формула" r:id="rId4" imgW="1498320" imgH="241200" progId="Equation.3">
              <p:embed/>
            </p:oleObj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3821113" y="3000375"/>
          <a:ext cx="2073275" cy="463550"/>
        </p:xfrm>
        <a:graphic>
          <a:graphicData uri="http://schemas.openxmlformats.org/presentationml/2006/ole">
            <p:oleObj spid="_x0000_s2051" name="Формула" r:id="rId5" imgW="1079280" imgH="24120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214414" y="4000504"/>
          <a:ext cx="2225675" cy="2174875"/>
        </p:xfrm>
        <a:graphic>
          <a:graphicData uri="http://schemas.openxmlformats.org/presentationml/2006/ole">
            <p:oleObj spid="_x0000_s2052" name="Visio" r:id="rId6" imgW="2048903" imgH="2065777" progId="Visio.Drawing.11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214942" y="4000504"/>
          <a:ext cx="3040063" cy="2174875"/>
        </p:xfrm>
        <a:graphic>
          <a:graphicData uri="http://schemas.openxmlformats.org/presentationml/2006/ole">
            <p:oleObj spid="_x0000_s2053" name="Visio" r:id="rId7" imgW="2823851" imgH="2065777" progId="Visio.Drawing.11">
              <p:embed/>
            </p:oleObj>
          </a:graphicData>
        </a:graphic>
      </p:graphicFrame>
    </p:spTree>
  </p:cSld>
  <p:clrMapOvr>
    <a:masterClrMapping/>
  </p:clrMapOvr>
  <p:transition advTm="5000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28662" y="571480"/>
            <a:ext cx="4286280" cy="500066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Деление двух напряжений. </a:t>
            </a:r>
            <a:b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4357694"/>
            <a:ext cx="73581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Вычисление среднеквадратичного значения.</a:t>
            </a:r>
            <a:endParaRPr lang="ru-RU" sz="2000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500298" y="2500306"/>
          <a:ext cx="1391355" cy="1785950"/>
        </p:xfrm>
        <a:graphic>
          <a:graphicData uri="http://schemas.openxmlformats.org/presentationml/2006/ole">
            <p:oleObj spid="_x0000_s1027" name="Формула" r:id="rId3" imgW="723600" imgH="87624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214942" y="5214949"/>
          <a:ext cx="1643074" cy="904947"/>
        </p:xfrm>
        <a:graphic>
          <a:graphicData uri="http://schemas.openxmlformats.org/presentationml/2006/ole">
            <p:oleObj spid="_x0000_s1029" name="Формула" r:id="rId4" imgW="876240" imgH="482400" progId="Equation.3">
              <p:embed/>
            </p:oleObj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000100" y="1214422"/>
          <a:ext cx="3806825" cy="2012950"/>
        </p:xfrm>
        <a:graphic>
          <a:graphicData uri="http://schemas.openxmlformats.org/presentationml/2006/ole">
            <p:oleObj spid="_x0000_s1030" name="Visio" r:id="rId5" imgW="4186819" imgH="2401111" progId="Visio.Drawing.11">
              <p:embed/>
            </p:oleObj>
          </a:graphicData>
        </a:graphic>
      </p:graphicFrame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5429256" y="642918"/>
            <a:ext cx="4112415" cy="500066"/>
          </a:xfrm>
          <a:prstGeom prst="rect">
            <a:avLst/>
          </a:prstGeom>
        </p:spPr>
        <p:txBody>
          <a:bodyPr vert="horz" tIns="64008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Извлечение</a:t>
            </a:r>
            <a:r>
              <a:rPr kumimoji="0" lang="ru-RU" sz="2800" b="1" i="0" u="none" strike="noStrike" kern="1200" cap="none" spc="-150" normalizeH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корня.</a:t>
            </a:r>
            <a:endParaRPr kumimoji="0" lang="ru-RU" sz="2800" b="1" i="0" u="none" strike="noStrike" kern="1200" cap="none" spc="-15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4786314" y="1214422"/>
          <a:ext cx="3806825" cy="2012950"/>
        </p:xfrm>
        <a:graphic>
          <a:graphicData uri="http://schemas.openxmlformats.org/presentationml/2006/ole">
            <p:oleObj spid="_x0000_s1033" name="Visio" r:id="rId6" imgW="4186819" imgH="2401111" progId="Visio.Drawing.11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6572264" y="2643182"/>
          <a:ext cx="1414462" cy="1758950"/>
        </p:xfrm>
        <a:graphic>
          <a:graphicData uri="http://schemas.openxmlformats.org/presentationml/2006/ole">
            <p:oleObj spid="_x0000_s1034" name="Формула" r:id="rId7" imgW="736560" imgH="863280" progId="Equation.3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571472" y="4643446"/>
          <a:ext cx="4500594" cy="2006600"/>
        </p:xfrm>
        <a:graphic>
          <a:graphicData uri="http://schemas.openxmlformats.org/presentationml/2006/ole">
            <p:oleObj spid="_x0000_s1035" name="Visio" r:id="rId8" imgW="5171080" imgH="2401111" progId="Visio.Drawing.11">
              <p:embed/>
            </p:oleObj>
          </a:graphicData>
        </a:graphic>
      </p:graphicFrame>
    </p:spTree>
  </p:cSld>
  <p:clrMapOvr>
    <a:masterClrMapping/>
  </p:clrMapOvr>
  <p:transition advTm="5000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85786" y="3929066"/>
            <a:ext cx="3357586" cy="57713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выходном сигнале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85728"/>
            <a:ext cx="8156448" cy="777240"/>
          </a:xfrm>
        </p:spPr>
        <p:txBody>
          <a:bodyPr/>
          <a:lstStyle/>
          <a:p>
            <a:pPr algn="ctr"/>
            <a:r>
              <a:rPr lang="ru-RU" sz="3200" b="1" u="sng" dirty="0" smtClean="0">
                <a:solidFill>
                  <a:schemeClr val="tx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Применение балансных модуляторов</a:t>
            </a:r>
            <a:r>
              <a:rPr lang="ru-RU" sz="3200" b="1" dirty="0" smtClean="0">
                <a:solidFill>
                  <a:schemeClr val="tx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solidFill>
                <a:schemeClr val="tx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1"/>
          <p:cNvSpPr txBox="1">
            <a:spLocks/>
          </p:cNvSpPr>
          <p:nvPr/>
        </p:nvSpPr>
        <p:spPr>
          <a:xfrm>
            <a:off x="1000100" y="1214422"/>
            <a:ext cx="7715304" cy="577130"/>
          </a:xfrm>
          <a:prstGeom prst="rect">
            <a:avLst/>
          </a:prstGeom>
        </p:spPr>
        <p:txBody>
          <a:bodyPr vert="horz" lIns="82296" tIns="45720" bIns="0" anchor="t">
            <a:normAutofit fontScale="92500" lnSpcReduction="10000"/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Спектральные составляющие при амплитудной и балансной модуляции.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857364"/>
            <a:ext cx="44291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Амплитудная модуляция.</a:t>
            </a:r>
            <a:endParaRPr lang="ru-RU" sz="2800" dirty="0"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1071538" y="4000504"/>
          <a:ext cx="1857388" cy="746125"/>
        </p:xfrm>
        <a:graphic>
          <a:graphicData uri="http://schemas.openxmlformats.org/presentationml/2006/ole">
            <p:oleObj spid="_x0000_s16389" name="Формула" r:id="rId3" imgW="1168200" imgH="342720" progId="Equation.3">
              <p:embed/>
            </p:oleObj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4714844" y="1857364"/>
            <a:ext cx="44291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Балансная модуляция.</a:t>
            </a:r>
            <a:endParaRPr lang="ru-RU" sz="2800" dirty="0"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785786" y="1571612"/>
          <a:ext cx="4126758" cy="2428892"/>
        </p:xfrm>
        <a:graphic>
          <a:graphicData uri="http://schemas.openxmlformats.org/presentationml/2006/ole">
            <p:oleObj spid="_x0000_s16398" name="Visio" r:id="rId4" imgW="4410968" imgH="2785353" progId="Visio.Drawing.11">
              <p:embed/>
            </p:oleObj>
          </a:graphicData>
        </a:graphic>
      </p:graphicFrame>
      <p:graphicFrame>
        <p:nvGraphicFramePr>
          <p:cNvPr id="16400" name="Object 16"/>
          <p:cNvGraphicFramePr>
            <a:graphicFrameLocks noChangeAspect="1"/>
          </p:cNvGraphicFramePr>
          <p:nvPr/>
        </p:nvGraphicFramePr>
        <p:xfrm>
          <a:off x="4786314" y="1643050"/>
          <a:ext cx="4127500" cy="2428875"/>
        </p:xfrm>
        <a:graphic>
          <a:graphicData uri="http://schemas.openxmlformats.org/presentationml/2006/ole">
            <p:oleObj spid="_x0000_s16400" name="Visio" r:id="rId5" imgW="4410968" imgH="2785353" progId="Visio.Drawing.11">
              <p:embed/>
            </p:oleObj>
          </a:graphicData>
        </a:graphic>
      </p:graphicFrame>
      <p:graphicFrame>
        <p:nvGraphicFramePr>
          <p:cNvPr id="16401" name="Object 17"/>
          <p:cNvGraphicFramePr>
            <a:graphicFrameLocks noChangeAspect="1"/>
          </p:cNvGraphicFramePr>
          <p:nvPr/>
        </p:nvGraphicFramePr>
        <p:xfrm>
          <a:off x="5357818" y="4071942"/>
          <a:ext cx="1636713" cy="746125"/>
        </p:xfrm>
        <a:graphic>
          <a:graphicData uri="http://schemas.openxmlformats.org/presentationml/2006/ole">
            <p:oleObj spid="_x0000_s16401" name="Формула" r:id="rId6" imgW="1028520" imgH="342720" progId="Equation.3">
              <p:embed/>
            </p:oleObj>
          </a:graphicData>
        </a:graphic>
      </p:graphicFrame>
      <p:sp>
        <p:nvSpPr>
          <p:cNvPr id="24" name="Текст 1"/>
          <p:cNvSpPr txBox="1">
            <a:spLocks/>
          </p:cNvSpPr>
          <p:nvPr/>
        </p:nvSpPr>
        <p:spPr>
          <a:xfrm>
            <a:off x="4857752" y="4000504"/>
            <a:ext cx="3357586" cy="577130"/>
          </a:xfrm>
          <a:prstGeom prst="rect">
            <a:avLst/>
          </a:prstGeom>
        </p:spPr>
        <p:txBody>
          <a:bodyPr vert="horz" lIns="82296" tIns="45720" bIns="0" anchor="t">
            <a:normAutofit/>
          </a:bodyPr>
          <a:lstStyle/>
          <a:p>
            <a:pPr marL="54864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выходном сигнале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75" name="TextBox 374"/>
          <p:cNvSpPr txBox="1"/>
          <p:nvPr/>
        </p:nvSpPr>
        <p:spPr>
          <a:xfrm>
            <a:off x="571472" y="4786322"/>
            <a:ext cx="3964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Сигнал при амплитудной модуляции.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376" name="TextBox 375"/>
          <p:cNvSpPr txBox="1"/>
          <p:nvPr/>
        </p:nvSpPr>
        <p:spPr>
          <a:xfrm>
            <a:off x="5000628" y="4786322"/>
            <a:ext cx="3341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Сигнал при балансной модуляции.</a:t>
            </a:r>
            <a:endParaRPr lang="ru-RU" sz="1600" b="1" dirty="0">
              <a:solidFill>
                <a:srgbClr val="002060"/>
              </a:solidFill>
            </a:endParaRPr>
          </a:p>
        </p:txBody>
      </p:sp>
      <p:pic>
        <p:nvPicPr>
          <p:cNvPr id="16402" name="Picture 18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5">
                <a:tint val="45000"/>
                <a:satMod val="400000"/>
              </a:schemeClr>
            </a:duotone>
            <a:lum bright="-38000" contrast="40000"/>
          </a:blip>
          <a:srcRect/>
          <a:stretch>
            <a:fillRect/>
          </a:stretch>
        </p:blipFill>
        <p:spPr bwMode="auto">
          <a:xfrm>
            <a:off x="1214414" y="5143512"/>
            <a:ext cx="2357454" cy="171448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6403" name="Picture 19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5">
                <a:tint val="45000"/>
                <a:satMod val="400000"/>
              </a:schemeClr>
            </a:duotone>
            <a:lum bright="-52000" contrast="-8000"/>
          </a:blip>
          <a:srcRect/>
          <a:stretch>
            <a:fillRect/>
          </a:stretch>
        </p:blipFill>
        <p:spPr bwMode="auto">
          <a:xfrm>
            <a:off x="5214942" y="5143512"/>
            <a:ext cx="2500329" cy="1714488"/>
          </a:xfrm>
          <a:prstGeom prst="rect">
            <a:avLst/>
          </a:prstGeom>
          <a:solidFill>
            <a:schemeClr val="tx2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1428728" y="5143512"/>
          <a:ext cx="705976" cy="428628"/>
        </p:xfrm>
        <a:graphic>
          <a:graphicData uri="http://schemas.openxmlformats.org/presentationml/2006/ole">
            <p:oleObj spid="_x0000_s16404" name="Формула" r:id="rId9" imgW="355320" imgH="215640" progId="Equation.3">
              <p:embed/>
            </p:oleObj>
          </a:graphicData>
        </a:graphic>
      </p:graphicFrame>
      <p:graphicFrame>
        <p:nvGraphicFramePr>
          <p:cNvPr id="16405" name="Object 21"/>
          <p:cNvGraphicFramePr>
            <a:graphicFrameLocks noChangeAspect="1"/>
          </p:cNvGraphicFramePr>
          <p:nvPr/>
        </p:nvGraphicFramePr>
        <p:xfrm>
          <a:off x="5429256" y="5143512"/>
          <a:ext cx="777876" cy="428625"/>
        </p:xfrm>
        <a:graphic>
          <a:graphicData uri="http://schemas.openxmlformats.org/presentationml/2006/ole">
            <p:oleObj spid="_x0000_s16405" name="Формула" r:id="rId10" imgW="355320" imgH="21564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3428992" y="6215082"/>
          <a:ext cx="193676" cy="368302"/>
        </p:xfrm>
        <a:graphic>
          <a:graphicData uri="http://schemas.openxmlformats.org/presentationml/2006/ole">
            <p:oleObj spid="_x0000_s16406" name="Формула" r:id="rId11" imgW="101520" imgH="164880" progId="Equation.3">
              <p:embed/>
            </p:oleObj>
          </a:graphicData>
        </a:graphic>
      </p:graphicFrame>
      <p:graphicFrame>
        <p:nvGraphicFramePr>
          <p:cNvPr id="16407" name="Object 23"/>
          <p:cNvGraphicFramePr>
            <a:graphicFrameLocks noChangeAspect="1"/>
          </p:cNvGraphicFramePr>
          <p:nvPr/>
        </p:nvGraphicFramePr>
        <p:xfrm>
          <a:off x="7500958" y="6286520"/>
          <a:ext cx="193675" cy="368300"/>
        </p:xfrm>
        <a:graphic>
          <a:graphicData uri="http://schemas.openxmlformats.org/presentationml/2006/ole">
            <p:oleObj spid="_x0000_s16407" name="Формула" r:id="rId12" imgW="101520" imgH="164880" progId="Equation.3">
              <p:embed/>
            </p:oleObj>
          </a:graphicData>
        </a:graphic>
      </p:graphicFrame>
    </p:spTree>
  </p:cSld>
  <p:clrMapOvr>
    <a:masterClrMapping/>
  </p:clrMapOvr>
  <p:transition advTm="5000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642918"/>
            <a:ext cx="4365164" cy="50006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Фазовый детектор</a:t>
            </a:r>
            <a:r>
              <a:rPr lang="ru-RU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643174" y="4214818"/>
            <a:ext cx="3399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Синхронный детектор.</a:t>
            </a:r>
            <a:endParaRPr lang="ru-RU" sz="2400" b="1" dirty="0">
              <a:solidFill>
                <a:srgbClr val="92D050"/>
              </a:solidFill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Заголовок 2"/>
          <p:cNvSpPr txBox="1">
            <a:spLocks/>
          </p:cNvSpPr>
          <p:nvPr/>
        </p:nvSpPr>
        <p:spPr>
          <a:xfrm>
            <a:off x="4143372" y="785794"/>
            <a:ext cx="4365164" cy="500066"/>
          </a:xfrm>
          <a:prstGeom prst="rect">
            <a:avLst/>
          </a:prstGeom>
        </p:spPr>
        <p:txBody>
          <a:bodyPr vert="horz" tIns="64008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Удвоитель частоты.</a:t>
            </a:r>
            <a:endParaRPr kumimoji="0" lang="ru-RU" sz="3800" b="1" i="0" u="none" strike="noStrike" kern="1200" cap="none" spc="-150" normalizeH="0" baseline="0" noProof="0" dirty="0">
              <a:ln>
                <a:noFill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095" name="Object 23"/>
          <p:cNvGraphicFramePr>
            <a:graphicFrameLocks noChangeAspect="1"/>
          </p:cNvGraphicFramePr>
          <p:nvPr/>
        </p:nvGraphicFramePr>
        <p:xfrm>
          <a:off x="428596" y="1000108"/>
          <a:ext cx="4287837" cy="2174875"/>
        </p:xfrm>
        <a:graphic>
          <a:graphicData uri="http://schemas.openxmlformats.org/presentationml/2006/ole">
            <p:oleObj spid="_x0000_s3095" name="Visio" r:id="rId3" imgW="4009604" imgH="2065777" progId="Visio.Drawing.11">
              <p:embed/>
            </p:oleObj>
          </a:graphicData>
        </a:graphic>
      </p:graphicFrame>
      <p:graphicFrame>
        <p:nvGraphicFramePr>
          <p:cNvPr id="3098" name="Object 26"/>
          <p:cNvGraphicFramePr>
            <a:graphicFrameLocks noChangeAspect="1"/>
          </p:cNvGraphicFramePr>
          <p:nvPr/>
        </p:nvGraphicFramePr>
        <p:xfrm>
          <a:off x="4643438" y="928670"/>
          <a:ext cx="3732213" cy="2174875"/>
        </p:xfrm>
        <a:graphic>
          <a:graphicData uri="http://schemas.openxmlformats.org/presentationml/2006/ole">
            <p:oleObj spid="_x0000_s3098" name="Visio" r:id="rId4" imgW="3481463" imgH="2065777" progId="Visio.Drawing.11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714348" y="3000372"/>
          <a:ext cx="3621087" cy="1160462"/>
        </p:xfrm>
        <a:graphic>
          <a:graphicData uri="http://schemas.openxmlformats.org/presentationml/2006/ole">
            <p:oleObj spid="_x0000_s3099" name="Формула" r:id="rId5" imgW="2286000" imgH="698400" progId="Equation.3">
              <p:embed/>
            </p:oleObj>
          </a:graphicData>
        </a:graphic>
      </p:graphicFrame>
      <p:graphicFrame>
        <p:nvGraphicFramePr>
          <p:cNvPr id="3100" name="Object 28"/>
          <p:cNvGraphicFramePr>
            <a:graphicFrameLocks noChangeAspect="1"/>
          </p:cNvGraphicFramePr>
          <p:nvPr/>
        </p:nvGraphicFramePr>
        <p:xfrm>
          <a:off x="4822824" y="3027363"/>
          <a:ext cx="3321075" cy="1160462"/>
        </p:xfrm>
        <a:graphic>
          <a:graphicData uri="http://schemas.openxmlformats.org/presentationml/2006/ole">
            <p:oleObj spid="_x0000_s3100" name="Формула" r:id="rId6" imgW="1968480" imgH="698400" progId="Equation.3">
              <p:embed/>
            </p:oleObj>
          </a:graphicData>
        </a:graphic>
      </p:graphicFrame>
      <p:graphicFrame>
        <p:nvGraphicFramePr>
          <p:cNvPr id="3101" name="Object 29"/>
          <p:cNvGraphicFramePr>
            <a:graphicFrameLocks noChangeAspect="1"/>
          </p:cNvGraphicFramePr>
          <p:nvPr/>
        </p:nvGraphicFramePr>
        <p:xfrm>
          <a:off x="493713" y="4732338"/>
          <a:ext cx="4287837" cy="1730375"/>
        </p:xfrm>
        <a:graphic>
          <a:graphicData uri="http://schemas.openxmlformats.org/presentationml/2006/ole">
            <p:oleObj spid="_x0000_s3101" name="Visio" r:id="rId7" imgW="4009604" imgH="1643164" progId="Visio.Drawing.11">
              <p:embed/>
            </p:oleObj>
          </a:graphicData>
        </a:graphic>
      </p:graphicFrame>
      <p:graphicFrame>
        <p:nvGraphicFramePr>
          <p:cNvPr id="3102" name="Object 30"/>
          <p:cNvGraphicFramePr>
            <a:graphicFrameLocks noChangeAspect="1"/>
          </p:cNvGraphicFramePr>
          <p:nvPr/>
        </p:nvGraphicFramePr>
        <p:xfrm>
          <a:off x="4500562" y="4833937"/>
          <a:ext cx="3214687" cy="2024063"/>
        </p:xfrm>
        <a:graphic>
          <a:graphicData uri="http://schemas.openxmlformats.org/presentationml/2006/ole">
            <p:oleObj spid="_x0000_s3102" name="Формула" r:id="rId8" imgW="1904760" imgH="1218960" progId="Equation.3">
              <p:embed/>
            </p:oleObj>
          </a:graphicData>
        </a:graphic>
      </p:graphicFrame>
    </p:spTree>
  </p:cSld>
  <p:clrMapOvr>
    <a:masterClrMapping/>
  </p:clrMapOvr>
  <p:transition advTm="5000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285728"/>
            <a:ext cx="8156448" cy="777240"/>
          </a:xfrm>
        </p:spPr>
        <p:txBody>
          <a:bodyPr/>
          <a:lstStyle/>
          <a:p>
            <a:pPr algn="ctr"/>
            <a:r>
              <a:rPr lang="ru-RU" sz="32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Использование балансного модулятора в качестве ЧМ- детектора.</a:t>
            </a:r>
            <a:endParaRPr lang="ru-RU" sz="32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3786190"/>
            <a:ext cx="8093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Ограничитель- для исключения влияния амплитуды входного сигнала.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1681163" y="1346200"/>
          <a:ext cx="5486400" cy="2781300"/>
        </p:xfrm>
        <a:graphic>
          <a:graphicData uri="http://schemas.openxmlformats.org/presentationml/2006/ole">
            <p:oleObj spid="_x0000_s4107" name="Visio" r:id="rId3" imgW="4314943" imgH="2222500" progId="Visio.Drawing.11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285852" y="4572008"/>
          <a:ext cx="3143272" cy="1713164"/>
        </p:xfrm>
        <a:graphic>
          <a:graphicData uri="http://schemas.openxmlformats.org/presentationml/2006/ole">
            <p:oleObj spid="_x0000_s4108" name="Формула" r:id="rId4" imgW="1346040" imgH="787320" progId="Equation.3">
              <p:embed/>
            </p:oleObj>
          </a:graphicData>
        </a:graphic>
      </p:graphicFrame>
    </p:spTree>
  </p:cSld>
  <p:clrMapOvr>
    <a:masterClrMapping/>
  </p:clrMapOvr>
  <p:transition advTm="5000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781</TotalTime>
  <Words>104</Words>
  <PresentationFormat>Экран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Метро</vt:lpstr>
      <vt:lpstr>Visio</vt:lpstr>
      <vt:lpstr>Формула</vt:lpstr>
      <vt:lpstr>Документ Microsoft Office Visio</vt:lpstr>
      <vt:lpstr>Лекция 7</vt:lpstr>
      <vt:lpstr>Применение аналоговых перемножителей и балансных модуляторов.</vt:lpstr>
      <vt:lpstr>Деление двух напряжений.  </vt:lpstr>
      <vt:lpstr>Применение балансных модуляторов.</vt:lpstr>
      <vt:lpstr>Фазовый детектор. </vt:lpstr>
      <vt:lpstr>Использование балансного модулятора в качестве ЧМ- детектора.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10</dc:title>
  <dc:creator>Маринка</dc:creator>
  <cp:lastModifiedBy>Маришик</cp:lastModifiedBy>
  <cp:revision>69</cp:revision>
  <dcterms:created xsi:type="dcterms:W3CDTF">2008-08-27T16:33:40Z</dcterms:created>
  <dcterms:modified xsi:type="dcterms:W3CDTF">2008-09-10T19:15:30Z</dcterms:modified>
</cp:coreProperties>
</file>