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4</a:t>
            </a:r>
            <a:endParaRPr lang="ru-RU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714488"/>
            <a:ext cx="7865626" cy="24288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аддитивных погрешностей: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вх, </a:t>
            </a:r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ш1,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ш2, их температурная нестабильность.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расчета:</a:t>
            </a:r>
          </a:p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 считается идеальным кроме параметра, погрешность от которого рассчитывается.</a:t>
            </a:r>
          </a:p>
          <a:p>
            <a:pPr algn="just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6448" cy="92011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расчета и уменьшения аддитивных и мультипликативных погрешностей цепей на ОУ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000364" y="3857628"/>
          <a:ext cx="3076575" cy="1895475"/>
        </p:xfrm>
        <a:graphic>
          <a:graphicData uri="http://schemas.openxmlformats.org/presentationml/2006/ole">
            <p:oleObj spid="_x0000_s1025" name="Visio" r:id="rId3" imgW="4063350" imgH="2256008" progId="Visio.Drawing.11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5929330"/>
            <a:ext cx="7643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1. Схема инвертирующего усилителя на ОУ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расчета погрешности от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643702" y="4286256"/>
          <a:ext cx="1928826" cy="642942"/>
        </p:xfrm>
        <a:graphic>
          <a:graphicData uri="http://schemas.openxmlformats.org/presentationml/2006/ole">
            <p:oleObj spid="_x0000_s1026" name="Формула" r:id="rId4" imgW="1447560" imgH="482400" progId="Equation.3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5718048" cy="500066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Компенсация влияния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2800" b="1" baseline="-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ВХ1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2800" b="1" baseline="-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ВХ2</a:t>
            </a:r>
            <a:endParaRPr lang="ru-RU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4000" b="1" baseline="-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ВХ1</a:t>
            </a: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4000" b="1" baseline="-30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ВХ2</a:t>
            </a:r>
            <a: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785786" y="1214422"/>
          <a:ext cx="2643206" cy="1646726"/>
        </p:xfrm>
        <a:graphic>
          <a:graphicData uri="http://schemas.openxmlformats.org/presentationml/2006/ole">
            <p:oleObj spid="_x0000_s15361" name="Visio" r:id="rId3" imgW="4220806" imgH="2301943" progId="Visio.Drawing.11">
              <p:embed/>
            </p:oleObj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643306" y="1428736"/>
            <a:ext cx="41434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Схема инвертирующего усилителя на ОУ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расчета влияния входных токов ОУ: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142976" y="3357562"/>
          <a:ext cx="2500330" cy="1584293"/>
        </p:xfrm>
        <a:graphic>
          <a:graphicData uri="http://schemas.openxmlformats.org/presentationml/2006/ole">
            <p:oleObj spid="_x0000_s15364" name="Visio" r:id="rId4" imgW="4220806" imgH="2484877" progId="Visio.Drawing.11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643306" y="4500570"/>
            <a:ext cx="49291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3. Схема инвертирующего усилителя на ОУ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дополнительным резистором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доп. для расчета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погрешности от входных токов ОУ: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ВХ1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ВЫХ.Ш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500166" y="5715016"/>
          <a:ext cx="3879761" cy="438151"/>
        </p:xfrm>
        <a:graphic>
          <a:graphicData uri="http://schemas.openxmlformats.org/presentationml/2006/ole">
            <p:oleObj spid="_x0000_s15367" name="Формула" r:id="rId5" imgW="1968500" imgH="292100" progId="Equation.3">
              <p:embed/>
            </p:oleObj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ВЫХ.Ш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357422" y="6215082"/>
          <a:ext cx="4429187" cy="467769"/>
        </p:xfrm>
        <a:graphic>
          <a:graphicData uri="http://schemas.openxmlformats.org/presentationml/2006/ole">
            <p:oleObj spid="_x0000_s15369" name="Формула" r:id="rId6" imgW="2882900" imgH="304800" progId="Equation.3">
              <p:embed/>
            </p:oleObj>
          </a:graphicData>
        </a:graphic>
      </p:graphicFrame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kumimoji="0" lang="ru-RU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ВЫХ.Ш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295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000496" y="2071678"/>
          <a:ext cx="1571637" cy="376307"/>
        </p:xfrm>
        <a:graphic>
          <a:graphicData uri="http://schemas.openxmlformats.org/presentationml/2006/ole">
            <p:oleObj spid="_x0000_s15372" name="Формула" r:id="rId7" imgW="901440" imgH="2156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500562" y="3286124"/>
          <a:ext cx="1500198" cy="963090"/>
        </p:xfrm>
        <a:graphic>
          <a:graphicData uri="http://schemas.openxmlformats.org/presentationml/2006/ole">
            <p:oleObj spid="_x0000_s15373" name="Формула" r:id="rId8" imgW="1028520" imgH="660240" progId="Equation.3">
              <p:embed/>
            </p:oleObj>
          </a:graphicData>
        </a:graphic>
      </p:graphicFrame>
      <p:sp>
        <p:nvSpPr>
          <p:cNvPr id="19" name="Текст 1"/>
          <p:cNvSpPr txBox="1">
            <a:spLocks/>
          </p:cNvSpPr>
          <p:nvPr/>
        </p:nvSpPr>
        <p:spPr>
          <a:xfrm>
            <a:off x="1928794" y="5143512"/>
            <a:ext cx="5718048" cy="500066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Влияние шумов</a:t>
            </a:r>
          </a:p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42910" y="5786454"/>
          <a:ext cx="928695" cy="335911"/>
        </p:xfrm>
        <a:graphic>
          <a:graphicData uri="http://schemas.openxmlformats.org/presentationml/2006/ole">
            <p:oleObj spid="_x0000_s15374" name="Формула" r:id="rId9" imgW="596880" imgH="215640" progId="Equation.3">
              <p:embed/>
            </p:oleObj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1428728" y="6286520"/>
          <a:ext cx="928688" cy="336550"/>
        </p:xfrm>
        <a:graphic>
          <a:graphicData uri="http://schemas.openxmlformats.org/presentationml/2006/ole">
            <p:oleObj spid="_x0000_s15375" name="Формула" r:id="rId10" imgW="596880" imgH="215640" progId="Equation.3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1351672"/>
            <a:ext cx="7858180" cy="97748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расчета: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необходимо учесть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другой требуемый параметр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285728"/>
            <a:ext cx="8156448" cy="1003576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мультипликативных погрешностей: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вых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K=</a:t>
            </a: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(f)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785786" y="2500306"/>
          <a:ext cx="2728911" cy="1616151"/>
        </p:xfrm>
        <a:graphic>
          <a:graphicData uri="http://schemas.openxmlformats.org/presentationml/2006/ole">
            <p:oleObj spid="_x0000_s16385" name="Visio" r:id="rId3" imgW="3971666" imgH="2635748" progId="Visio.Drawing.11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714744" y="3000372"/>
            <a:ext cx="492919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Рис. 4. Схема усилителя-инвертора для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расчета влияния входного сопротивления ОУ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коэффициент усиления 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связью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Текст 1"/>
          <p:cNvSpPr txBox="1">
            <a:spLocks/>
          </p:cNvSpPr>
          <p:nvPr/>
        </p:nvSpPr>
        <p:spPr>
          <a:xfrm>
            <a:off x="3786182" y="3929066"/>
            <a:ext cx="5075106" cy="2714644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lvl="0">
              <a:spcBef>
                <a:spcPts val="700"/>
              </a:spcBef>
              <a:buClr>
                <a:schemeClr val="tx2"/>
              </a:buClr>
              <a:buSzPct val="95000"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36" name="Picture 5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contrast="28000"/>
          </a:blip>
          <a:srcRect l="62110" t="50625" r="17968" b="40937"/>
          <a:stretch>
            <a:fillRect/>
          </a:stretch>
        </p:blipFill>
        <p:spPr bwMode="auto">
          <a:xfrm>
            <a:off x="1285852" y="5500702"/>
            <a:ext cx="2428892" cy="6429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8" name="Picture 5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lum contrast="28000"/>
          </a:blip>
          <a:srcRect l="62696" t="36563" r="17382" b="55937"/>
          <a:stretch>
            <a:fillRect/>
          </a:stretch>
        </p:blipFill>
        <p:spPr bwMode="auto">
          <a:xfrm>
            <a:off x="1285852" y="4500570"/>
            <a:ext cx="2428892" cy="571504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pic>
        <p:nvPicPr>
          <p:cNvPr id="16437" name="Picture 5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lum contrast="25000"/>
          </a:blip>
          <a:srcRect l="23632" t="32187" r="69337" b="63125"/>
          <a:stretch>
            <a:fillRect/>
          </a:stretch>
        </p:blipFill>
        <p:spPr bwMode="auto">
          <a:xfrm>
            <a:off x="5143504" y="5572140"/>
            <a:ext cx="100013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Текст 1"/>
          <p:cNvSpPr txBox="1">
            <a:spLocks/>
          </p:cNvSpPr>
          <p:nvPr/>
        </p:nvSpPr>
        <p:spPr>
          <a:xfrm>
            <a:off x="1357290" y="2143116"/>
            <a:ext cx="5718048" cy="500066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Влияние К и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</a:t>
            </a:r>
            <a:r>
              <a:rPr lang="ru-RU" sz="1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786314" y="4500570"/>
          <a:ext cx="2303876" cy="642942"/>
        </p:xfrm>
        <a:graphic>
          <a:graphicData uri="http://schemas.openxmlformats.org/presentationml/2006/ole">
            <p:oleObj spid="_x0000_s16386" name="Формула" r:id="rId6" imgW="1638000" imgH="457200" progId="Equation.3">
              <p:embed/>
            </p:oleObj>
          </a:graphicData>
        </a:graphic>
      </p:graphicFrame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2500298" y="857232"/>
          <a:ext cx="4197445" cy="2571768"/>
        </p:xfrm>
        <a:graphic>
          <a:graphicData uri="http://schemas.openxmlformats.org/presentationml/2006/ole">
            <p:oleObj spid="_x0000_s17409" name="Visio" r:id="rId3" imgW="4125163" imgH="2604516" progId="Visio.Drawing.11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28596" y="3214686"/>
            <a:ext cx="87154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5. Схема усилителя-инвертора на ОУ для расчета влияния выходного сопротивления ОУ на коэффициент усиления с обратной связью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214290"/>
            <a:ext cx="3248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Влияние К и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вых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357290" y="4000504"/>
          <a:ext cx="778218" cy="571504"/>
        </p:xfrm>
        <a:graphic>
          <a:graphicData uri="http://schemas.openxmlformats.org/presentationml/2006/ole">
            <p:oleObj spid="_x0000_s17410" name="Формула" r:id="rId4" imgW="609336" imgH="444307" progId="Equation.3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428860" y="4000504"/>
          <a:ext cx="1000132" cy="595015"/>
        </p:xfrm>
        <a:graphic>
          <a:graphicData uri="http://schemas.openxmlformats.org/presentationml/2006/ole">
            <p:oleObj spid="_x0000_s17412" name="Формула" r:id="rId5" imgW="748975" imgH="444307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143108" y="4071942"/>
            <a:ext cx="294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=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4071942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500562" y="4000504"/>
          <a:ext cx="2071670" cy="620181"/>
        </p:xfrm>
        <a:graphic>
          <a:graphicData uri="http://schemas.openxmlformats.org/presentationml/2006/ole">
            <p:oleObj spid="_x0000_s17414" name="Формула" r:id="rId6" imgW="1497950" imgH="444307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929058" y="4071942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785918" y="4929198"/>
          <a:ext cx="2188739" cy="571504"/>
        </p:xfrm>
        <a:graphic>
          <a:graphicData uri="http://schemas.openxmlformats.org/presentationml/2006/ole">
            <p:oleObj spid="_x0000_s17416" name="Формула" r:id="rId7" imgW="1714500" imgH="444500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000100" y="5000636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</a:t>
            </a:r>
            <a:r>
              <a:rPr lang="ru-RU" baseline="-25000" dirty="0" smtClean="0">
                <a:solidFill>
                  <a:schemeClr val="bg1"/>
                </a:solidFill>
              </a:rPr>
              <a:t>ВЫХ </a:t>
            </a:r>
            <a:r>
              <a:rPr lang="ru-RU" dirty="0" smtClean="0">
                <a:solidFill>
                  <a:schemeClr val="bg1"/>
                </a:solidFill>
              </a:rPr>
              <a:t>=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57686" y="5000636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δ</a:t>
            </a:r>
            <a:r>
              <a:rPr lang="en-US" sz="2000" baseline="-25000" dirty="0" smtClean="0">
                <a:solidFill>
                  <a:schemeClr val="bg1"/>
                </a:solidFill>
              </a:rPr>
              <a:t>R</a:t>
            </a:r>
            <a:r>
              <a:rPr lang="ru-RU" sz="2000" baseline="-25000" dirty="0" err="1" smtClean="0">
                <a:solidFill>
                  <a:schemeClr val="bg1"/>
                </a:solidFill>
              </a:rPr>
              <a:t>вых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29190" y="5000636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=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5143504" y="4929198"/>
          <a:ext cx="601903" cy="642942"/>
        </p:xfrm>
        <a:graphic>
          <a:graphicData uri="http://schemas.openxmlformats.org/presentationml/2006/ole">
            <p:oleObj spid="_x0000_s17418" name="Формула" r:id="rId8" imgW="418918" imgH="444307" progId="Equation.3">
              <p:embed/>
            </p:oleObj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6000760" y="5000636"/>
          <a:ext cx="857256" cy="571504"/>
        </p:xfrm>
        <a:graphic>
          <a:graphicData uri="http://schemas.openxmlformats.org/presentationml/2006/ole">
            <p:oleObj spid="_x0000_s17420" name="Формула" r:id="rId9" imgW="685800" imgH="457200" progId="Equation.3">
              <p:embed/>
            </p:oleObj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5715008" y="5000636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=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4786322"/>
            <a:ext cx="5718048" cy="43425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	      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&gt;&gt;1 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 имеет вид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1214414" y="642918"/>
          <a:ext cx="6056756" cy="3929090"/>
        </p:xfrm>
        <a:graphic>
          <a:graphicData uri="http://schemas.openxmlformats.org/presentationml/2006/ole">
            <p:oleObj spid="_x0000_s18433" name="Visio" r:id="rId3" imgW="4618934" imgH="3003685" progId="Visio.Drawing.11">
              <p:embed/>
            </p:oleObj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85918" y="4143380"/>
            <a:ext cx="66759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6. АЧХ ОУ без обратной связи и при охвате ОУ отрицательной обратной связью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19531" t="52813" r="64649" b="40625"/>
          <a:stretch>
            <a:fillRect/>
          </a:stretch>
        </p:blipFill>
        <p:spPr bwMode="auto">
          <a:xfrm>
            <a:off x="5072066" y="4643446"/>
            <a:ext cx="247991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1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19531" t="66875" r="72852" b="27500"/>
          <a:stretch>
            <a:fillRect/>
          </a:stretch>
        </p:blipFill>
        <p:spPr bwMode="auto">
          <a:xfrm>
            <a:off x="4214810" y="5715016"/>
            <a:ext cx="154782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214414" y="4786322"/>
          <a:ext cx="723900" cy="457200"/>
        </p:xfrm>
        <a:graphic>
          <a:graphicData uri="http://schemas.openxmlformats.org/presentationml/2006/ole">
            <p:oleObj spid="_x0000_s18439" name="Формула" r:id="rId5" imgW="723586" imgH="457002" progId="Equation.3">
              <p:embed/>
            </p:oleObj>
          </a:graphicData>
        </a:graphic>
      </p:graphicFrame>
      <p:sp>
        <p:nvSpPr>
          <p:cNvPr id="14" name="Текст 1"/>
          <p:cNvSpPr txBox="1">
            <a:spLocks/>
          </p:cNvSpPr>
          <p:nvPr/>
        </p:nvSpPr>
        <p:spPr>
          <a:xfrm>
            <a:off x="714348" y="5857892"/>
            <a:ext cx="5718048" cy="434254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При	      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&gt;&gt;1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 формула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428728" y="5857892"/>
          <a:ext cx="657225" cy="457200"/>
        </p:xfrm>
        <a:graphic>
          <a:graphicData uri="http://schemas.openxmlformats.org/presentationml/2006/ole">
            <p:oleObj spid="_x0000_s18441" name="Формула" r:id="rId6" imgW="660400" imgH="4572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1868" y="214290"/>
            <a:ext cx="2571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Влияние К(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l-GR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10" y="4929198"/>
            <a:ext cx="5718048" cy="97748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Достоинства: отсутствие ОС – устойчивость</a:t>
            </a: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Недостатки: необходимость компенсировать фазовые сдвиги в усилителях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156448" cy="77724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Схемы со связью вперед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14375" y="3482975"/>
          <a:ext cx="5076825" cy="1249363"/>
        </p:xfrm>
        <a:graphic>
          <a:graphicData uri="http://schemas.openxmlformats.org/presentationml/2006/ole">
            <p:oleObj spid="_x0000_s19461" name="Формула" r:id="rId3" imgW="3822480" imgH="939600" progId="Equation.3">
              <p:embed/>
            </p:oleObj>
          </a:graphicData>
        </a:graphic>
      </p:graphicFrame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43174" y="1428736"/>
            <a:ext cx="3922824" cy="16624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285</TotalTime>
  <Words>288</Words>
  <PresentationFormat>Экран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Метро</vt:lpstr>
      <vt:lpstr>Visio</vt:lpstr>
      <vt:lpstr>Формула</vt:lpstr>
      <vt:lpstr>Документ Microsoft Office Visio</vt:lpstr>
      <vt:lpstr>Лекция 4</vt:lpstr>
      <vt:lpstr>Методы расчета и уменьшения аддитивных и мультипликативных погрешностей цепей на ОУ</vt:lpstr>
      <vt:lpstr>Влияние  IВХ1 и IВХ2 </vt:lpstr>
      <vt:lpstr>Причины мультипликативных погрешностей: K,Rвх,Rвых,K=φ(f).</vt:lpstr>
      <vt:lpstr>Слайд 5</vt:lpstr>
      <vt:lpstr>Слайд 6</vt:lpstr>
      <vt:lpstr>Схемы со связью вперед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</dc:title>
  <dc:creator>Маринка</dc:creator>
  <cp:lastModifiedBy>Маришик</cp:lastModifiedBy>
  <cp:revision>34</cp:revision>
  <dcterms:created xsi:type="dcterms:W3CDTF">2008-08-26T10:08:52Z</dcterms:created>
  <dcterms:modified xsi:type="dcterms:W3CDTF">2008-09-09T12:12:55Z</dcterms:modified>
</cp:coreProperties>
</file>