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BE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11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09.09.2008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Лекция 3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136294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принципа «мнимой земли». Три условия возможности его использания: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-ОУ идеален,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ОУ охвачен отрицательной обратной связью,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ОУ находится в линейном режиме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расчета схем на ОУ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857488" y="2625607"/>
          <a:ext cx="2481259" cy="1450704"/>
        </p:xfrm>
        <a:graphic>
          <a:graphicData uri="http://schemas.openxmlformats.org/presentationml/2006/ole">
            <p:oleObj spid="_x0000_s1025" name="Visio" r:id="rId3" imgW="3880409" imgH="2300630" progId="Visio.Drawing.11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4000504"/>
            <a:ext cx="4929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усилителя-инвертора на 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6496050" y="2786063"/>
          <a:ext cx="1406525" cy="714375"/>
        </p:xfrm>
        <a:graphic>
          <a:graphicData uri="http://schemas.openxmlformats.org/presentationml/2006/ole">
            <p:oleObj spid="_x0000_s1033" name="Формула" r:id="rId4" imgW="787320" imgH="393480" progId="Equation.3">
              <p:embed/>
            </p:oleObj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57158" y="4429132"/>
            <a:ext cx="87868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E&lt;U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вых&lt;+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 – конечная величина.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ОУ идеален: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K=∞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Отсюда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вх=0, т.е. «земля» и ток  течет в «землю» (общую шину).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схеме на рис.1 ток течет в цепь ОС.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3500430" y="5072074"/>
          <a:ext cx="1343025" cy="1190625"/>
        </p:xfrm>
        <a:graphic>
          <a:graphicData uri="http://schemas.openxmlformats.org/presentationml/2006/ole">
            <p:oleObj spid="_x0000_s1035" name="Visio" r:id="rId5" imgW="1569855" imgH="1495087" progId="Visio.Drawing.11">
              <p:embed/>
            </p:oleObj>
          </a:graphicData>
        </a:graphic>
      </p:graphicFrame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500827" y="5429264"/>
          <a:ext cx="785817" cy="710258"/>
        </p:xfrm>
        <a:graphic>
          <a:graphicData uri="http://schemas.openxmlformats.org/presentationml/2006/ole">
            <p:oleObj spid="_x0000_s1037" name="Формула" r:id="rId6" imgW="495085" imgH="444307" progId="Equation.3">
              <p:embed/>
            </p:oleObj>
          </a:graphicData>
        </a:graphic>
      </p:graphicFrame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714480" y="6286520"/>
            <a:ext cx="4929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85786" y="214290"/>
            <a:ext cx="8072494" cy="66437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Рис. 3. Схема неинвертирующего усилителя на ОУ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Напряжение между входами ОУ равно 0.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наложений (суперпозиций).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    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Рис. 4. Схема инвертирующего усилителя-сумматора на ОУ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just"/>
            <a:r>
              <a:rPr lang="ru-RU" dirty="0" smtClean="0"/>
              <a:t> 			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			</a:t>
            </a: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357290" y="500042"/>
          <a:ext cx="3581400" cy="1600200"/>
        </p:xfrm>
        <a:graphic>
          <a:graphicData uri="http://schemas.openxmlformats.org/presentationml/2006/ole">
            <p:oleObj spid="_x0000_s15361" name="Visio" r:id="rId3" imgW="4129430" imgH="2117750" progId="Visio.Drawing.11">
              <p:embed/>
            </p:oleObj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714348" y="3214686"/>
          <a:ext cx="3886200" cy="1933575"/>
        </p:xfrm>
        <a:graphic>
          <a:graphicData uri="http://schemas.openxmlformats.org/presentationml/2006/ole">
            <p:oleObj spid="_x0000_s15363" name="Visio" r:id="rId4" imgW="4888179" imgH="2724831" progId="Visio.Drawing.11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000100" y="5357826"/>
          <a:ext cx="577851" cy="500063"/>
        </p:xfrm>
        <a:graphic>
          <a:graphicData uri="http://schemas.openxmlformats.org/presentationml/2006/ole">
            <p:oleObj spid="_x0000_s15367" r:id="rId5" imgW="495085" imgH="431613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643042" y="5357826"/>
          <a:ext cx="642942" cy="516650"/>
        </p:xfrm>
        <a:graphic>
          <a:graphicData uri="http://schemas.openxmlformats.org/presentationml/2006/ole">
            <p:oleObj spid="_x0000_s15366" r:id="rId6" imgW="533169" imgH="431613" progId="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714612" y="5357826"/>
          <a:ext cx="642942" cy="516650"/>
        </p:xfrm>
        <a:graphic>
          <a:graphicData uri="http://schemas.openxmlformats.org/presentationml/2006/ole">
            <p:oleObj spid="_x0000_s15365" r:id="rId7" imgW="533169" imgH="431613" progId="">
              <p:embed/>
            </p:oleObj>
          </a:graphicData>
        </a:graphic>
      </p:graphicFrame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2285984" y="5572140"/>
          <a:ext cx="320387" cy="176213"/>
        </p:xfrm>
        <a:graphic>
          <a:graphicData uri="http://schemas.openxmlformats.org/presentationml/2006/ole">
            <p:oleObj spid="_x0000_s15373" name="Формула" r:id="rId8" imgW="190417" imgH="101556" progId="Equation.3">
              <p:embed/>
            </p:oleObj>
          </a:graphicData>
        </a:graphic>
      </p:graphicFrame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4714876" y="5429264"/>
          <a:ext cx="1785950" cy="357190"/>
        </p:xfrm>
        <a:graphic>
          <a:graphicData uri="http://schemas.openxmlformats.org/presentationml/2006/ole">
            <p:oleObj spid="_x0000_s15375" r:id="rId9" imgW="1143000" imgH="228600" progId="">
              <p:embed/>
            </p:oleObj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2000232" y="5857892"/>
          <a:ext cx="1247784" cy="645405"/>
        </p:xfrm>
        <a:graphic>
          <a:graphicData uri="http://schemas.openxmlformats.org/presentationml/2006/ole">
            <p:oleObj spid="_x0000_s15377" r:id="rId10" imgW="825500" imgH="431800" progId="">
              <p:embed/>
            </p:oleObj>
          </a:graphicData>
        </a:graphic>
      </p:graphicFrame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79" name="Object 19"/>
          <p:cNvGraphicFramePr>
            <a:graphicFrameLocks noChangeAspect="1"/>
          </p:cNvGraphicFramePr>
          <p:nvPr/>
        </p:nvGraphicFramePr>
        <p:xfrm>
          <a:off x="4714876" y="5929330"/>
          <a:ext cx="1728800" cy="642942"/>
        </p:xfrm>
        <a:graphic>
          <a:graphicData uri="http://schemas.openxmlformats.org/presentationml/2006/ole">
            <p:oleObj spid="_x0000_s15379" r:id="rId11" imgW="1155700" imgH="431800" progId="">
              <p:embed/>
            </p:oleObj>
          </a:graphicData>
        </a:graphic>
      </p:graphicFrame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5 Схема неинвертирующего усилителя-сумматора на ОУ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2" y="357166"/>
            <a:ext cx="8156448" cy="93213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необязательного использования метода наложений – неинвертирующий усилитель-сумматор.</a:t>
            </a: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857884" y="1285860"/>
          <a:ext cx="2428875" cy="2076450"/>
        </p:xfrm>
        <a:graphic>
          <a:graphicData uri="http://schemas.openxmlformats.org/presentationml/2006/ole">
            <p:oleObj spid="_x0000_s16385" name="Visio" r:id="rId3" imgW="5135270" imgH="3179348" progId="Visio.Drawing.11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1214414" y="3071810"/>
          <a:ext cx="785819" cy="680036"/>
        </p:xfrm>
        <a:graphic>
          <a:graphicData uri="http://schemas.openxmlformats.org/presentationml/2006/ole">
            <p:oleObj spid="_x0000_s16397" r:id="rId4" imgW="495085" imgH="431613" progId="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2071670" y="3143248"/>
          <a:ext cx="1000132" cy="539545"/>
        </p:xfrm>
        <a:graphic>
          <a:graphicData uri="http://schemas.openxmlformats.org/presentationml/2006/ole">
            <p:oleObj spid="_x0000_s16396" r:id="rId5" imgW="723586" imgH="393529" progId="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3143240" y="3143248"/>
          <a:ext cx="1115129" cy="571504"/>
        </p:xfrm>
        <a:graphic>
          <a:graphicData uri="http://schemas.openxmlformats.org/presentationml/2006/ole">
            <p:oleObj spid="_x0000_s16395" r:id="rId6" imgW="761669" imgH="393529" progId="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4643438" y="3143248"/>
          <a:ext cx="1115130" cy="571504"/>
        </p:xfrm>
        <a:graphic>
          <a:graphicData uri="http://schemas.openxmlformats.org/presentationml/2006/ole">
            <p:oleObj spid="_x0000_s16394" r:id="rId7" imgW="761669" imgH="393529" progId="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714480" y="3857628"/>
          <a:ext cx="2500330" cy="500066"/>
        </p:xfrm>
        <a:graphic>
          <a:graphicData uri="http://schemas.openxmlformats.org/presentationml/2006/ole">
            <p:oleObj spid="_x0000_s16393" r:id="rId8" imgW="1955800" imgH="393700" progId="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214942" y="3857628"/>
          <a:ext cx="1968831" cy="413620"/>
        </p:xfrm>
        <a:graphic>
          <a:graphicData uri="http://schemas.openxmlformats.org/presentationml/2006/ole">
            <p:oleObj spid="_x0000_s16392" r:id="rId9" imgW="1129810" imgH="241195" progId="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1714480" y="4572008"/>
          <a:ext cx="2477718" cy="415841"/>
        </p:xfrm>
        <a:graphic>
          <a:graphicData uri="http://schemas.openxmlformats.org/presentationml/2006/ole">
            <p:oleObj spid="_x0000_s16391" r:id="rId10" imgW="1358900" imgH="228600" progId="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429256" y="4429132"/>
          <a:ext cx="1373198" cy="679054"/>
        </p:xfrm>
        <a:graphic>
          <a:graphicData uri="http://schemas.openxmlformats.org/presentationml/2006/ole">
            <p:oleObj spid="_x0000_s16390" r:id="rId11" imgW="863225" imgH="431613" progId="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214810" y="5143512"/>
          <a:ext cx="628654" cy="642942"/>
        </p:xfrm>
        <a:graphic>
          <a:graphicData uri="http://schemas.openxmlformats.org/presentationml/2006/ole">
            <p:oleObj spid="_x0000_s16388" r:id="rId12" imgW="418918" imgH="431613" progId="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143240" y="5857892"/>
          <a:ext cx="2739279" cy="766346"/>
        </p:xfrm>
        <a:graphic>
          <a:graphicData uri="http://schemas.openxmlformats.org/presentationml/2006/ole">
            <p:oleObj spid="_x0000_s16387" r:id="rId13" imgW="1600200" imgH="444500" progId="">
              <p:embed/>
            </p:oleObj>
          </a:graphicData>
        </a:graphic>
      </p:graphicFrame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411" name="Object 27"/>
          <p:cNvGraphicFramePr>
            <a:graphicFrameLocks noChangeAspect="1"/>
          </p:cNvGraphicFramePr>
          <p:nvPr/>
        </p:nvGraphicFramePr>
        <p:xfrm>
          <a:off x="4286248" y="3429000"/>
          <a:ext cx="320675" cy="176213"/>
        </p:xfrm>
        <a:graphic>
          <a:graphicData uri="http://schemas.openxmlformats.org/presentationml/2006/ole">
            <p:oleObj spid="_x0000_s16411" name="Формула" r:id="rId14" imgW="190417" imgH="101556" progId="Equation.3">
              <p:embed/>
            </p:oleObj>
          </a:graphicData>
        </a:graphic>
      </p:graphicFrame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5063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6. Схема дифференциального усилителя на ОУ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 7. Схемы для определения выходного напряжения дифференциального усилителя по методу наложений</a:t>
            </a:r>
          </a:p>
          <a:p>
            <a:endParaRPr lang="ru-RU" dirty="0" smtClean="0"/>
          </a:p>
          <a:p>
            <a:pPr algn="just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дифференциального усилителя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357158" y="1285860"/>
          <a:ext cx="3400425" cy="1714500"/>
        </p:xfrm>
        <a:graphic>
          <a:graphicData uri="http://schemas.openxmlformats.org/presentationml/2006/ole">
            <p:oleObj spid="_x0000_s17409" name="Visio" r:id="rId3" imgW="4952390" imgH="2264969" progId="Visio.Drawing.11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643042" y="2928934"/>
          <a:ext cx="4937659" cy="1571636"/>
        </p:xfrm>
        <a:graphic>
          <a:graphicData uri="http://schemas.openxmlformats.org/presentationml/2006/ole">
            <p:oleObj spid="_x0000_s17411" name="Visio" r:id="rId4" imgW="8443041" imgH="2510577" progId="Visio.Drawing.11">
              <p:embed/>
            </p:oleObj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928662" y="5286388"/>
          <a:ext cx="2383590" cy="571504"/>
        </p:xfrm>
        <a:graphic>
          <a:graphicData uri="http://schemas.openxmlformats.org/presentationml/2006/ole">
            <p:oleObj spid="_x0000_s17412" r:id="rId5" imgW="1625600" imgH="393700" progId="">
              <p:embed/>
            </p:oleObj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857224" y="6000768"/>
          <a:ext cx="2400317" cy="357190"/>
        </p:xfrm>
        <a:graphic>
          <a:graphicData uri="http://schemas.openxmlformats.org/presentationml/2006/ole">
            <p:oleObj spid="_x0000_s17414" r:id="rId6" imgW="1600200" imgH="241300" progId="">
              <p:embed/>
            </p:oleObj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4429124" y="6072206"/>
          <a:ext cx="1143008" cy="285752"/>
        </p:xfrm>
        <a:graphic>
          <a:graphicData uri="http://schemas.openxmlformats.org/presentationml/2006/ole">
            <p:oleObj spid="_x0000_s17417" name="Формула" r:id="rId7" imgW="875920" imgH="215806" progId="Equation.3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6357950" y="6143644"/>
          <a:ext cx="123825" cy="147638"/>
        </p:xfrm>
        <a:graphic>
          <a:graphicData uri="http://schemas.openxmlformats.org/presentationml/2006/ole">
            <p:oleObj spid="_x0000_s17416" name="Формула" r:id="rId8" imgW="126670" imgH="76002" progId="Equation.3">
              <p:embed/>
            </p:oleObj>
          </a:graphicData>
        </a:graphic>
      </p:graphicFrame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714744" y="6000768"/>
            <a:ext cx="756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572132" y="6072206"/>
            <a:ext cx="8931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∙(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ru-RU" sz="11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ru-RU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6072206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ru-RU" baseline="-25000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186301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Простейший преобразователь тока в напряжение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-большое выходное сопротивление,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-неудовлетворительный частотный диапазон,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-возможные затруднения в работе источника 			тока.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Преобразователь тока в напряжение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428728" y="1928802"/>
          <a:ext cx="1819275" cy="1085850"/>
        </p:xfrm>
        <a:graphic>
          <a:graphicData uri="http://schemas.openxmlformats.org/presentationml/2006/ole">
            <p:oleObj spid="_x0000_s18433" name="Visio" r:id="rId3" imgW="5397388" imgH="1597498" progId="Visio.Drawing.11">
              <p:embed/>
            </p:oleObj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85786" y="3214686"/>
            <a:ext cx="50230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Схема простейшего преобразователя тока в напряжение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28596" y="3786190"/>
          <a:ext cx="4000500" cy="1619250"/>
        </p:xfrm>
        <a:graphic>
          <a:graphicData uri="http://schemas.openxmlformats.org/presentationml/2006/ole">
            <p:oleObj spid="_x0000_s18436" name="Visio" r:id="rId4" imgW="5500966" imgH="2539189" progId="Visio.Drawing.11">
              <p:embed/>
            </p:oleObj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00364" y="4286256"/>
            <a:ext cx="5406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9. Схема преобразователя ток-напряжение, выполненная на 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857488" y="6215082"/>
          <a:ext cx="571504" cy="252525"/>
        </p:xfrm>
        <a:graphic>
          <a:graphicData uri="http://schemas.openxmlformats.org/presentationml/2006/ole">
            <p:oleObj spid="_x0000_s18437" r:id="rId5" imgW="405872" imgH="177569" progId="">
              <p:embed/>
            </p:oleObj>
          </a:graphicData>
        </a:graphic>
      </p:graphicFrame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071802" y="4929198"/>
          <a:ext cx="1214446" cy="303612"/>
        </p:xfrm>
        <a:graphic>
          <a:graphicData uri="http://schemas.openxmlformats.org/presentationml/2006/ole">
            <p:oleObj spid="_x0000_s18439" r:id="rId6" imgW="914400" imgH="228600" progId="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143504" y="4786322"/>
          <a:ext cx="1214446" cy="517041"/>
        </p:xfrm>
        <a:graphic>
          <a:graphicData uri="http://schemas.openxmlformats.org/presentationml/2006/ole">
            <p:oleObj spid="_x0000_s18442" name="Формула" r:id="rId7" imgW="964781" imgH="406224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6643702" y="4857760"/>
          <a:ext cx="857288" cy="302572"/>
        </p:xfrm>
        <a:graphic>
          <a:graphicData uri="http://schemas.openxmlformats.org/presentationml/2006/ole">
            <p:oleObj spid="_x0000_s18441" r:id="rId8" imgW="647700" imgH="228600" progId="">
              <p:embed/>
            </p:oleObj>
          </a:graphicData>
        </a:graphic>
      </p:graphicFrame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500562" y="4857760"/>
            <a:ext cx="714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7572396" y="4714884"/>
          <a:ext cx="1073312" cy="500066"/>
        </p:xfrm>
        <a:graphic>
          <a:graphicData uri="http://schemas.openxmlformats.org/presentationml/2006/ole">
            <p:oleObj spid="_x0000_s18448" r:id="rId9" imgW="837836" imgH="393529" progId="">
              <p:embed/>
            </p:oleObj>
          </a:graphicData>
        </a:graphic>
      </p:graphicFrame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2714612" y="5500702"/>
          <a:ext cx="1968514" cy="571504"/>
        </p:xfrm>
        <a:graphic>
          <a:graphicData uri="http://schemas.openxmlformats.org/presentationml/2006/ole">
            <p:oleObj spid="_x0000_s18450" r:id="rId10" imgW="1473200" imgH="431800" progId="">
              <p:embed/>
            </p:oleObj>
          </a:graphicData>
        </a:graphic>
      </p:graphicFrame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5000628" y="5429264"/>
          <a:ext cx="1226642" cy="571504"/>
        </p:xfrm>
        <a:graphic>
          <a:graphicData uri="http://schemas.openxmlformats.org/presentationml/2006/ole">
            <p:oleObj spid="_x0000_s18452" r:id="rId11" imgW="837836" imgH="393529" progId="">
              <p:embed/>
            </p:oleObj>
          </a:graphicData>
        </a:graphic>
      </p:graphicFrame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6500826" y="5429264"/>
          <a:ext cx="1500198" cy="549180"/>
        </p:xfrm>
        <a:graphic>
          <a:graphicData uri="http://schemas.openxmlformats.org/presentationml/2006/ole">
            <p:oleObj spid="_x0000_s18454" r:id="rId12" imgW="1066337" imgH="393529" progId="">
              <p:embed/>
            </p:oleObj>
          </a:graphicData>
        </a:graphic>
      </p:graphicFrame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00042"/>
            <a:ext cx="8156448" cy="77724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Преобразователь напряжения в ток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071802" y="1357298"/>
          <a:ext cx="2695575" cy="1371600"/>
        </p:xfrm>
        <a:graphic>
          <a:graphicData uri="http://schemas.openxmlformats.org/presentationml/2006/ole">
            <p:oleObj spid="_x0000_s19457" name="Visio" r:id="rId3" imgW="4478426" imgH="1835201" progId="Visio.Drawing.11">
              <p:embed/>
            </p:oleObj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00364" y="2928934"/>
            <a:ext cx="39565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Рис.10. Схема преобразователя напряжения в ток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Стабилизатор напряжения с использованием ОУ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071538" y="4000504"/>
          <a:ext cx="2590800" cy="1123950"/>
        </p:xfrm>
        <a:graphic>
          <a:graphicData uri="http://schemas.openxmlformats.org/presentationml/2006/ole">
            <p:oleObj spid="_x0000_s19460" name="Visio" r:id="rId4" imgW="4558513" imgH="1587500" progId="Visio.Drawing.11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7158" y="56435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Рис. 11. Схема стабилизатора напряжения на стабилитроне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929190" y="3714752"/>
          <a:ext cx="2847975" cy="1771650"/>
        </p:xfrm>
        <a:graphic>
          <a:graphicData uri="http://schemas.openxmlformats.org/presentationml/2006/ole">
            <p:oleObj spid="_x0000_s19462" name="Visio" r:id="rId5" imgW="6460951" imgH="2671323" progId="Visio.Drawing.11">
              <p:embed/>
            </p:oleObj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786314" y="5786454"/>
            <a:ext cx="4248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12. Стабилизатор напряжения с использованием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усилителя-регулятора на 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510338" y="1571625"/>
          <a:ext cx="1266825" cy="1177925"/>
        </p:xfrm>
        <a:graphic>
          <a:graphicData uri="http://schemas.openxmlformats.org/presentationml/2006/ole">
            <p:oleObj spid="_x0000_s19463" name="Формула" r:id="rId6" imgW="825480" imgH="863280" progId="Equation.3">
              <p:embed/>
            </p:oleObj>
          </a:graphicData>
        </a:graphic>
      </p:graphicFrame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56448" cy="135732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EB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Логарифмический и антилогарифмический усилитель</a:t>
            </a:r>
            <a:endParaRPr lang="ru-RU" sz="3200" b="1" dirty="0">
              <a:solidFill>
                <a:srgbClr val="0EB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928662" y="1785926"/>
          <a:ext cx="2686050" cy="1724025"/>
        </p:xfrm>
        <a:graphic>
          <a:graphicData uri="http://schemas.openxmlformats.org/presentationml/2006/ole">
            <p:oleObj spid="_x0000_s20481" name="Visio" r:id="rId3" imgW="4063289" imgH="2300630" progId="Visio.Drawing.11">
              <p:embed/>
            </p:oleObj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57224" y="3786190"/>
            <a:ext cx="3858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12. Схема усилителя-логарифматора на 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214942" y="1785926"/>
          <a:ext cx="3352800" cy="1695450"/>
        </p:xfrm>
        <a:graphic>
          <a:graphicData uri="http://schemas.openxmlformats.org/presentationml/2006/ole">
            <p:oleObj spid="_x0000_s20484" name="Visio" r:id="rId4" imgW="4037990" imgH="2300549" progId="Visio.Drawing.11">
              <p:embed/>
            </p:oleObj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857752" y="3786190"/>
            <a:ext cx="3904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13.Схема антилогарифмического усилителя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472" y="4143380"/>
          <a:ext cx="1643074" cy="621704"/>
        </p:xfrm>
        <a:graphic>
          <a:graphicData uri="http://schemas.openxmlformats.org/presentationml/2006/ole">
            <p:oleObj spid="_x0000_s20485" r:id="rId5" imgW="1040948" imgH="393529" progId="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285984" y="4357694"/>
            <a:ext cx="106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cs typeface="Arial"/>
              </a:rPr>
              <a:t>ᵠ</a:t>
            </a:r>
            <a:r>
              <a:rPr lang="en-US" baseline="-25000" dirty="0" smtClean="0">
                <a:solidFill>
                  <a:schemeClr val="bg1"/>
                </a:solidFill>
              </a:rPr>
              <a:t>T </a:t>
            </a:r>
            <a:r>
              <a:rPr lang="ru-RU" dirty="0" smtClean="0">
                <a:solidFill>
                  <a:schemeClr val="bg1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ru-RU" dirty="0" smtClean="0">
                <a:solidFill>
                  <a:schemeClr val="bg1"/>
                </a:solidFill>
              </a:rPr>
              <a:t>∙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q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71472" y="4786322"/>
          <a:ext cx="1196491" cy="657227"/>
        </p:xfrm>
        <a:graphic>
          <a:graphicData uri="http://schemas.openxmlformats.org/presentationml/2006/ole">
            <p:oleObj spid="_x0000_s20488" r:id="rId6" imgW="736280" imgH="393529" progId="">
              <p:embed/>
            </p:oleObj>
          </a:graphicData>
        </a:graphic>
      </p:graphicFrame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1928794" y="4929198"/>
          <a:ext cx="2616107" cy="671514"/>
        </p:xfrm>
        <a:graphic>
          <a:graphicData uri="http://schemas.openxmlformats.org/presentationml/2006/ole">
            <p:oleObj spid="_x0000_s20492" r:id="rId7" imgW="1778000" imgH="457200" progId="">
              <p:embed/>
            </p:oleObj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1000100" y="5715016"/>
          <a:ext cx="2000255" cy="642939"/>
        </p:xfrm>
        <a:graphic>
          <a:graphicData uri="http://schemas.openxmlformats.org/presentationml/2006/ole">
            <p:oleObj spid="_x0000_s20494" r:id="rId8" imgW="1333500" imgH="431800" progId="">
              <p:embed/>
            </p:oleObj>
          </a:graphicData>
        </a:graphic>
      </p:graphicFrame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6286512" y="4214818"/>
          <a:ext cx="1343714" cy="714380"/>
        </p:xfrm>
        <a:graphic>
          <a:graphicData uri="http://schemas.openxmlformats.org/presentationml/2006/ole">
            <p:oleObj spid="_x0000_s20496" r:id="rId9" imgW="736280" imgH="393529" progId="">
              <p:embed/>
            </p:oleObj>
          </a:graphicData>
        </a:graphic>
      </p:graphicFrame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5357818" y="5072074"/>
          <a:ext cx="2166944" cy="666752"/>
        </p:xfrm>
        <a:graphic>
          <a:graphicData uri="http://schemas.openxmlformats.org/presentationml/2006/ole">
            <p:oleObj spid="_x0000_s20498" r:id="rId10" imgW="1218671" imgH="380835" progId="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786710" y="5286388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ru-RU" baseline="-25000" dirty="0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 =</a:t>
            </a:r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ru-RU" baseline="-25000" dirty="0" smtClean="0">
                <a:solidFill>
                  <a:schemeClr val="bg1"/>
                </a:solidFill>
              </a:rPr>
              <a:t>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 rot="10800000" flipV="1">
            <a:off x="6072198" y="6143644"/>
            <a:ext cx="1785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‒I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∙R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∙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0" name="Object 20"/>
          <p:cNvGraphicFramePr>
            <a:graphicFrameLocks noChangeAspect="1"/>
          </p:cNvGraphicFramePr>
          <p:nvPr/>
        </p:nvGraphicFramePr>
        <p:xfrm>
          <a:off x="7286644" y="5857892"/>
          <a:ext cx="444503" cy="571504"/>
        </p:xfrm>
        <a:graphic>
          <a:graphicData uri="http://schemas.openxmlformats.org/presentationml/2006/ole">
            <p:oleObj spid="_x0000_s20500" name="Формула" r:id="rId11" imgW="266469" imgH="342603" progId="Equation.3">
              <p:embed/>
            </p:oleObj>
          </a:graphicData>
        </a:graphic>
      </p:graphicFrame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Интеграторы и дифференциаторы на ОУ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71472" y="1357298"/>
          <a:ext cx="3884182" cy="2405066"/>
        </p:xfrm>
        <a:graphic>
          <a:graphicData uri="http://schemas.openxmlformats.org/presentationml/2006/ole">
            <p:oleObj spid="_x0000_s21506" name="Visio" r:id="rId3" imgW="3880401" imgH="2676457" progId="Visio.Drawing.11">
              <p:embed/>
            </p:oleObj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572000" y="1428736"/>
          <a:ext cx="3838905" cy="2185991"/>
        </p:xfrm>
        <a:graphic>
          <a:graphicData uri="http://schemas.openxmlformats.org/presentationml/2006/ole">
            <p:oleObj spid="_x0000_s21508" name="Visio" r:id="rId4" imgW="4037990" imgH="2204964" progId="Visio.Drawing.11">
              <p:embed/>
            </p:oleObj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357290" y="4214818"/>
            <a:ext cx="2736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14.Схема интегратора на 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143504" y="4214818"/>
            <a:ext cx="3363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Рис.15. Схема дифференциатора на 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28662" y="4919356"/>
          <a:ext cx="1071570" cy="690881"/>
        </p:xfrm>
        <a:graphic>
          <a:graphicData uri="http://schemas.openxmlformats.org/presentationml/2006/ole">
            <p:oleObj spid="_x0000_s21509" r:id="rId5" imgW="723586" imgH="469696" progId="">
              <p:embed/>
            </p:oleObj>
          </a:graphicData>
        </a:graphic>
      </p:graphicFrame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500298" y="4929198"/>
          <a:ext cx="1514964" cy="681039"/>
        </p:xfrm>
        <a:graphic>
          <a:graphicData uri="http://schemas.openxmlformats.org/presentationml/2006/ole">
            <p:oleObj spid="_x0000_s21511" r:id="rId6" imgW="1040948" imgH="469696" progId="">
              <p:embed/>
            </p:oleObj>
          </a:graphicData>
        </a:graphic>
      </p:graphicFrame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714348" y="5715016"/>
          <a:ext cx="947860" cy="500066"/>
        </p:xfrm>
        <a:graphic>
          <a:graphicData uri="http://schemas.openxmlformats.org/presentationml/2006/ole">
            <p:oleObj spid="_x0000_s21513" r:id="rId7" imgW="647419" imgH="393529" progId="">
              <p:embed/>
            </p:oleObj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2714612" y="5929330"/>
          <a:ext cx="123825" cy="76200"/>
        </p:xfrm>
        <a:graphic>
          <a:graphicData uri="http://schemas.openxmlformats.org/presentationml/2006/ole">
            <p:oleObj spid="_x0000_s21516" name="Формула" r:id="rId8" imgW="126670" imgH="76002" progId="Equation.3">
              <p:embed/>
            </p:oleObj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3357554" y="5643578"/>
          <a:ext cx="1368240" cy="628651"/>
        </p:xfrm>
        <a:graphic>
          <a:graphicData uri="http://schemas.openxmlformats.org/presentationml/2006/ole">
            <p:oleObj spid="_x0000_s21515" name="Формула" r:id="rId9" imgW="1054100" imgH="482600" progId="Equation.3">
              <p:embed/>
            </p:oleObj>
          </a:graphicData>
        </a:graphic>
      </p:graphicFrame>
      <p:sp>
        <p:nvSpPr>
          <p:cNvPr id="21517" name="Rectangle 13"/>
          <p:cNvSpPr>
            <a:spLocks noChangeArrowheads="1"/>
          </p:cNvSpPr>
          <p:nvPr/>
        </p:nvSpPr>
        <p:spPr bwMode="auto">
          <a:xfrm rot="10800000" flipV="1">
            <a:off x="1928794" y="5786454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 rot="10800000" flipV="1">
            <a:off x="2786050" y="5786454"/>
            <a:ext cx="714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1643042" y="6143644"/>
          <a:ext cx="1857356" cy="563611"/>
        </p:xfrm>
        <a:graphic>
          <a:graphicData uri="http://schemas.openxmlformats.org/presentationml/2006/ole">
            <p:oleObj spid="_x0000_s21522" r:id="rId10" imgW="1384300" imgH="419100" progId="">
              <p:embed/>
            </p:oleObj>
          </a:graphicData>
        </a:graphic>
      </p:graphicFrame>
      <p:sp>
        <p:nvSpPr>
          <p:cNvPr id="21525" name="Rectangle 21"/>
          <p:cNvSpPr>
            <a:spLocks noChangeArrowheads="1"/>
          </p:cNvSpPr>
          <p:nvPr/>
        </p:nvSpPr>
        <p:spPr bwMode="auto">
          <a:xfrm rot="10800000" flipV="1">
            <a:off x="5286380" y="4786322"/>
            <a:ext cx="857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6000761" y="4857760"/>
          <a:ext cx="142875" cy="214290"/>
        </p:xfrm>
        <a:graphic>
          <a:graphicData uri="http://schemas.openxmlformats.org/presentationml/2006/ole">
            <p:oleObj spid="_x0000_s21524" name="Формула" r:id="rId11" imgW="126670" imgH="76002" progId="Equation.3">
              <p:embed/>
            </p:oleObj>
          </a:graphicData>
        </a:graphic>
      </p:graphicFrame>
      <p:sp>
        <p:nvSpPr>
          <p:cNvPr id="21526" name="Rectangle 22"/>
          <p:cNvSpPr>
            <a:spLocks noChangeArrowheads="1"/>
          </p:cNvSpPr>
          <p:nvPr/>
        </p:nvSpPr>
        <p:spPr bwMode="auto">
          <a:xfrm rot="10800000" flipV="1">
            <a:off x="6143636" y="4786322"/>
            <a:ext cx="928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27" name="Object 23"/>
          <p:cNvGraphicFramePr>
            <a:graphicFrameLocks noChangeAspect="1"/>
          </p:cNvGraphicFramePr>
          <p:nvPr/>
        </p:nvGraphicFramePr>
        <p:xfrm>
          <a:off x="5286380" y="5143512"/>
          <a:ext cx="2183321" cy="604839"/>
        </p:xfrm>
        <a:graphic>
          <a:graphicData uri="http://schemas.openxmlformats.org/presentationml/2006/ole">
            <p:oleObj spid="_x0000_s21527" r:id="rId12" imgW="1409088" imgH="393529" progId="">
              <p:embed/>
            </p:oleObj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5286380" y="578645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U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Г0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sinω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86380" y="6286520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jω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317</TotalTime>
  <Words>293</Words>
  <PresentationFormat>Экран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Метро</vt:lpstr>
      <vt:lpstr>Visio</vt:lpstr>
      <vt:lpstr>Формула</vt:lpstr>
      <vt:lpstr>Лекция 3</vt:lpstr>
      <vt:lpstr>Методы расчета схем на ОУ</vt:lpstr>
      <vt:lpstr>Слайд 3</vt:lpstr>
      <vt:lpstr>Пример необязательного использования метода наложений – неинвертирующий усилитель-сумматор.</vt:lpstr>
      <vt:lpstr>Схема дифференциального усилителя   </vt:lpstr>
      <vt:lpstr>Преобразователь тока в напряжение</vt:lpstr>
      <vt:lpstr>Преобразователь напряжения в ток</vt:lpstr>
      <vt:lpstr>Логарифмический и антилогарифмический усилитель</vt:lpstr>
      <vt:lpstr>Интеграторы и дифференциаторы на ОУ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</dc:title>
  <dc:creator>Маринка</dc:creator>
  <cp:lastModifiedBy>Маришик</cp:lastModifiedBy>
  <cp:revision>39</cp:revision>
  <dcterms:created xsi:type="dcterms:W3CDTF">2008-08-21T17:11:54Z</dcterms:created>
  <dcterms:modified xsi:type="dcterms:W3CDTF">2008-09-09T12:04:36Z</dcterms:modified>
</cp:coreProperties>
</file>