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26" Type="http://schemas.openxmlformats.org/officeDocument/2006/relationships/image" Target="../media/image39.wmf"/><Relationship Id="rId3" Type="http://schemas.openxmlformats.org/officeDocument/2006/relationships/image" Target="../media/image16.wmf"/><Relationship Id="rId21" Type="http://schemas.openxmlformats.org/officeDocument/2006/relationships/image" Target="../media/image34.wmf"/><Relationship Id="rId34" Type="http://schemas.openxmlformats.org/officeDocument/2006/relationships/image" Target="../media/image47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5" Type="http://schemas.openxmlformats.org/officeDocument/2006/relationships/image" Target="../media/image38.wmf"/><Relationship Id="rId33" Type="http://schemas.openxmlformats.org/officeDocument/2006/relationships/image" Target="../media/image46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20" Type="http://schemas.openxmlformats.org/officeDocument/2006/relationships/image" Target="../media/image33.wmf"/><Relationship Id="rId29" Type="http://schemas.openxmlformats.org/officeDocument/2006/relationships/image" Target="../media/image42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24" Type="http://schemas.openxmlformats.org/officeDocument/2006/relationships/image" Target="../media/image37.wmf"/><Relationship Id="rId32" Type="http://schemas.openxmlformats.org/officeDocument/2006/relationships/image" Target="../media/image45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23" Type="http://schemas.openxmlformats.org/officeDocument/2006/relationships/image" Target="../media/image36.wmf"/><Relationship Id="rId28" Type="http://schemas.openxmlformats.org/officeDocument/2006/relationships/image" Target="../media/image41.wmf"/><Relationship Id="rId36" Type="http://schemas.openxmlformats.org/officeDocument/2006/relationships/image" Target="../media/image49.wmf"/><Relationship Id="rId10" Type="http://schemas.openxmlformats.org/officeDocument/2006/relationships/image" Target="../media/image23.wmf"/><Relationship Id="rId19" Type="http://schemas.openxmlformats.org/officeDocument/2006/relationships/image" Target="../media/image32.wmf"/><Relationship Id="rId31" Type="http://schemas.openxmlformats.org/officeDocument/2006/relationships/image" Target="../media/image44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Relationship Id="rId22" Type="http://schemas.openxmlformats.org/officeDocument/2006/relationships/image" Target="../media/image35.wmf"/><Relationship Id="rId27" Type="http://schemas.openxmlformats.org/officeDocument/2006/relationships/image" Target="../media/image40.wmf"/><Relationship Id="rId30" Type="http://schemas.openxmlformats.org/officeDocument/2006/relationships/image" Target="../media/image43.wmf"/><Relationship Id="rId35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5000"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6.bin"/><Relationship Id="rId39" Type="http://schemas.openxmlformats.org/officeDocument/2006/relationships/oleObject" Target="../embeddings/oleObject49.bin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31.bin"/><Relationship Id="rId34" Type="http://schemas.openxmlformats.org/officeDocument/2006/relationships/oleObject" Target="../embeddings/oleObject44.bin"/><Relationship Id="rId42" Type="http://schemas.openxmlformats.org/officeDocument/2006/relationships/oleObject" Target="../embeddings/oleObject52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5.bin"/><Relationship Id="rId33" Type="http://schemas.openxmlformats.org/officeDocument/2006/relationships/oleObject" Target="../embeddings/oleObject43.bin"/><Relationship Id="rId38" Type="http://schemas.openxmlformats.org/officeDocument/2006/relationships/oleObject" Target="../embeddings/oleObject48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30.bin"/><Relationship Id="rId29" Type="http://schemas.openxmlformats.org/officeDocument/2006/relationships/oleObject" Target="../embeddings/oleObject39.bin"/><Relationship Id="rId41" Type="http://schemas.openxmlformats.org/officeDocument/2006/relationships/oleObject" Target="../embeddings/oleObject5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42.bin"/><Relationship Id="rId37" Type="http://schemas.openxmlformats.org/officeDocument/2006/relationships/oleObject" Target="../embeddings/oleObject47.bin"/><Relationship Id="rId40" Type="http://schemas.openxmlformats.org/officeDocument/2006/relationships/oleObject" Target="../embeddings/oleObject50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6.bin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41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32.bin"/><Relationship Id="rId27" Type="http://schemas.openxmlformats.org/officeDocument/2006/relationships/oleObject" Target="../embeddings/oleObject37.bin"/><Relationship Id="rId30" Type="http://schemas.openxmlformats.org/officeDocument/2006/relationships/oleObject" Target="../embeddings/oleObject40.bin"/><Relationship Id="rId35" Type="http://schemas.openxmlformats.org/officeDocument/2006/relationships/oleObject" Target="../embeddings/oleObject45.bin"/><Relationship Id="rId43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Лекция 2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071670" y="928670"/>
          <a:ext cx="5214974" cy="3067632"/>
        </p:xfrm>
        <a:graphic>
          <a:graphicData uri="http://schemas.openxmlformats.org/presentationml/2006/ole">
            <p:oleObj spid="_x0000_s23553" name="Visio" r:id="rId3" imgW="4220806" imgH="1899055" progId="Visio.Drawing.11">
              <p:embed/>
            </p:oleObj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14546" y="4643446"/>
            <a:ext cx="44291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10. Схема включения ОУ с учетом входных токов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785918" y="985345"/>
          <a:ext cx="6577376" cy="3515225"/>
        </p:xfrm>
        <a:graphic>
          <a:graphicData uri="http://schemas.openxmlformats.org/presentationml/2006/ole">
            <p:oleObj spid="_x0000_s24577" name="Visio" r:id="rId3" imgW="5151390" imgH="2920460" progId="Visio.Drawing.11">
              <p:embed/>
            </p:oleObj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00166" y="5072074"/>
            <a:ext cx="67866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10. Логарифмическая АЧХ ОУ с внутренней цепью коррекции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405438" y="832675"/>
          <a:ext cx="5809900" cy="3491665"/>
        </p:xfrm>
        <a:graphic>
          <a:graphicData uri="http://schemas.openxmlformats.org/presentationml/2006/ole">
            <p:oleObj spid="_x0000_s26625" name="Visio" r:id="rId3" imgW="4549079" imgH="3578596" progId="Visio.Drawing.11">
              <p:embed/>
            </p:oleObj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5984" y="4857760"/>
            <a:ext cx="50720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11. Зависимость максимального выходного напряжения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выходе ОУ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вых. макс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сопротивления нагрузки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2428860" y="928670"/>
          <a:ext cx="857288" cy="316537"/>
        </p:xfrm>
        <a:graphic>
          <a:graphicData uri="http://schemas.openxmlformats.org/presentationml/2006/ole">
            <p:oleObj spid="_x0000_s27676" r:id="rId3" imgW="622030" imgH="228501" progId="">
              <p:embed/>
            </p:oleObj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7143768" y="857232"/>
          <a:ext cx="1682033" cy="352426"/>
        </p:xfrm>
        <a:graphic>
          <a:graphicData uri="http://schemas.openxmlformats.org/presentationml/2006/ole">
            <p:oleObj spid="_x0000_s27673" r:id="rId4" imgW="1079500" imgH="228600" progId="">
              <p:embed/>
            </p:oleObj>
          </a:graphicData>
        </a:graphic>
      </p:graphicFrame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2428860" y="1214422"/>
          <a:ext cx="1006081" cy="371476"/>
        </p:xfrm>
        <a:graphic>
          <a:graphicData uri="http://schemas.openxmlformats.org/presentationml/2006/ole">
            <p:oleObj spid="_x0000_s27672" r:id="rId5" imgW="622030" imgH="228501" progId="">
              <p:embed/>
            </p:oleObj>
          </a:graphicData>
        </a:graphic>
      </p:graphicFrame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5286380" y="1285860"/>
          <a:ext cx="642942" cy="330160"/>
        </p:xfrm>
        <a:graphic>
          <a:graphicData uri="http://schemas.openxmlformats.org/presentationml/2006/ole">
            <p:oleObj spid="_x0000_s27671" r:id="rId6" imgW="355138" imgH="177569" progId="">
              <p:embed/>
            </p:oleObj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7286644" y="1214422"/>
          <a:ext cx="1341079" cy="428628"/>
        </p:xfrm>
        <a:graphic>
          <a:graphicData uri="http://schemas.openxmlformats.org/presentationml/2006/ole">
            <p:oleObj spid="_x0000_s27670" r:id="rId7" imgW="1193800" imgH="482600" progId="">
              <p:embed/>
            </p:oleObj>
          </a:graphicData>
        </a:graphic>
      </p:graphicFrame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2428860" y="1643050"/>
          <a:ext cx="890589" cy="404813"/>
        </p:xfrm>
        <a:graphic>
          <a:graphicData uri="http://schemas.openxmlformats.org/presentationml/2006/ole">
            <p:oleObj spid="_x0000_s27669" r:id="rId8" imgW="850531" imgH="393529" progId="">
              <p:embed/>
            </p:oleObj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5214942" y="1643050"/>
          <a:ext cx="714380" cy="315656"/>
        </p:xfrm>
        <a:graphic>
          <a:graphicData uri="http://schemas.openxmlformats.org/presentationml/2006/ole">
            <p:oleObj spid="_x0000_s27668" r:id="rId9" imgW="405872" imgH="177569" progId="">
              <p:embed/>
            </p:oleObj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7286644" y="1714488"/>
          <a:ext cx="1437682" cy="300038"/>
        </p:xfrm>
        <a:graphic>
          <a:graphicData uri="http://schemas.openxmlformats.org/presentationml/2006/ole">
            <p:oleObj spid="_x0000_s27667" r:id="rId10" imgW="1091726" imgH="228501" progId="">
              <p:embed/>
            </p:oleObj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2500298" y="2000240"/>
          <a:ext cx="857256" cy="360950"/>
        </p:xfrm>
        <a:graphic>
          <a:graphicData uri="http://schemas.openxmlformats.org/presentationml/2006/ole">
            <p:oleObj spid="_x0000_s27666" r:id="rId11" imgW="545863" imgH="228501" progId="">
              <p:embed/>
            </p:oleObj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5214942" y="2000240"/>
          <a:ext cx="857256" cy="367395"/>
        </p:xfrm>
        <a:graphic>
          <a:graphicData uri="http://schemas.openxmlformats.org/presentationml/2006/ole">
            <p:oleObj spid="_x0000_s27665" r:id="rId12" imgW="533169" imgH="228501" progId="">
              <p:embed/>
            </p:oleObj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7286644" y="2071678"/>
          <a:ext cx="1285884" cy="318157"/>
        </p:xfrm>
        <a:graphic>
          <a:graphicData uri="http://schemas.openxmlformats.org/presentationml/2006/ole">
            <p:oleObj spid="_x0000_s27664" r:id="rId13" imgW="927100" imgH="228600" progId="">
              <p:embed/>
            </p:oleObj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2428860" y="2285992"/>
          <a:ext cx="1071570" cy="541738"/>
        </p:xfrm>
        <a:graphic>
          <a:graphicData uri="http://schemas.openxmlformats.org/presentationml/2006/ole">
            <p:oleObj spid="_x0000_s27663" r:id="rId14" imgW="799753" imgH="431613" progId="">
              <p:embed/>
            </p:oleObj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5286380" y="2357430"/>
          <a:ext cx="721900" cy="285752"/>
        </p:xfrm>
        <a:graphic>
          <a:graphicData uri="http://schemas.openxmlformats.org/presentationml/2006/ole">
            <p:oleObj spid="_x0000_s27662" r:id="rId15" imgW="457002" imgH="177723" progId="">
              <p:embed/>
            </p:oleObj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7429520" y="2357430"/>
          <a:ext cx="928694" cy="305324"/>
        </p:xfrm>
        <a:graphic>
          <a:graphicData uri="http://schemas.openxmlformats.org/presentationml/2006/ole">
            <p:oleObj spid="_x0000_s27661" r:id="rId16" imgW="698500" imgH="228600" progId="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2428860" y="2714620"/>
          <a:ext cx="916658" cy="504826"/>
        </p:xfrm>
        <a:graphic>
          <a:graphicData uri="http://schemas.openxmlformats.org/presentationml/2006/ole">
            <p:oleObj spid="_x0000_s27660" r:id="rId17" imgW="774364" imgH="431613" progId="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286380" y="2786058"/>
          <a:ext cx="642942" cy="313995"/>
        </p:xfrm>
        <a:graphic>
          <a:graphicData uri="http://schemas.openxmlformats.org/presentationml/2006/ole">
            <p:oleObj spid="_x0000_s27659" r:id="rId18" imgW="406048" imgH="203024" progId="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357422" y="3143248"/>
          <a:ext cx="1129906" cy="371476"/>
        </p:xfrm>
        <a:graphic>
          <a:graphicData uri="http://schemas.openxmlformats.org/presentationml/2006/ole">
            <p:oleObj spid="_x0000_s27658" r:id="rId19" imgW="698500" imgH="228600" progId="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5143504" y="3214686"/>
          <a:ext cx="963389" cy="342901"/>
        </p:xfrm>
        <a:graphic>
          <a:graphicData uri="http://schemas.openxmlformats.org/presentationml/2006/ole">
            <p:oleObj spid="_x0000_s27657" r:id="rId20" imgW="558558" imgH="203112" progId="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285984" y="3571876"/>
          <a:ext cx="1357322" cy="407197"/>
        </p:xfrm>
        <a:graphic>
          <a:graphicData uri="http://schemas.openxmlformats.org/presentationml/2006/ole">
            <p:oleObj spid="_x0000_s27656" r:id="rId21" imgW="863225" imgH="228501" progId="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5286380" y="3571876"/>
          <a:ext cx="537886" cy="285752"/>
        </p:xfrm>
        <a:graphic>
          <a:graphicData uri="http://schemas.openxmlformats.org/presentationml/2006/ole">
            <p:oleObj spid="_x0000_s27655" r:id="rId22" imgW="304536" imgH="164957" progId="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285984" y="3929066"/>
          <a:ext cx="1357321" cy="335339"/>
        </p:xfrm>
        <a:graphic>
          <a:graphicData uri="http://schemas.openxmlformats.org/presentationml/2006/ole">
            <p:oleObj spid="_x0000_s27654" r:id="rId23" imgW="927100" imgH="228600" progId="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143372" y="3857628"/>
          <a:ext cx="428628" cy="348260"/>
        </p:xfrm>
        <a:graphic>
          <a:graphicData uri="http://schemas.openxmlformats.org/presentationml/2006/ole">
            <p:oleObj spid="_x0000_s27653" r:id="rId24" imgW="152202" imgH="126835" progId="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286380" y="3929066"/>
          <a:ext cx="601583" cy="285752"/>
        </p:xfrm>
        <a:graphic>
          <a:graphicData uri="http://schemas.openxmlformats.org/presentationml/2006/ole">
            <p:oleObj spid="_x0000_s27652" r:id="rId25" imgW="380670" imgH="177646" progId="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143372" y="928670"/>
          <a:ext cx="357190" cy="290217"/>
        </p:xfrm>
        <a:graphic>
          <a:graphicData uri="http://schemas.openxmlformats.org/presentationml/2006/ole">
            <p:oleObj spid="_x0000_s27651" r:id="rId26" imgW="152202" imgH="126835" progId="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143504" y="4286256"/>
          <a:ext cx="1003534" cy="357190"/>
        </p:xfrm>
        <a:graphic>
          <a:graphicData uri="http://schemas.openxmlformats.org/presentationml/2006/ole">
            <p:oleObj spid="_x0000_s27650" r:id="rId27" imgW="558558" imgH="203112" progId="">
              <p:embed/>
            </p:oleObj>
          </a:graphicData>
        </a:graphic>
      </p:graphicFrame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7286644" y="4214818"/>
          <a:ext cx="952500" cy="457200"/>
        </p:xfrm>
        <a:graphic>
          <a:graphicData uri="http://schemas.openxmlformats.org/presentationml/2006/ole">
            <p:oleObj spid="_x0000_s27649" r:id="rId28" imgW="952500" imgH="457200" progId="">
              <p:embed/>
            </p:oleObj>
          </a:graphicData>
        </a:graphic>
      </p:graphicFrame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7316257" y="0"/>
            <a:ext cx="182774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Таблица 1.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78" name="Object 30"/>
          <p:cNvGraphicFramePr>
            <a:graphicFrameLocks noChangeAspect="1"/>
          </p:cNvGraphicFramePr>
          <p:nvPr/>
        </p:nvGraphicFramePr>
        <p:xfrm>
          <a:off x="4143372" y="4286256"/>
          <a:ext cx="428625" cy="347662"/>
        </p:xfrm>
        <a:graphic>
          <a:graphicData uri="http://schemas.openxmlformats.org/presentationml/2006/ole">
            <p:oleObj spid="_x0000_s27678" r:id="rId29" imgW="152202" imgH="126835" progId="">
              <p:embed/>
            </p:oleObj>
          </a:graphicData>
        </a:graphic>
      </p:graphicFrame>
      <p:graphicFrame>
        <p:nvGraphicFramePr>
          <p:cNvPr id="27682" name="Object 34"/>
          <p:cNvGraphicFramePr>
            <a:graphicFrameLocks noChangeAspect="1"/>
          </p:cNvGraphicFramePr>
          <p:nvPr/>
        </p:nvGraphicFramePr>
        <p:xfrm>
          <a:off x="2428860" y="6286520"/>
          <a:ext cx="785818" cy="319655"/>
        </p:xfrm>
        <a:graphic>
          <a:graphicData uri="http://schemas.openxmlformats.org/presentationml/2006/ole">
            <p:oleObj spid="_x0000_s27682" r:id="rId30" imgW="558800" imgH="228600" progId="">
              <p:embed/>
            </p:oleObj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642910" y="214290"/>
          <a:ext cx="8358246" cy="6507104"/>
        </p:xfrm>
        <a:graphic>
          <a:graphicData uri="http://schemas.openxmlformats.org/drawingml/2006/table">
            <a:tbl>
              <a:tblPr/>
              <a:tblGrid>
                <a:gridCol w="1567514"/>
                <a:gridCol w="1567514"/>
                <a:gridCol w="1237166"/>
                <a:gridCol w="1993026"/>
                <a:gridCol w="1993026"/>
              </a:tblGrid>
              <a:tr h="682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параметров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Параметр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Идеальный ОУ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Стандартный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Специализированные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ОУ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микросхемы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54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Входные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8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10</a:t>
                      </a:r>
                      <a:r>
                        <a:rPr lang="ru-RU" sz="1800" baseline="30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8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(AD820)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4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Выходные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(157УД1)-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8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LM12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)-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Общие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2080(OPA 2674)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5,7·10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(THS 3092)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∙10</a:t>
                      </a:r>
                      <a:r>
                        <a:rPr lang="ru-RU" sz="18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(ICL7611)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±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(0,5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8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ICL 7611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±(7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(1408 УД1)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4" marR="43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715" name="Object 67"/>
          <p:cNvGraphicFramePr>
            <a:graphicFrameLocks noChangeAspect="1"/>
          </p:cNvGraphicFramePr>
          <p:nvPr/>
        </p:nvGraphicFramePr>
        <p:xfrm>
          <a:off x="4143372" y="4714884"/>
          <a:ext cx="439618" cy="357190"/>
        </p:xfrm>
        <a:graphic>
          <a:graphicData uri="http://schemas.openxmlformats.org/presentationml/2006/ole">
            <p:oleObj spid="_x0000_s27715" r:id="rId31" imgW="152202" imgH="126835" progId="">
              <p:embed/>
            </p:oleObj>
          </a:graphicData>
        </a:graphic>
      </p:graphicFrame>
      <p:graphicFrame>
        <p:nvGraphicFramePr>
          <p:cNvPr id="27713" name="Object 65"/>
          <p:cNvGraphicFramePr>
            <a:graphicFrameLocks noChangeAspect="1"/>
          </p:cNvGraphicFramePr>
          <p:nvPr/>
        </p:nvGraphicFramePr>
        <p:xfrm>
          <a:off x="4143372" y="5214949"/>
          <a:ext cx="439619" cy="357191"/>
        </p:xfrm>
        <a:graphic>
          <a:graphicData uri="http://schemas.openxmlformats.org/presentationml/2006/ole">
            <p:oleObj spid="_x0000_s27713" r:id="rId32" imgW="152202" imgH="126835" progId="">
              <p:embed/>
            </p:oleObj>
          </a:graphicData>
        </a:graphic>
      </p:graphicFrame>
      <p:graphicFrame>
        <p:nvGraphicFramePr>
          <p:cNvPr id="27710" name="Object 62"/>
          <p:cNvGraphicFramePr>
            <a:graphicFrameLocks noChangeAspect="1"/>
          </p:cNvGraphicFramePr>
          <p:nvPr/>
        </p:nvGraphicFramePr>
        <p:xfrm>
          <a:off x="2428860" y="4714884"/>
          <a:ext cx="878092" cy="357190"/>
        </p:xfrm>
        <a:graphic>
          <a:graphicData uri="http://schemas.openxmlformats.org/presentationml/2006/ole">
            <p:oleObj spid="_x0000_s27710" r:id="rId33" imgW="558800" imgH="228600" progId="">
              <p:embed/>
            </p:oleObj>
          </a:graphicData>
        </a:graphic>
      </p:graphicFrame>
      <p:graphicFrame>
        <p:nvGraphicFramePr>
          <p:cNvPr id="27708" name="Object 60"/>
          <p:cNvGraphicFramePr>
            <a:graphicFrameLocks noChangeAspect="1"/>
          </p:cNvGraphicFramePr>
          <p:nvPr/>
        </p:nvGraphicFramePr>
        <p:xfrm>
          <a:off x="5357818" y="4714884"/>
          <a:ext cx="642942" cy="330159"/>
        </p:xfrm>
        <a:graphic>
          <a:graphicData uri="http://schemas.openxmlformats.org/presentationml/2006/ole">
            <p:oleObj spid="_x0000_s27708" r:id="rId34" imgW="355138" imgH="177569" progId="">
              <p:embed/>
            </p:oleObj>
          </a:graphicData>
        </a:graphic>
      </p:graphicFrame>
      <p:graphicFrame>
        <p:nvGraphicFramePr>
          <p:cNvPr id="27707" name="Object 59"/>
          <p:cNvGraphicFramePr>
            <a:graphicFrameLocks noChangeAspect="1"/>
          </p:cNvGraphicFramePr>
          <p:nvPr/>
        </p:nvGraphicFramePr>
        <p:xfrm>
          <a:off x="2500298" y="5072074"/>
          <a:ext cx="766651" cy="571504"/>
        </p:xfrm>
        <a:graphic>
          <a:graphicData uri="http://schemas.openxmlformats.org/presentationml/2006/ole">
            <p:oleObj spid="_x0000_s27707" r:id="rId35" imgW="520474" imgH="393529" progId="">
              <p:embed/>
            </p:oleObj>
          </a:graphicData>
        </a:graphic>
      </p:graphicFrame>
      <p:graphicFrame>
        <p:nvGraphicFramePr>
          <p:cNvPr id="27705" name="Object 57"/>
          <p:cNvGraphicFramePr>
            <a:graphicFrameLocks noChangeAspect="1"/>
          </p:cNvGraphicFramePr>
          <p:nvPr/>
        </p:nvGraphicFramePr>
        <p:xfrm>
          <a:off x="5286380" y="5214950"/>
          <a:ext cx="785818" cy="317350"/>
        </p:xfrm>
        <a:graphic>
          <a:graphicData uri="http://schemas.openxmlformats.org/presentationml/2006/ole">
            <p:oleObj spid="_x0000_s27705" r:id="rId36" imgW="494870" imgH="203024" progId="">
              <p:embed/>
            </p:oleObj>
          </a:graphicData>
        </a:graphic>
      </p:graphicFrame>
      <p:graphicFrame>
        <p:nvGraphicFramePr>
          <p:cNvPr id="27703" name="Object 55"/>
          <p:cNvGraphicFramePr>
            <a:graphicFrameLocks noChangeAspect="1"/>
          </p:cNvGraphicFramePr>
          <p:nvPr/>
        </p:nvGraphicFramePr>
        <p:xfrm>
          <a:off x="2357422" y="5643578"/>
          <a:ext cx="1071570" cy="362221"/>
        </p:xfrm>
        <a:graphic>
          <a:graphicData uri="http://schemas.openxmlformats.org/presentationml/2006/ole">
            <p:oleObj spid="_x0000_s27703" r:id="rId37" imgW="672808" imgH="228501" progId="">
              <p:embed/>
            </p:oleObj>
          </a:graphicData>
        </a:graphic>
      </p:graphicFrame>
      <p:graphicFrame>
        <p:nvGraphicFramePr>
          <p:cNvPr id="27702" name="Object 54"/>
          <p:cNvGraphicFramePr>
            <a:graphicFrameLocks noChangeAspect="1"/>
          </p:cNvGraphicFramePr>
          <p:nvPr/>
        </p:nvGraphicFramePr>
        <p:xfrm>
          <a:off x="5429256" y="5715017"/>
          <a:ext cx="500066" cy="306492"/>
        </p:xfrm>
        <a:graphic>
          <a:graphicData uri="http://schemas.openxmlformats.org/presentationml/2006/ole">
            <p:oleObj spid="_x0000_s27702" r:id="rId38" imgW="291847" imgH="177646" progId="">
              <p:embed/>
            </p:oleObj>
          </a:graphicData>
        </a:graphic>
      </p:graphicFrame>
      <p:graphicFrame>
        <p:nvGraphicFramePr>
          <p:cNvPr id="27700" name="Object 52"/>
          <p:cNvGraphicFramePr>
            <a:graphicFrameLocks noChangeAspect="1"/>
          </p:cNvGraphicFramePr>
          <p:nvPr/>
        </p:nvGraphicFramePr>
        <p:xfrm>
          <a:off x="5500694" y="6215082"/>
          <a:ext cx="714380" cy="331054"/>
        </p:xfrm>
        <a:graphic>
          <a:graphicData uri="http://schemas.openxmlformats.org/presentationml/2006/ole">
            <p:oleObj spid="_x0000_s27700" r:id="rId39" imgW="393359" imgH="177646" progId="">
              <p:embed/>
            </p:oleObj>
          </a:graphicData>
        </a:graphic>
      </p:graphicFrame>
      <p:graphicFrame>
        <p:nvGraphicFramePr>
          <p:cNvPr id="27699" name="Object 51"/>
          <p:cNvGraphicFramePr>
            <a:graphicFrameLocks noChangeAspect="1"/>
          </p:cNvGraphicFramePr>
          <p:nvPr/>
        </p:nvGraphicFramePr>
        <p:xfrm>
          <a:off x="7286644" y="6429396"/>
          <a:ext cx="357190" cy="195263"/>
        </p:xfrm>
        <a:graphic>
          <a:graphicData uri="http://schemas.openxmlformats.org/presentationml/2006/ole">
            <p:oleObj spid="_x0000_s27699" name="Формула" r:id="rId40" imgW="126725" imgH="126725" progId="Equation.3">
              <p:embed/>
            </p:oleObj>
          </a:graphicData>
        </a:graphic>
      </p:graphicFrame>
      <p:graphicFrame>
        <p:nvGraphicFramePr>
          <p:cNvPr id="27740" name="Object 92"/>
          <p:cNvGraphicFramePr>
            <a:graphicFrameLocks noChangeAspect="1"/>
          </p:cNvGraphicFramePr>
          <p:nvPr/>
        </p:nvGraphicFramePr>
        <p:xfrm>
          <a:off x="7429520" y="6215082"/>
          <a:ext cx="357190" cy="195263"/>
        </p:xfrm>
        <a:graphic>
          <a:graphicData uri="http://schemas.openxmlformats.org/presentationml/2006/ole">
            <p:oleObj spid="_x0000_s27740" name="Формула" r:id="rId41" imgW="126725" imgH="126725" progId="Equation.3">
              <p:embed/>
            </p:oleObj>
          </a:graphicData>
        </a:graphic>
      </p:graphicFrame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5357818" y="1000108"/>
          <a:ext cx="127000" cy="147638"/>
        </p:xfrm>
        <a:graphic>
          <a:graphicData uri="http://schemas.openxmlformats.org/presentationml/2006/ole">
            <p:oleObj spid="_x0000_s27741" name="Формула" r:id="rId42" imgW="126720" imgH="75960" progId="Equation.3">
              <p:embed/>
            </p:oleObj>
          </a:graphicData>
        </a:graphic>
      </p:graphicFrame>
      <p:sp>
        <p:nvSpPr>
          <p:cNvPr id="27743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742" name="Object 94"/>
          <p:cNvGraphicFramePr>
            <a:graphicFrameLocks noChangeAspect="1"/>
          </p:cNvGraphicFramePr>
          <p:nvPr/>
        </p:nvGraphicFramePr>
        <p:xfrm>
          <a:off x="7215206" y="5143512"/>
          <a:ext cx="1428760" cy="285752"/>
        </p:xfrm>
        <a:graphic>
          <a:graphicData uri="http://schemas.openxmlformats.org/presentationml/2006/ole">
            <p:oleObj spid="_x0000_s27742" r:id="rId43" imgW="1143000" imgH="228600" progId="">
              <p:embed/>
            </p:oleObj>
          </a:graphicData>
        </a:graphic>
      </p:graphicFrame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157163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Схемотехника интегральных операционных усилителей (ОУ), характеристики и параметры ОУ.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42976" y="2000240"/>
          <a:ext cx="3617541" cy="881063"/>
        </p:xfrm>
        <a:graphic>
          <a:graphicData uri="http://schemas.openxmlformats.org/presentationml/2006/ole">
            <p:oleObj spid="_x0000_s2049" name="Visio" r:id="rId3" imgW="4378600" imgH="1690991" progId="Visio.Drawing.11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71472" y="3571876"/>
            <a:ext cx="45058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1. Обозначение операционного усилителя в схемах: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инвертирующий вход, 2 – неинвертирующий вход,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выход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715008" y="3429000"/>
          <a:ext cx="2609850" cy="2085972"/>
        </p:xfrm>
        <a:graphic>
          <a:graphicData uri="http://schemas.openxmlformats.org/presentationml/2006/ole">
            <p:oleObj spid="_x0000_s2052" name="Visio" r:id="rId4" imgW="4447642" imgH="3330204" progId="Visio.Drawing.11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29124" y="5929330"/>
            <a:ext cx="40273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Схема дифференциального усилительного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каскада на биполярных транзисторах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429264"/>
            <a:ext cx="8156448" cy="77724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2(I</a:t>
            </a:r>
            <a:r>
              <a:rPr lang="ru-RU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ru-RU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)/I</a:t>
            </a:r>
            <a:r>
              <a:rPr lang="ru-RU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th((U</a:t>
            </a:r>
            <a:r>
              <a:rPr lang="en-US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-U</a:t>
            </a:r>
            <a:r>
              <a:rPr lang="en-US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)/2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2800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00166" y="4286256"/>
            <a:ext cx="6716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3. Зависимость нормированной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коллекторных токов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нормированной разности входных напряжений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214546" y="714356"/>
          <a:ext cx="5077662" cy="3195643"/>
        </p:xfrm>
        <a:graphic>
          <a:graphicData uri="http://schemas.openxmlformats.org/presentationml/2006/ole">
            <p:oleObj spid="_x0000_s16389" name="Visio" r:id="rId3" imgW="5656063" imgH="3995906" progId="Visio.Drawing.11">
              <p:embed/>
            </p:oleObj>
          </a:graphicData>
        </a:graphic>
      </p:graphicFrame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857356" y="1142984"/>
          <a:ext cx="5643600" cy="3605634"/>
        </p:xfrm>
        <a:graphic>
          <a:graphicData uri="http://schemas.openxmlformats.org/presentationml/2006/ole">
            <p:oleObj spid="_x0000_s17409" name="Visio" r:id="rId3" imgW="4497284" imgH="3203102" progId="Visio.Drawing.11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357290" y="5072074"/>
            <a:ext cx="6429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4. Схема дифференциального усилительного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каскада с динамической нагрузкой в цепях коллекторов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786050" y="1357298"/>
          <a:ext cx="3590935" cy="3796583"/>
        </p:xfrm>
        <a:graphic>
          <a:graphicData uri="http://schemas.openxmlformats.org/presentationml/2006/ole">
            <p:oleObj spid="_x0000_s18433" name="Visio" r:id="rId3" imgW="4923734" imgH="3203102" progId="Visio.Drawing.11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2863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Рис.5. Упрощенная схема входного дифференциального каскада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полевыми транзисторами с управляющим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переходом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857488" y="1428736"/>
          <a:ext cx="3429024" cy="3302873"/>
        </p:xfrm>
        <a:graphic>
          <a:graphicData uri="http://schemas.openxmlformats.org/presentationml/2006/ole">
            <p:oleObj spid="_x0000_s19457" name="Visio" r:id="rId3" imgW="4432008" imgH="3038272" progId="Visio.Drawing.11">
              <p:embed/>
            </p:oleObj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71736" y="5214950"/>
            <a:ext cx="39407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6. Упрощенная схема выходного каскада ОУ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786050" y="1500174"/>
          <a:ext cx="3429024" cy="3386690"/>
        </p:xfrm>
        <a:graphic>
          <a:graphicData uri="http://schemas.openxmlformats.org/presentationml/2006/ole">
            <p:oleObj spid="_x0000_s20481" name="Visio" r:id="rId3" imgW="4616506" imgH="3150140" progId="Visio.Drawing.11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14546" y="5143512"/>
            <a:ext cx="46434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7. Дифференциальный  усилительный каскад на КМОП-транзисторах с р-канальными транзисторами на входах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571480"/>
            <a:ext cx="8156448" cy="71782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Амплитудная характеристика идеального ОУ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214546" y="1357298"/>
          <a:ext cx="4942630" cy="3345012"/>
        </p:xfrm>
        <a:graphic>
          <a:graphicData uri="http://schemas.openxmlformats.org/presentationml/2006/ole">
            <p:oleObj spid="_x0000_s21505" name="Visio" r:id="rId3" imgW="4317371" imgH="3013953" progId="Visio.Drawing.11">
              <p:embed/>
            </p:oleObj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5984" y="5143512"/>
            <a:ext cx="4357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8.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Амплитудная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характеристика идеального ОУ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714480" y="1071546"/>
          <a:ext cx="6159108" cy="3290896"/>
        </p:xfrm>
        <a:graphic>
          <a:graphicData uri="http://schemas.openxmlformats.org/presentationml/2006/ole">
            <p:oleObj spid="_x0000_s22529" name="Visio" r:id="rId3" imgW="4528573" imgH="2608904" progId="Visio.Drawing.11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00034" y="5000636"/>
            <a:ext cx="8514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9. Схема, компенсирующая неидентичность входных транзисторов,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отражающуюся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198</TotalTime>
  <Words>285</Words>
  <PresentationFormat>Экран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Метро</vt:lpstr>
      <vt:lpstr>Visio</vt:lpstr>
      <vt:lpstr>Документ Microsoft Office Visio</vt:lpstr>
      <vt:lpstr>Формула</vt:lpstr>
      <vt:lpstr>Лекция 2</vt:lpstr>
      <vt:lpstr>Схемотехника интегральных операционных усилителей (ОУ), характеристики и параметры ОУ.</vt:lpstr>
      <vt:lpstr>2(IК1-IК2)/IК3 = th((U1-U2)/2φТ)</vt:lpstr>
      <vt:lpstr>Слайд 4</vt:lpstr>
      <vt:lpstr>Слайд 5</vt:lpstr>
      <vt:lpstr>Слайд 6</vt:lpstr>
      <vt:lpstr>Слайд 7</vt:lpstr>
      <vt:lpstr>Амплитудная характеристика идеального ОУ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Маринка</dc:creator>
  <cp:lastModifiedBy>Маришик</cp:lastModifiedBy>
  <cp:revision>24</cp:revision>
  <dcterms:created xsi:type="dcterms:W3CDTF">2008-08-21T16:19:19Z</dcterms:created>
  <dcterms:modified xsi:type="dcterms:W3CDTF">2008-09-09T12:00:05Z</dcterms:modified>
</cp:coreProperties>
</file>