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e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A80E6-C946-491E-B898-010306034706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21F7D-A028-4DF9-80A7-737C120E7E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21F7D-A028-4DF9-80A7-737C120E7EB1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21F7D-A028-4DF9-80A7-737C120E7EB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circl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16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42976" y="1428736"/>
            <a:ext cx="7500990" cy="857256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Площадь усиления: </a:t>
            </a: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к=К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7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-для ОУ с внутренней цепью коррекции.</a:t>
            </a: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878" y="357166"/>
            <a:ext cx="8501122" cy="100013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Обобщённые параметры широкополосных и селективных усилителей.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714744" y="4429132"/>
          <a:ext cx="5242032" cy="1285884"/>
        </p:xfrm>
        <a:graphic>
          <a:graphicData uri="http://schemas.openxmlformats.org/presentationml/2006/ole">
            <p:oleObj spid="_x0000_s2055" name="Формула" r:id="rId3" imgW="3390840" imgH="76176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714348" y="2143116"/>
          <a:ext cx="6929486" cy="380521"/>
        </p:xfrm>
        <a:graphic>
          <a:graphicData uri="http://schemas.openxmlformats.org/presentationml/2006/ole">
            <p:oleObj spid="_x0000_s2056" name="Формула" r:id="rId4" imgW="4394160" imgH="2412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36600" y="2492375"/>
          <a:ext cx="5478474" cy="1425575"/>
        </p:xfrm>
        <a:graphic>
          <a:graphicData uri="http://schemas.openxmlformats.org/presentationml/2006/ole">
            <p:oleObj spid="_x0000_s2057" name="Формула" r:id="rId5" imgW="4381200" imgH="1117440" progId="Equation.3">
              <p:embed/>
            </p:oleObj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71500" y="4000500"/>
          <a:ext cx="4067175" cy="2638425"/>
        </p:xfrm>
        <a:graphic>
          <a:graphicData uri="http://schemas.openxmlformats.org/presentationml/2006/ole">
            <p:oleObj spid="_x0000_s2058" name="Visio" r:id="rId6" imgW="4618934" imgH="3003685" progId="Visio.Drawing.11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9144064" cy="92869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Ресурс  динамического </a:t>
            </a:r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диапазона       </a:t>
            </a:r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коэффициент усиления при</a:t>
            </a:r>
            <a:endParaRPr lang="ru-RU" sz="20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071538" y="1500174"/>
          <a:ext cx="4733704" cy="1643074"/>
        </p:xfrm>
        <a:graphic>
          <a:graphicData uri="http://schemas.openxmlformats.org/presentationml/2006/ole">
            <p:oleObj spid="_x0000_s1037" name="Формула" r:id="rId4" imgW="3073320" imgH="10666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6429388" y="785794"/>
          <a:ext cx="857256" cy="375050"/>
        </p:xfrm>
        <a:graphic>
          <a:graphicData uri="http://schemas.openxmlformats.org/presentationml/2006/ole">
            <p:oleObj spid="_x0000_s1039" name="Формула" r:id="rId5" imgW="406080" imgH="177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79425" y="2789238"/>
          <a:ext cx="7697788" cy="1074737"/>
        </p:xfrm>
        <a:graphic>
          <a:graphicData uri="http://schemas.openxmlformats.org/presentationml/2006/ole">
            <p:oleObj spid="_x0000_s1040" name="Формула" r:id="rId6" imgW="4178160" imgH="58392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31813" y="3802079"/>
          <a:ext cx="6469062" cy="1984375"/>
        </p:xfrm>
        <a:graphic>
          <a:graphicData uri="http://schemas.openxmlformats.org/presentationml/2006/ole">
            <p:oleObj spid="_x0000_s1041" name="Формула" r:id="rId7" imgW="3276360" imgH="990360" progId="Equation.3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2928926" y="770659"/>
          <a:ext cx="642942" cy="443763"/>
        </p:xfrm>
        <a:graphic>
          <a:graphicData uri="http://schemas.openxmlformats.org/presentationml/2006/ole">
            <p:oleObj spid="_x0000_s1042" name="Формула" r:id="rId8" imgW="330120" imgH="228600" progId="Equation.3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4429124" y="477435"/>
          <a:ext cx="1285884" cy="379797"/>
        </p:xfrm>
        <a:graphic>
          <a:graphicData uri="http://schemas.openxmlformats.org/presentationml/2006/ole">
            <p:oleObj spid="_x0000_s1043" name="Формула" r:id="rId9" imgW="774360" imgH="228600" progId="Equation.3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6215073" y="500042"/>
          <a:ext cx="2371263" cy="357190"/>
        </p:xfrm>
        <a:graphic>
          <a:graphicData uri="http://schemas.openxmlformats.org/presentationml/2006/ole">
            <p:oleObj spid="_x0000_s1044" name="Формула" r:id="rId10" imgW="1511280" imgH="22860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56448" cy="77724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Обобщённые параметры (ОП) усилителей</a:t>
            </a:r>
            <a:endParaRPr lang="ru-RU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14338" y="1571625"/>
          <a:ext cx="8564562" cy="3460750"/>
        </p:xfrm>
        <a:graphic>
          <a:graphicData uri="http://schemas.openxmlformats.org/presentationml/2006/ole">
            <p:oleObj spid="_x0000_s16386" name="Формула" r:id="rId4" imgW="4965480" imgH="20062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071802" y="5072074"/>
          <a:ext cx="2057414" cy="857256"/>
        </p:xfrm>
        <a:graphic>
          <a:graphicData uri="http://schemas.openxmlformats.org/presentationml/2006/ole">
            <p:oleObj spid="_x0000_s16387" name="Формула" r:id="rId5" imgW="1066680" imgH="44424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14290"/>
            <a:ext cx="8156448" cy="777240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Обобщённые параметры селективных усилителей.</a:t>
            </a:r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28650" y="1485900"/>
          <a:ext cx="8523288" cy="3625850"/>
        </p:xfrm>
        <a:graphic>
          <a:graphicData uri="http://schemas.openxmlformats.org/presentationml/2006/ole">
            <p:oleObj spid="_x0000_s17410" name="Формула" r:id="rId3" imgW="7226280" imgH="3073320" progId="Equation.3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198268" y="3929066"/>
          <a:ext cx="4945732" cy="2643206"/>
        </p:xfrm>
        <a:graphic>
          <a:graphicData uri="http://schemas.openxmlformats.org/presentationml/2006/ole">
            <p:oleObj spid="_x0000_s17411" name="Visio" r:id="rId4" imgW="5151390" imgH="2920460" progId="Visio.Drawing.11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6858016" y="4286256"/>
          <a:ext cx="1991046" cy="571504"/>
        </p:xfrm>
        <a:graphic>
          <a:graphicData uri="http://schemas.openxmlformats.org/presentationml/2006/ole">
            <p:oleObj spid="_x0000_s17413" name="Формула" r:id="rId5" imgW="1371600" imgH="39348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56448" cy="77724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 динамического диапазона селективного усилителя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82650" y="1785938"/>
          <a:ext cx="8027988" cy="4337050"/>
        </p:xfrm>
        <a:graphic>
          <a:graphicData uri="http://schemas.openxmlformats.org/presentationml/2006/ole">
            <p:oleObj spid="_x0000_s21505" name="Формула" r:id="rId3" imgW="4419360" imgH="2387520" progId="Equation.3">
              <p:embed/>
            </p:oleObj>
          </a:graphicData>
        </a:graphic>
      </p:graphicFrame>
      <p:sp>
        <p:nvSpPr>
          <p:cNvPr id="6" name="Заголовок 2"/>
          <p:cNvSpPr txBox="1">
            <a:spLocks/>
          </p:cNvSpPr>
          <p:nvPr/>
        </p:nvSpPr>
        <p:spPr>
          <a:xfrm>
            <a:off x="-642974" y="3429000"/>
            <a:ext cx="8156448" cy="777240"/>
          </a:xfrm>
          <a:prstGeom prst="rect">
            <a:avLst/>
          </a:prstGeom>
        </p:spPr>
        <p:txBody>
          <a:bodyPr vert="horz" tIns="64008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Обобщённый параметр.</a:t>
            </a:r>
            <a:endParaRPr kumimoji="0" lang="ru-RU" sz="3200" b="1" i="0" u="none" strike="noStrike" kern="1200" cap="none" spc="-15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780</TotalTime>
  <Words>52</Words>
  <PresentationFormat>Экран (4:3)</PresentationFormat>
  <Paragraphs>18</Paragraphs>
  <Slides>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Метро</vt:lpstr>
      <vt:lpstr>Формула</vt:lpstr>
      <vt:lpstr>Visio</vt:lpstr>
      <vt:lpstr>Microsoft Equation 3.0</vt:lpstr>
      <vt:lpstr>Лекция 16</vt:lpstr>
      <vt:lpstr>Обобщённые параметры широкополосных и селективных усилителей.</vt:lpstr>
      <vt:lpstr>Ресурс  динамического диапазона                             , где                                                          ,   коэффициент усиления при</vt:lpstr>
      <vt:lpstr>Обобщённые параметры (ОП) усилителей</vt:lpstr>
      <vt:lpstr>Обобщённые параметры селективных усилителей. </vt:lpstr>
      <vt:lpstr>Ресурс динамического диапазона селективного усилителя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</dc:title>
  <dc:creator>Маринка</dc:creator>
  <cp:lastModifiedBy>Маришик</cp:lastModifiedBy>
  <cp:revision>87</cp:revision>
  <dcterms:created xsi:type="dcterms:W3CDTF">2008-08-27T16:33:40Z</dcterms:created>
  <dcterms:modified xsi:type="dcterms:W3CDTF">2008-09-10T19:25:58Z</dcterms:modified>
</cp:coreProperties>
</file>