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w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omb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15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285728"/>
            <a:ext cx="8437098" cy="77724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SC-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фильтры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(фильтры с переключаемыми конденсаторами)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89744" y="1357298"/>
          <a:ext cx="7168867" cy="2857520"/>
        </p:xfrm>
        <a:graphic>
          <a:graphicData uri="http://schemas.openxmlformats.org/presentationml/2006/ole">
            <p:oleObj spid="_x0000_s1025" name="Visio" r:id="rId3" imgW="6115421" imgH="1491304" progId="Visio.Drawing.11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357422" y="3357562"/>
          <a:ext cx="1814513" cy="1433513"/>
        </p:xfrm>
        <a:graphic>
          <a:graphicData uri="http://schemas.openxmlformats.org/presentationml/2006/ole">
            <p:oleObj spid="_x0000_s1029" name="Формула" r:id="rId4" imgW="1384200" imgH="10918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714348" y="5143512"/>
          <a:ext cx="8084432" cy="941876"/>
        </p:xfrm>
        <a:graphic>
          <a:graphicData uri="http://schemas.openxmlformats.org/presentationml/2006/ole">
            <p:oleObj spid="_x0000_s1034" name="Формула" r:id="rId5" imgW="4711680" imgH="55872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143504" y="3286124"/>
          <a:ext cx="2357454" cy="1790935"/>
        </p:xfrm>
        <a:graphic>
          <a:graphicData uri="http://schemas.openxmlformats.org/presentationml/2006/ole">
            <p:oleObj spid="_x0000_s1037" name="Формула" r:id="rId6" imgW="1638000" imgH="1244520" progId="Equation.3">
              <p:embed/>
            </p:oleObj>
          </a:graphicData>
        </a:graphic>
      </p:graphicFrame>
    </p:spTree>
  </p:cSld>
  <p:clrMapOvr>
    <a:masterClrMapping/>
  </p:clrMapOvr>
  <p:transition advTm="5000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"/>
          <p:cNvSpPr txBox="1">
            <a:spLocks/>
          </p:cNvSpPr>
          <p:nvPr/>
        </p:nvSpPr>
        <p:spPr>
          <a:xfrm>
            <a:off x="785786" y="785794"/>
            <a:ext cx="8079940" cy="571504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Интегратор на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SC-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элементах.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428728" y="1357298"/>
          <a:ext cx="4267198" cy="1928826"/>
        </p:xfrm>
        <a:graphic>
          <a:graphicData uri="http://schemas.openxmlformats.org/presentationml/2006/ole">
            <p:oleObj spid="_x0000_s15367" name="Visio" r:id="rId3" imgW="3880401" imgH="1952828" progId="Visio.Drawing.11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643570" y="1500174"/>
          <a:ext cx="1714512" cy="1627701"/>
        </p:xfrm>
        <a:graphic>
          <a:graphicData uri="http://schemas.openxmlformats.org/presentationml/2006/ole">
            <p:oleObj spid="_x0000_s15369" name="Формула" r:id="rId4" imgW="1002960" imgH="952200" progId="Equation.3">
              <p:embed/>
            </p:oleObj>
          </a:graphicData>
        </a:graphic>
      </p:graphicFrame>
      <p:sp>
        <p:nvSpPr>
          <p:cNvPr id="10" name="Текст 1"/>
          <p:cNvSpPr txBox="1">
            <a:spLocks/>
          </p:cNvSpPr>
          <p:nvPr/>
        </p:nvSpPr>
        <p:spPr>
          <a:xfrm>
            <a:off x="642910" y="3357562"/>
            <a:ext cx="8079940" cy="571504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Интегратор с демпфированием.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285852" y="3857628"/>
          <a:ext cx="6573838" cy="1965325"/>
        </p:xfrm>
        <a:graphic>
          <a:graphicData uri="http://schemas.openxmlformats.org/presentationml/2006/ole">
            <p:oleObj spid="_x0000_s15370" name="Visio" r:id="rId5" imgW="7038992" imgH="1880951" progId="Visio.Drawing.11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000232" y="5715016"/>
          <a:ext cx="5397500" cy="952500"/>
        </p:xfrm>
        <a:graphic>
          <a:graphicData uri="http://schemas.openxmlformats.org/presentationml/2006/ole">
            <p:oleObj spid="_x0000_s15372" name="Формула" r:id="rId6" imgW="3746160" imgH="660240" progId="Equation.3">
              <p:embed/>
            </p:oleObj>
          </a:graphicData>
        </a:graphic>
      </p:graphicFrame>
    </p:spTree>
  </p:cSld>
  <p:clrMapOvr>
    <a:masterClrMapping/>
  </p:clrMapOvr>
  <p:transition advTm="5000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3000372"/>
            <a:ext cx="8286808" cy="97748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инвертирования сигнала.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6448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коммутируемого конденсатора.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6386" name="Формула" r:id="rId3" imgW="914400" imgH="215640" progId="Equation.3">
              <p:embed/>
            </p:oleObj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214414" y="642918"/>
          <a:ext cx="3399556" cy="3357586"/>
        </p:xfrm>
        <a:graphic>
          <a:graphicData uri="http://schemas.openxmlformats.org/presentationml/2006/ole">
            <p:oleObj spid="_x0000_s16389" name="Visio" r:id="rId4" imgW="4616506" imgH="3150140" progId="Visio.Drawing.11">
              <p:embed/>
            </p:oleObj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572000" y="928670"/>
          <a:ext cx="4010025" cy="2143125"/>
        </p:xfrm>
        <a:graphic>
          <a:graphicData uri="http://schemas.openxmlformats.org/presentationml/2006/ole">
            <p:oleObj spid="_x0000_s16391" name="Visio" r:id="rId5" imgW="5151390" imgH="2920460" progId="Visio.Drawing.11">
              <p:embed/>
            </p:oleObj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-428660" y="3429000"/>
          <a:ext cx="7850199" cy="2000264"/>
        </p:xfrm>
        <a:graphic>
          <a:graphicData uri="http://schemas.openxmlformats.org/presentationml/2006/ole">
            <p:oleObj spid="_x0000_s16393" name="Visio" r:id="rId6" imgW="9058494" imgH="2271949" progId="Visio.Drawing.11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4876800" y="3500438"/>
          <a:ext cx="4267200" cy="1928812"/>
        </p:xfrm>
        <a:graphic>
          <a:graphicData uri="http://schemas.openxmlformats.org/presentationml/2006/ole">
            <p:oleObj spid="_x0000_s16397" name="Visio" r:id="rId7" imgW="3880401" imgH="1952828" progId="Visio.Drawing.11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71472" y="5286388"/>
          <a:ext cx="4929222" cy="1272212"/>
        </p:xfrm>
        <a:graphic>
          <a:graphicData uri="http://schemas.openxmlformats.org/presentationml/2006/ole">
            <p:oleObj spid="_x0000_s16398" name="Формула" r:id="rId8" imgW="2806560" imgH="723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643570" y="5429264"/>
          <a:ext cx="3000396" cy="1348004"/>
        </p:xfrm>
        <a:graphic>
          <a:graphicData uri="http://schemas.openxmlformats.org/presentationml/2006/ole">
            <p:oleObj spid="_x0000_s16399" name="Формула" r:id="rId9" imgW="1752480" imgH="787320" progId="Equation.3">
              <p:embed/>
            </p:oleObj>
          </a:graphicData>
        </a:graphic>
      </p:graphicFrame>
    </p:spTree>
  </p:cSld>
  <p:clrMapOvr>
    <a:masterClrMapping/>
  </p:clrMapOvr>
  <p:transition advTm="5000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12064"/>
            <a:ext cx="8363316" cy="77724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SC-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звено второго порядка.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28596" y="1071546"/>
          <a:ext cx="5356212" cy="2786082"/>
        </p:xfrm>
        <a:graphic>
          <a:graphicData uri="http://schemas.openxmlformats.org/presentationml/2006/ole">
            <p:oleObj spid="_x0000_s20482" name="Visio" r:id="rId3" imgW="10213767" imgH="3643009" progId="Visio.Drawing.11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875337" y="1285860"/>
          <a:ext cx="3268663" cy="1801813"/>
        </p:xfrm>
        <a:graphic>
          <a:graphicData uri="http://schemas.openxmlformats.org/presentationml/2006/ole">
            <p:oleObj spid="_x0000_s20483" name="Формула" r:id="rId4" imgW="2234880" imgH="123156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901700" y="3929063"/>
          <a:ext cx="5943600" cy="2187575"/>
        </p:xfrm>
        <a:graphic>
          <a:graphicData uri="http://schemas.openxmlformats.org/presentationml/2006/ole">
            <p:oleObj spid="_x0000_s20484" name="Visio" r:id="rId5" imgW="6471201" imgH="2353013" progId="Visio.Drawing.11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662" y="6215082"/>
            <a:ext cx="758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Вместо ОУ и 6 резисторов 3 конденсатора и 8 МДП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транзисторных ключа.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Достоинства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SC-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ильтров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00034" y="2571744"/>
            <a:ext cx="8072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Недостатки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SC-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фильтров: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lang="ru-RU" sz="2000" dirty="0" smtClean="0">
                <a:solidFill>
                  <a:srgbClr val="00B0F0"/>
                </a:solidFill>
                <a:cs typeface="Times New Roman" pitchFamily="18" charset="0"/>
              </a:rPr>
              <a:t>-прохождение управляющих сигналов на выход,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cs typeface="Times New Roman" pitchFamily="18" charset="0"/>
              </a:rPr>
              <a:t>-эффект наложения- необходимость использования линейных фильтров.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285860"/>
            <a:ext cx="8501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-возможность реализации по дешёвой МДП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ru-RU" sz="2000" dirty="0" smtClean="0">
                <a:solidFill>
                  <a:srgbClr val="00B0F0"/>
                </a:solidFill>
              </a:rPr>
              <a:t> технологии,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-высокая степень интеграции,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-возможность создание фильтров в широком диапазоне частот. 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2214546" y="3714752"/>
          <a:ext cx="4109159" cy="2600327"/>
        </p:xfrm>
        <a:graphic>
          <a:graphicData uri="http://schemas.openxmlformats.org/presentationml/2006/ole">
            <p:oleObj spid="_x0000_s22529" name="Visio" r:id="rId3" imgW="4760814" imgH="3233906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5984" y="6215082"/>
            <a:ext cx="439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АЧХ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SC-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фильтра и его линейного аналога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847</TotalTime>
  <Words>93</Words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Метро</vt:lpstr>
      <vt:lpstr>Документ Microsoft Office Visio</vt:lpstr>
      <vt:lpstr>Формула</vt:lpstr>
      <vt:lpstr>Visio</vt:lpstr>
      <vt:lpstr>Лекция 15</vt:lpstr>
      <vt:lpstr>SC-фильтры  (фильтры с переключаемыми конденсаторами)</vt:lpstr>
      <vt:lpstr>Слайд 3</vt:lpstr>
      <vt:lpstr>Реализация коммутируемого конденсатора.</vt:lpstr>
      <vt:lpstr>SC- звено второго порядка.</vt:lpstr>
      <vt:lpstr>Достоинства SC- фильтров.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Маринка</dc:creator>
  <cp:lastModifiedBy>Маришик</cp:lastModifiedBy>
  <cp:revision>69</cp:revision>
  <dcterms:created xsi:type="dcterms:W3CDTF">2008-08-26T13:32:04Z</dcterms:created>
  <dcterms:modified xsi:type="dcterms:W3CDTF">2008-09-10T05:23:48Z</dcterms:modified>
</cp:coreProperties>
</file>