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wmf"/><Relationship Id="rId1" Type="http://schemas.openxmlformats.org/officeDocument/2006/relationships/image" Target="../media/image13.emf"/><Relationship Id="rId4" Type="http://schemas.openxmlformats.org/officeDocument/2006/relationships/image" Target="../media/image1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10.09.2008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advTm="5000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10.09.2008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5000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10.09.2008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5000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10.09.2008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5000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10.09.2008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advTm="5000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10.09.2008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5000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10.09.2008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advTm="5000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10.09.2008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5000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10.09.2008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5000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10.09.2008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5000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10.09.2008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5000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10.09.2008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advTm="5000">
    <p:circle/>
  </p:transition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10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Лекция 13</a:t>
            </a:r>
            <a:endParaRPr lang="ru-RU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5000">
    <p:wheel spokes="8"/>
    <p:sndAc>
      <p:stSnd>
        <p:snd r:embed="rId2" name="chimes.wav" builtIn="1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642910" y="1142984"/>
            <a:ext cx="8008502" cy="428628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ru-RU" sz="7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Используется принцип переноса частотного спектра.</a:t>
            </a:r>
          </a:p>
          <a:p>
            <a:pPr algn="just"/>
            <a:endParaRPr lang="ru-RU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dirty="0" smtClean="0">
              <a:solidFill>
                <a:schemeClr val="accent3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</a:t>
            </a:r>
          </a:p>
          <a:p>
            <a:pPr algn="ctr"/>
            <a:endParaRPr lang="ru-RU" dirty="0" smtClean="0">
              <a:solidFill>
                <a:schemeClr val="accent3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solidFill>
                <a:schemeClr val="accent3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solidFill>
                <a:schemeClr val="accent3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solidFill>
                <a:schemeClr val="accent3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solidFill>
                <a:schemeClr val="accent3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Фильтры с использованием перемножителей.</a:t>
            </a:r>
            <a:endParaRPr lang="ru-RU" sz="24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10800000">
            <a:off x="3286116" y="3643314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1285852" y="2714620"/>
            <a:ext cx="928694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Объект 23"/>
          <p:cNvGraphicFramePr>
            <a:graphicFrameLocks noChangeAspect="1"/>
          </p:cNvGraphicFramePr>
          <p:nvPr/>
        </p:nvGraphicFramePr>
        <p:xfrm>
          <a:off x="571472" y="3286124"/>
          <a:ext cx="7929618" cy="397742"/>
        </p:xfrm>
        <a:graphic>
          <a:graphicData uri="http://schemas.openxmlformats.org/presentationml/2006/ole">
            <p:oleObj spid="_x0000_s2050" name="Формула" r:id="rId3" imgW="3974760" imgH="203040" progId="Equation.3">
              <p:embed/>
            </p:oleObj>
          </a:graphicData>
        </a:graphic>
      </p:graphicFrame>
      <p:graphicFrame>
        <p:nvGraphicFramePr>
          <p:cNvPr id="25" name="Объект 24"/>
          <p:cNvGraphicFramePr>
            <a:graphicFrameLocks noChangeAspect="1"/>
          </p:cNvGraphicFramePr>
          <p:nvPr/>
        </p:nvGraphicFramePr>
        <p:xfrm>
          <a:off x="571472" y="5214950"/>
          <a:ext cx="8134372" cy="391372"/>
        </p:xfrm>
        <a:graphic>
          <a:graphicData uri="http://schemas.openxmlformats.org/presentationml/2006/ole">
            <p:oleObj spid="_x0000_s2051" name="Формула" r:id="rId4" imgW="5016240" imgH="241200" progId="Equation.3">
              <p:embed/>
            </p:oleObj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1000100" y="1071546"/>
          <a:ext cx="3040062" cy="2174875"/>
        </p:xfrm>
        <a:graphic>
          <a:graphicData uri="http://schemas.openxmlformats.org/presentationml/2006/ole">
            <p:oleObj spid="_x0000_s2054" name="Visio" r:id="rId5" imgW="2823840" imgH="2065320" progId="Visio.Drawing.11">
              <p:embed/>
            </p:oleObj>
          </a:graphicData>
        </a:graphic>
      </p:graphicFrame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4429124" y="1357298"/>
          <a:ext cx="3333750" cy="1962150"/>
        </p:xfrm>
        <a:graphic>
          <a:graphicData uri="http://schemas.openxmlformats.org/presentationml/2006/ole">
            <p:oleObj spid="_x0000_s2055" name="Visio" r:id="rId6" imgW="4410968" imgH="2785353" progId="Visio.Drawing.11">
              <p:embed/>
            </p:oleObj>
          </a:graphicData>
        </a:graphic>
      </p:graphicFrame>
      <p:graphicFrame>
        <p:nvGraphicFramePr>
          <p:cNvPr id="2057" name="Object 9"/>
          <p:cNvGraphicFramePr>
            <a:graphicFrameLocks noChangeAspect="1"/>
          </p:cNvGraphicFramePr>
          <p:nvPr/>
        </p:nvGraphicFramePr>
        <p:xfrm>
          <a:off x="1071538" y="3571876"/>
          <a:ext cx="4521200" cy="2025644"/>
        </p:xfrm>
        <a:graphic>
          <a:graphicData uri="http://schemas.openxmlformats.org/presentationml/2006/ole">
            <p:oleObj spid="_x0000_s2057" name="Visio" r:id="rId7" imgW="4225661" imgH="1981200" progId="Visio.Drawing.11">
              <p:embed/>
            </p:oleObj>
          </a:graphicData>
        </a:graphic>
      </p:graphicFrame>
      <p:graphicFrame>
        <p:nvGraphicFramePr>
          <p:cNvPr id="2059" name="Object 11"/>
          <p:cNvGraphicFramePr>
            <a:graphicFrameLocks noChangeAspect="1"/>
          </p:cNvGraphicFramePr>
          <p:nvPr/>
        </p:nvGraphicFramePr>
        <p:xfrm>
          <a:off x="517495" y="5857893"/>
          <a:ext cx="8340785" cy="371070"/>
        </p:xfrm>
        <a:graphic>
          <a:graphicData uri="http://schemas.openxmlformats.org/presentationml/2006/ole">
            <p:oleObj spid="_x0000_s2059" name="Формула" r:id="rId8" imgW="5435280" imgH="241200" progId="Equation.3">
              <p:embed/>
            </p:oleObj>
          </a:graphicData>
        </a:graphic>
      </p:graphicFrame>
      <p:graphicFrame>
        <p:nvGraphicFramePr>
          <p:cNvPr id="2060" name="Object 12"/>
          <p:cNvGraphicFramePr>
            <a:graphicFrameLocks noChangeAspect="1"/>
          </p:cNvGraphicFramePr>
          <p:nvPr/>
        </p:nvGraphicFramePr>
        <p:xfrm>
          <a:off x="3486150" y="6316686"/>
          <a:ext cx="2813050" cy="398462"/>
        </p:xfrm>
        <a:graphic>
          <a:graphicData uri="http://schemas.openxmlformats.org/presentationml/2006/ole">
            <p:oleObj spid="_x0000_s2060" name="Формула" r:id="rId9" imgW="1409400" imgH="203040" progId="Equation.3">
              <p:embed/>
            </p:oleObj>
          </a:graphicData>
        </a:graphic>
      </p:graphicFrame>
    </p:spTree>
  </p:cSld>
  <p:clrMapOvr>
    <a:masterClrMapping/>
  </p:clrMapOvr>
  <p:transition advTm="5000">
    <p:circl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428860" y="571480"/>
            <a:ext cx="4286280" cy="500066"/>
          </a:xfrm>
        </p:spPr>
        <p:txBody>
          <a:bodyPr/>
          <a:lstStyle/>
          <a:p>
            <a:pPr algn="ctr"/>
            <a:r>
              <a:rPr lang="ru-RU" sz="3600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Квадратурный фильтр.</a:t>
            </a:r>
            <a:endParaRPr lang="ru-RU" sz="3600" b="1" i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36" name="Object 12"/>
          <p:cNvGraphicFramePr>
            <a:graphicFrameLocks noChangeAspect="1"/>
          </p:cNvGraphicFramePr>
          <p:nvPr/>
        </p:nvGraphicFramePr>
        <p:xfrm>
          <a:off x="571472" y="1857364"/>
          <a:ext cx="8786842" cy="3714776"/>
        </p:xfrm>
        <a:graphic>
          <a:graphicData uri="http://schemas.openxmlformats.org/presentationml/2006/ole">
            <p:oleObj spid="_x0000_s1036" name="Visio" r:id="rId3" imgW="6035310" imgH="2688077" progId="Visio.Drawing.11">
              <p:embed/>
            </p:oleObj>
          </a:graphicData>
        </a:graphic>
      </p:graphicFrame>
    </p:spTree>
  </p:cSld>
  <p:clrMapOvr>
    <a:masterClrMapping/>
  </p:clrMapOvr>
  <p:transition advTm="5000">
    <p:circl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9" name="Объект 18"/>
          <p:cNvGraphicFramePr>
            <a:graphicFrameLocks noChangeAspect="1"/>
          </p:cNvGraphicFramePr>
          <p:nvPr/>
        </p:nvGraphicFramePr>
        <p:xfrm>
          <a:off x="638175" y="639763"/>
          <a:ext cx="8151813" cy="2135187"/>
        </p:xfrm>
        <a:graphic>
          <a:graphicData uri="http://schemas.openxmlformats.org/presentationml/2006/ole">
            <p:oleObj spid="_x0000_s16402" name="Формула" r:id="rId3" imgW="4470120" imgH="1218960" progId="Equation.3">
              <p:embed/>
            </p:oleObj>
          </a:graphicData>
        </a:graphic>
      </p:graphicFrame>
      <p:graphicFrame>
        <p:nvGraphicFramePr>
          <p:cNvPr id="16403" name="Object 19"/>
          <p:cNvGraphicFramePr>
            <a:graphicFrameLocks noChangeAspect="1"/>
          </p:cNvGraphicFramePr>
          <p:nvPr/>
        </p:nvGraphicFramePr>
        <p:xfrm>
          <a:off x="535019" y="2714620"/>
          <a:ext cx="8466137" cy="3776662"/>
        </p:xfrm>
        <a:graphic>
          <a:graphicData uri="http://schemas.openxmlformats.org/presentationml/2006/ole">
            <p:oleObj spid="_x0000_s16403" name="Формула" r:id="rId4" imgW="4749480" imgH="2082600" progId="Equation.3">
              <p:embed/>
            </p:oleObj>
          </a:graphicData>
        </a:graphic>
      </p:graphicFrame>
    </p:spTree>
  </p:cSld>
  <p:clrMapOvr>
    <a:masterClrMapping/>
  </p:clrMapOvr>
  <p:transition advTm="5000">
    <p:circl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910" y="642918"/>
            <a:ext cx="8143932" cy="500066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Параметры квадратурных фильтров:</a:t>
            </a:r>
            <a:br>
              <a:rPr lang="ru-RU" sz="24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9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91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" name="Заголовок 2"/>
          <p:cNvSpPr txBox="1">
            <a:spLocks/>
          </p:cNvSpPr>
          <p:nvPr/>
        </p:nvSpPr>
        <p:spPr>
          <a:xfrm>
            <a:off x="785786" y="3143248"/>
            <a:ext cx="7929618" cy="3429024"/>
          </a:xfrm>
          <a:prstGeom prst="rect">
            <a:avLst/>
          </a:prstGeom>
        </p:spPr>
        <p:txBody>
          <a:bodyPr vert="horz" tIns="64008" anchor="t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sng" strike="noStrike" kern="1200" cap="none" spc="-15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Достоинства: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ru-RU" sz="2400" spc="-150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устойчивость,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ru-RU" sz="2400" i="0" strike="noStrike" kern="1200" cap="none" spc="-150" normalizeH="0" baseline="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стабильность</a:t>
            </a:r>
            <a:r>
              <a:rPr kumimoji="0" lang="ru-RU" sz="2400" i="0" strike="noStrike" kern="1200" cap="none" spc="-150" normalizeH="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резонансной частоты,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ru-RU" sz="2400" spc="-150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в</a:t>
            </a:r>
            <a:r>
              <a:rPr lang="ru-RU" sz="2400" spc="-150" baseline="0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ысокая добротность.</a:t>
            </a:r>
          </a:p>
          <a:p>
            <a:pPr algn="just">
              <a:spcBef>
                <a:spcPct val="0"/>
              </a:spcBef>
              <a:buFontTx/>
              <a:buChar char="-"/>
              <a:defRPr/>
            </a:pPr>
            <a:r>
              <a:rPr lang="ru-RU" sz="2400" b="1" u="sng" spc="-15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Недостатки:</a:t>
            </a:r>
          </a:p>
          <a:p>
            <a:pPr lvl="0" algn="just">
              <a:spcBef>
                <a:spcPct val="0"/>
              </a:spcBef>
              <a:buFontTx/>
              <a:buChar char="-"/>
              <a:defRPr/>
            </a:pPr>
            <a:r>
              <a:rPr lang="ru-RU" sz="2400" spc="-1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необходимость идентичности каналов,</a:t>
            </a:r>
          </a:p>
          <a:p>
            <a:pPr lvl="0" algn="just">
              <a:spcBef>
                <a:spcPct val="0"/>
              </a:spcBef>
              <a:buFontTx/>
              <a:buChar char="-"/>
              <a:defRPr/>
            </a:pPr>
            <a:r>
              <a:rPr lang="ru-RU" sz="2400" spc="-1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нестабильность по постоянному току,</a:t>
            </a:r>
          </a:p>
          <a:p>
            <a:pPr lvl="0" algn="just">
              <a:spcBef>
                <a:spcPct val="0"/>
              </a:spcBef>
              <a:buFontTx/>
              <a:buChar char="-"/>
              <a:defRPr/>
            </a:pPr>
            <a:r>
              <a:rPr lang="ru-RU" sz="2400" spc="-1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трудности в настройке,</a:t>
            </a:r>
          </a:p>
          <a:p>
            <a:pPr lvl="0" algn="just">
              <a:spcBef>
                <a:spcPct val="0"/>
              </a:spcBef>
              <a:buFontTx/>
              <a:buChar char="-"/>
              <a:defRPr/>
            </a:pPr>
            <a:r>
              <a:rPr lang="ru-RU" sz="2400" spc="-1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недостаточный динамический диапазон.</a:t>
            </a:r>
          </a:p>
          <a:p>
            <a:pPr algn="just">
              <a:spcBef>
                <a:spcPct val="0"/>
              </a:spcBef>
              <a:buFontTx/>
              <a:buChar char="-"/>
              <a:defRPr/>
            </a:pPr>
            <a:endParaRPr lang="ru-RU" sz="2400" b="1" u="sng" spc="-15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ru-RU" sz="2400" i="0" strike="noStrike" kern="1200" cap="none" spc="-150" normalizeH="0" baseline="0" noProof="0" dirty="0" smtClean="0">
              <a:ln>
                <a:noFill/>
              </a:ln>
              <a:solidFill>
                <a:schemeClr val="bg1"/>
              </a:solidFill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800" i="0" strike="noStrike" kern="1200" cap="none" spc="-150" normalizeH="0" baseline="0" noProof="0" dirty="0">
              <a:ln>
                <a:noFill/>
              </a:ln>
              <a:solidFill>
                <a:schemeClr val="bg1"/>
              </a:solidFill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1857356" y="1214422"/>
          <a:ext cx="5586612" cy="2143140"/>
        </p:xfrm>
        <a:graphic>
          <a:graphicData uri="http://schemas.openxmlformats.org/presentationml/2006/ole">
            <p:oleObj spid="_x0000_s3098" name="Формула" r:id="rId3" imgW="2946240" imgH="1130040" progId="Equation.3">
              <p:embed/>
            </p:oleObj>
          </a:graphicData>
        </a:graphic>
      </p:graphicFrame>
    </p:spTree>
  </p:cSld>
  <p:clrMapOvr>
    <a:masterClrMapping/>
  </p:clrMapOvr>
  <p:transition advTm="5000">
    <p:circl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14348" y="285728"/>
            <a:ext cx="8156448" cy="777240"/>
          </a:xfrm>
        </p:spPr>
        <p:txBody>
          <a:bodyPr/>
          <a:lstStyle/>
          <a:p>
            <a:pPr algn="ctr"/>
            <a:r>
              <a:rPr lang="ru-RU" sz="32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Схемы фазовой автоподстройки частоты.</a:t>
            </a:r>
            <a:endParaRPr lang="ru-RU" sz="3200" b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472" y="3071810"/>
            <a:ext cx="80724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Передаточные характеристики схемы ФАПЧ.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107" name="Object 11"/>
          <p:cNvGraphicFramePr>
            <a:graphicFrameLocks noChangeAspect="1"/>
          </p:cNvGraphicFramePr>
          <p:nvPr/>
        </p:nvGraphicFramePr>
        <p:xfrm>
          <a:off x="1285852" y="1000108"/>
          <a:ext cx="3856037" cy="1978025"/>
        </p:xfrm>
        <a:graphic>
          <a:graphicData uri="http://schemas.openxmlformats.org/presentationml/2006/ole">
            <p:oleObj spid="_x0000_s4107" name="Visio" r:id="rId3" imgW="3978314" imgH="2064966" progId="Visio.Drawing.11">
              <p:embed/>
            </p:oleObj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4197903" y="3786190"/>
          <a:ext cx="4946097" cy="928694"/>
        </p:xfrm>
        <a:graphic>
          <a:graphicData uri="http://schemas.openxmlformats.org/presentationml/2006/ole">
            <p:oleObj spid="_x0000_s4108" name="Формула" r:id="rId4" imgW="3187440" imgH="596880" progId="Equation.3">
              <p:embed/>
            </p:oleObj>
          </a:graphicData>
        </a:graphic>
      </p:graphicFrame>
      <p:graphicFrame>
        <p:nvGraphicFramePr>
          <p:cNvPr id="4109" name="Object 13"/>
          <p:cNvGraphicFramePr>
            <a:graphicFrameLocks noChangeAspect="1"/>
          </p:cNvGraphicFramePr>
          <p:nvPr/>
        </p:nvGraphicFramePr>
        <p:xfrm>
          <a:off x="285720" y="3071810"/>
          <a:ext cx="4127500" cy="2628900"/>
        </p:xfrm>
        <a:graphic>
          <a:graphicData uri="http://schemas.openxmlformats.org/presentationml/2006/ole">
            <p:oleObj spid="_x0000_s4109" name="Visio" r:id="rId5" imgW="4256411" imgH="2740228" progId="Visio.Drawing.11">
              <p:embed/>
            </p:oleObj>
          </a:graphicData>
        </a:graphic>
      </p:graphicFrame>
      <p:graphicFrame>
        <p:nvGraphicFramePr>
          <p:cNvPr id="4110" name="Object 14"/>
          <p:cNvGraphicFramePr>
            <a:graphicFrameLocks noChangeAspect="1"/>
          </p:cNvGraphicFramePr>
          <p:nvPr/>
        </p:nvGraphicFramePr>
        <p:xfrm>
          <a:off x="1928813" y="5156200"/>
          <a:ext cx="5911850" cy="1620838"/>
        </p:xfrm>
        <a:graphic>
          <a:graphicData uri="http://schemas.openxmlformats.org/presentationml/2006/ole">
            <p:oleObj spid="_x0000_s4110" name="Формула" r:id="rId6" imgW="3809880" imgH="1041120" progId="Equation.3">
              <p:embed/>
            </p:oleObj>
          </a:graphicData>
        </a:graphic>
      </p:graphicFrame>
    </p:spTree>
  </p:cSld>
  <p:clrMapOvr>
    <a:masterClrMapping/>
  </p:clrMapOvr>
  <p:transition advTm="5000">
    <p:circl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585</TotalTime>
  <Words>61</Words>
  <PresentationFormat>Экран (4:3)</PresentationFormat>
  <Paragraphs>23</Paragraphs>
  <Slides>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Метро</vt:lpstr>
      <vt:lpstr>Формула</vt:lpstr>
      <vt:lpstr>Visio</vt:lpstr>
      <vt:lpstr>Документ Microsoft Office Visio</vt:lpstr>
      <vt:lpstr>Лекция 13</vt:lpstr>
      <vt:lpstr>Фильтры с использованием перемножителей.</vt:lpstr>
      <vt:lpstr>Квадратурный фильтр.</vt:lpstr>
      <vt:lpstr>Слайд 4</vt:lpstr>
      <vt:lpstr>Параметры квадратурных фильтров:  </vt:lpstr>
      <vt:lpstr>Схемы фазовой автоподстройки частоты.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10</dc:title>
  <dc:creator>Маринка</dc:creator>
  <cp:lastModifiedBy>Маришик</cp:lastModifiedBy>
  <cp:revision>72</cp:revision>
  <dcterms:created xsi:type="dcterms:W3CDTF">2008-08-27T16:33:40Z</dcterms:created>
  <dcterms:modified xsi:type="dcterms:W3CDTF">2008-09-10T19:21:29Z</dcterms:modified>
</cp:coreProperties>
</file>