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1F1"/>
    <a:srgbClr val="EB9BED"/>
    <a:srgbClr val="E165E4"/>
    <a:srgbClr val="D80E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5000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 12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heel spokes="8"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Активные фильтры высокого порядка.</a:t>
            </a:r>
            <a:b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785918" y="1285860"/>
            <a:ext cx="5718048" cy="97748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Каскадные фильтры.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Фильтры чётного порядка.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5786" y="2000240"/>
          <a:ext cx="4664075" cy="1801813"/>
        </p:xfrm>
        <a:graphic>
          <a:graphicData uri="http://schemas.openxmlformats.org/presentationml/2006/ole">
            <p:oleObj spid="_x0000_s1026" name="Visio" r:id="rId3" imgW="5611287" imgH="1532377" progId="Visio.Drawing.11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113338" y="2128838"/>
          <a:ext cx="2935287" cy="1387475"/>
        </p:xfrm>
        <a:graphic>
          <a:graphicData uri="http://schemas.openxmlformats.org/presentationml/2006/ole">
            <p:oleObj spid="_x0000_s1027" name="Формула" r:id="rId4" imgW="1612800" imgH="7617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8596" y="3357562"/>
          <a:ext cx="2964072" cy="1285884"/>
        </p:xfrm>
        <a:graphic>
          <a:graphicData uri="http://schemas.openxmlformats.org/presentationml/2006/ole">
            <p:oleObj spid="_x0000_s1028" name="Visio" r:id="rId5" imgW="4558513" imgH="1587500" progId="Visio.Drawing.11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857488" y="3324111"/>
          <a:ext cx="4568821" cy="2319467"/>
        </p:xfrm>
        <a:graphic>
          <a:graphicData uri="http://schemas.openxmlformats.org/presentationml/2006/ole">
            <p:oleObj spid="_x0000_s1029" name="Visio" r:id="rId6" imgW="9665936" imgH="3244174" progId="Visio.Drawing.11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071538" y="4572008"/>
          <a:ext cx="1500198" cy="854970"/>
        </p:xfrm>
        <a:graphic>
          <a:graphicData uri="http://schemas.openxmlformats.org/presentationml/2006/ole">
            <p:oleObj spid="_x0000_s1030" name="Формула" r:id="rId7" imgW="736560" imgH="4190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357950" y="4284686"/>
          <a:ext cx="2363788" cy="2430462"/>
        </p:xfrm>
        <a:graphic>
          <a:graphicData uri="http://schemas.openxmlformats.org/presentationml/2006/ole">
            <p:oleObj spid="_x0000_s1031" name="Visio" r:id="rId8" imgW="2037960" imgH="2251440" progId="Visio.Drawing.11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214414" y="5643578"/>
          <a:ext cx="4857784" cy="750895"/>
        </p:xfrm>
        <a:graphic>
          <a:graphicData uri="http://schemas.openxmlformats.org/presentationml/2006/ole">
            <p:oleObj spid="_x0000_s1032" name="Формула" r:id="rId9" imgW="2463480" imgH="380880" progId="Equation.3">
              <p:embed/>
            </p:oleObj>
          </a:graphicData>
        </a:graphic>
      </p:graphicFrame>
    </p:spTree>
  </p:cSld>
  <p:clrMapOvr>
    <a:masterClrMapping/>
  </p:clrMapOvr>
  <p:transition advTm="5000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56448" cy="777240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Лестничные фильтры.</a:t>
            </a:r>
            <a:endParaRPr lang="ru-RU" sz="2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28" y="928670"/>
          <a:ext cx="5220727" cy="2071702"/>
        </p:xfrm>
        <a:graphic>
          <a:graphicData uri="http://schemas.openxmlformats.org/presentationml/2006/ole">
            <p:oleObj spid="_x0000_s2050" name="Visio" r:id="rId3" imgW="2921225" imgH="1690991" progId="Visio.Drawing.11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571604" y="2643181"/>
          <a:ext cx="2714644" cy="2368481"/>
        </p:xfrm>
        <a:graphic>
          <a:graphicData uri="http://schemas.openxmlformats.org/presentationml/2006/ole">
            <p:oleObj spid="_x0000_s2051" name="Visio" r:id="rId4" imgW="2038384" imgH="1912296" progId="Visio.Drawing.11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103337" y="2786058"/>
          <a:ext cx="5040663" cy="2000264"/>
        </p:xfrm>
        <a:graphic>
          <a:graphicData uri="http://schemas.openxmlformats.org/presentationml/2006/ole">
            <p:oleObj spid="_x0000_s2052" name="Visio" r:id="rId5" imgW="2921225" imgH="1690991" progId="Visio.Drawing.11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429256" y="4857760"/>
          <a:ext cx="3108325" cy="762000"/>
        </p:xfrm>
        <a:graphic>
          <a:graphicData uri="http://schemas.openxmlformats.org/presentationml/2006/ole">
            <p:oleObj spid="_x0000_s2053" name="Формула" r:id="rId6" imgW="1638000" imgH="4060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857224" y="5357826"/>
          <a:ext cx="4362450" cy="762000"/>
        </p:xfrm>
        <a:graphic>
          <a:graphicData uri="http://schemas.openxmlformats.org/presentationml/2006/ole">
            <p:oleObj spid="_x0000_s2054" name="Формула" r:id="rId7" imgW="2298600" imgH="406080" progId="Equation.3">
              <p:embed/>
            </p:oleObj>
          </a:graphicData>
        </a:graphic>
      </p:graphicFrame>
    </p:spTree>
  </p:cSld>
  <p:clrMapOvr>
    <a:masterClrMapping/>
  </p:clrMapOvr>
  <p:transition advTm="5000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071546"/>
            <a:ext cx="8008502" cy="1785950"/>
          </a:xfrm>
        </p:spPr>
        <p:txBody>
          <a:bodyPr>
            <a:normAutofit fontScale="85000" lnSpcReduction="20000"/>
          </a:bodyPr>
          <a:lstStyle/>
          <a:p>
            <a:pPr marL="512064" indent="-457200" algn="just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Поэлементная,</a:t>
            </a:r>
          </a:p>
          <a:p>
            <a:pPr marL="512064" indent="-457200" algn="just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Операционная.</a:t>
            </a:r>
          </a:p>
          <a:p>
            <a:pPr algn="just"/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Поэлементная с заземлёнными индуктивностями- замена индуктивностей гираторами с конденсаторами.</a:t>
            </a:r>
          </a:p>
          <a:p>
            <a:pPr algn="just"/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При незаземлённой индуктивности- преобразование Брутона: умножение на 1/р.</a:t>
            </a:r>
          </a:p>
          <a:p>
            <a:pPr algn="just"/>
            <a:endParaRPr lang="ru-RU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57166"/>
            <a:ext cx="8156448" cy="77724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Имитации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лестничных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LC-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фильтров: </a:t>
            </a:r>
            <a:b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20" y="2857496"/>
          <a:ext cx="3071834" cy="1281112"/>
        </p:xfrm>
        <a:graphic>
          <a:graphicData uri="http://schemas.openxmlformats.org/presentationml/2006/ole">
            <p:oleObj spid="_x0000_s3074" name="Visio" r:id="rId3" imgW="4971207" imgH="1587500" progId="Visio.Drawing.11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643570" y="2714620"/>
          <a:ext cx="4071367" cy="1571636"/>
        </p:xfrm>
        <a:graphic>
          <a:graphicData uri="http://schemas.openxmlformats.org/presentationml/2006/ole">
            <p:oleObj spid="_x0000_s3077" name="Visio" r:id="rId4" imgW="2921225" imgH="1690991" progId="Visio.Drawing.11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143240" y="2643182"/>
          <a:ext cx="4072512" cy="1785950"/>
        </p:xfrm>
        <a:graphic>
          <a:graphicData uri="http://schemas.openxmlformats.org/presentationml/2006/ole">
            <p:oleObj spid="_x0000_s3078" name="Visio" r:id="rId5" imgW="2921225" imgH="1690991" progId="Visio.Drawing.11">
              <p:embed/>
            </p:oleObj>
          </a:graphicData>
        </a:graphic>
      </p:graphicFrame>
      <p:sp>
        <p:nvSpPr>
          <p:cNvPr id="9" name="Текст 1"/>
          <p:cNvSpPr txBox="1">
            <a:spLocks/>
          </p:cNvSpPr>
          <p:nvPr/>
        </p:nvSpPr>
        <p:spPr>
          <a:xfrm>
            <a:off x="714348" y="4572008"/>
            <a:ext cx="4214842" cy="1000132"/>
          </a:xfrm>
          <a:prstGeom prst="rect">
            <a:avLst/>
          </a:prstGeom>
        </p:spPr>
        <p:txBody>
          <a:bodyPr vert="horz" lIns="82296" tIns="45720" bIns="0" anchor="t">
            <a:normAutofit fontScale="85000" lnSpcReduction="10000"/>
          </a:bodyPr>
          <a:lstStyle/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Суперёмкость реализуется с помощью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преобразования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полного комплексного сопротивления.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786314" y="4214818"/>
          <a:ext cx="4114800" cy="2835275"/>
        </p:xfrm>
        <a:graphic>
          <a:graphicData uri="http://schemas.openxmlformats.org/presentationml/2006/ole">
            <p:oleObj spid="_x0000_s3079" name="Visio" r:id="rId6" imgW="4644828" imgH="2970179" progId="Visio.Drawing.11">
              <p:embed/>
            </p:oleObj>
          </a:graphicData>
        </a:graphic>
      </p:graphicFrame>
    </p:spTree>
  </p:cSld>
  <p:clrMapOvr>
    <a:masterClrMapping/>
  </p:clrMapOvr>
  <p:transition advTm="5000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3071810"/>
            <a:ext cx="7429552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Преобразование Нортона: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01056" cy="77724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Недостаток лестничных фильтров - резонанс напряжений во внутренних узлах.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48" y="1428736"/>
          <a:ext cx="4320298" cy="1714512"/>
        </p:xfrm>
        <a:graphic>
          <a:graphicData uri="http://schemas.openxmlformats.org/presentationml/2006/ole">
            <p:oleObj spid="_x0000_s4098" name="Visio" r:id="rId3" imgW="2921225" imgH="1690991" progId="Visio.Drawing.11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86248" y="2000240"/>
          <a:ext cx="4071966" cy="714380"/>
        </p:xfrm>
        <a:graphic>
          <a:graphicData uri="http://schemas.openxmlformats.org/presentationml/2006/ole">
            <p:oleObj spid="_x0000_s4099" name="Формула" r:id="rId4" imgW="1993680" imgH="35532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928934"/>
          <a:ext cx="4786314" cy="1714500"/>
        </p:xfrm>
        <a:graphic>
          <a:graphicData uri="http://schemas.openxmlformats.org/presentationml/2006/ole">
            <p:oleObj spid="_x0000_s4100" name="Visio" r:id="rId5" imgW="2921040" imgH="1690920" progId="Visio.Drawing.11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143372" y="3000372"/>
          <a:ext cx="4714908" cy="1714500"/>
        </p:xfrm>
        <a:graphic>
          <a:graphicData uri="http://schemas.openxmlformats.org/presentationml/2006/ole">
            <p:oleObj spid="_x0000_s4101" name="Visio" r:id="rId6" imgW="2921040" imgH="1690920" progId="Visio.Drawing.11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214546" y="4643446"/>
          <a:ext cx="4319588" cy="1714500"/>
        </p:xfrm>
        <a:graphic>
          <a:graphicData uri="http://schemas.openxmlformats.org/presentationml/2006/ole">
            <p:oleObj spid="_x0000_s4102" name="Visio" r:id="rId7" imgW="2921225" imgH="1690991" progId="Visio.Drawing.11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143108" y="6310498"/>
          <a:ext cx="4662518" cy="690402"/>
        </p:xfrm>
        <a:graphic>
          <a:graphicData uri="http://schemas.openxmlformats.org/presentationml/2006/ole">
            <p:oleObj spid="_x0000_s4103" name="Формула" r:id="rId8" imgW="2361960" imgH="355320" progId="Equation.3">
              <p:embed/>
            </p:oleObj>
          </a:graphicData>
        </a:graphic>
      </p:graphicFrame>
    </p:spTree>
  </p:cSld>
  <p:clrMapOvr>
    <a:masterClrMapping/>
  </p:clrMapOvr>
  <p:transition advTm="5000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43472" y="1285860"/>
            <a:ext cx="4000528" cy="321471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Достоинство - полная имитация лестничной цепи, малая чувствительность звеньев второго порядка.</a:t>
            </a:r>
          </a:p>
          <a:p>
            <a:pPr algn="just"/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Недостаток - малый динамический диапазон, трудность в настройке.</a:t>
            </a:r>
          </a:p>
          <a:p>
            <a:pPr algn="just"/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600" b="1" u="sng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u="sng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u="sng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u="sng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Операционная имитация лестничной </a:t>
            </a:r>
            <a:r>
              <a:rPr lang="en-US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LC- </a:t>
            </a:r>
            <a:r>
              <a:rPr lang="ru-RU" sz="28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цепи.</a:t>
            </a:r>
            <a:endParaRPr lang="ru-RU" sz="2800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85786" y="785794"/>
          <a:ext cx="4714908" cy="1704975"/>
        </p:xfrm>
        <a:graphic>
          <a:graphicData uri="http://schemas.openxmlformats.org/presentationml/2006/ole">
            <p:oleObj spid="_x0000_s5122" name="Visio" r:id="rId3" imgW="3378425" imgH="1690991" progId="Visio.Drawing.11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28596" y="3071810"/>
          <a:ext cx="4714908" cy="1614927"/>
        </p:xfrm>
        <a:graphic>
          <a:graphicData uri="http://schemas.openxmlformats.org/presentationml/2006/ole">
            <p:oleObj spid="_x0000_s5123" name="Visio" r:id="rId4" imgW="3391102" imgH="1748006" progId="Visio.Drawing.11">
              <p:embed/>
            </p:oleObj>
          </a:graphicData>
        </a:graphic>
      </p:graphicFrame>
      <p:sp>
        <p:nvSpPr>
          <p:cNvPr id="6" name="Текст 1"/>
          <p:cNvSpPr txBox="1">
            <a:spLocks/>
          </p:cNvSpPr>
          <p:nvPr/>
        </p:nvSpPr>
        <p:spPr>
          <a:xfrm>
            <a:off x="4850274" y="3357562"/>
            <a:ext cx="4293726" cy="2786082"/>
          </a:xfrm>
          <a:prstGeom prst="rect">
            <a:avLst/>
          </a:prstGeom>
        </p:spPr>
        <p:txBody>
          <a:bodyPr vert="horz" lIns="82296" tIns="45720" bIns="0" anchor="t">
            <a:normAutofit fontScale="47500" lnSpcReduction="20000"/>
          </a:bodyPr>
          <a:lstStyle/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Достоинство – больший динамический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диапазон, использование звеньев второго порядка.</a:t>
            </a: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Недостаток – большая чувствительность,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трудность в настройке.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786058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Фильтр с многопетлевой обратной связью.</a:t>
            </a:r>
            <a:endParaRPr lang="ru-RU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42910" y="5214950"/>
          <a:ext cx="5262635" cy="1643050"/>
        </p:xfrm>
        <a:graphic>
          <a:graphicData uri="http://schemas.openxmlformats.org/presentationml/2006/ole">
            <p:oleObj spid="_x0000_s5124" name="Visio" r:id="rId5" imgW="3391102" imgH="1748006" progId="Visio.Drawing.11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4348" y="4929198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Связно – каскадные фильтры.</a:t>
            </a:r>
            <a:endParaRPr lang="ru-RU" dirty="0"/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5357818" y="5357826"/>
            <a:ext cx="3643338" cy="2500330"/>
          </a:xfrm>
          <a:prstGeom prst="rect">
            <a:avLst/>
          </a:prstGeom>
        </p:spPr>
        <p:txBody>
          <a:bodyPr vert="horz" lIns="82296" tIns="45720" bIns="0" anchor="t">
            <a:normAutofit fontScale="47500" lnSpcReduction="20000"/>
          </a:bodyPr>
          <a:lstStyle/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Достоинство – простота настройки.</a:t>
            </a:r>
            <a:endParaRPr kumimoji="0" lang="ru-RU" sz="36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Недостаток – большая чувствитель-</a:t>
            </a: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ность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push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544</TotalTime>
  <Words>151</Words>
  <PresentationFormat>Экран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Метро</vt:lpstr>
      <vt:lpstr>Visio</vt:lpstr>
      <vt:lpstr>Формула</vt:lpstr>
      <vt:lpstr>Документ Microsoft Office Visio</vt:lpstr>
      <vt:lpstr>Лекция 12</vt:lpstr>
      <vt:lpstr>Активные фильтры высокого порядка.  </vt:lpstr>
      <vt:lpstr>Лестничные фильтры.</vt:lpstr>
      <vt:lpstr>Имитации  лестничных  LC-фильтров:   </vt:lpstr>
      <vt:lpstr>  Недостаток лестничных фильтров - резонанс напряжений во внутренних узлах. Пример:</vt:lpstr>
      <vt:lpstr>Операционная имитация лестничной LC- цепи.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</dc:title>
  <dc:creator>Маринка</dc:creator>
  <cp:lastModifiedBy>Маришик</cp:lastModifiedBy>
  <cp:revision>63</cp:revision>
  <dcterms:created xsi:type="dcterms:W3CDTF">2008-08-26T16:37:26Z</dcterms:created>
  <dcterms:modified xsi:type="dcterms:W3CDTF">2008-09-10T19:19:26Z</dcterms:modified>
</cp:coreProperties>
</file>