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e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emf"/><Relationship Id="rId5" Type="http://schemas.openxmlformats.org/officeDocument/2006/relationships/image" Target="../media/image36.emf"/><Relationship Id="rId4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>
    <p:circl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23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25.png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Лекция 11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71736" y="1214422"/>
            <a:ext cx="5143536" cy="1000132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Добротности и частоты нулей и полюсов</a:t>
            </a: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156448" cy="777240"/>
          </a:xfrm>
        </p:spPr>
        <p:txBody>
          <a:bodyPr/>
          <a:lstStyle/>
          <a:p>
            <a:pPr algn="ctr"/>
            <a:r>
              <a:rPr lang="ru-RU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Звенья второго порядка</a:t>
            </a:r>
            <a:endParaRPr lang="ru-RU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428728" y="1357298"/>
            <a:ext cx="857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214546" y="1214422"/>
          <a:ext cx="1321603" cy="571504"/>
        </p:xfrm>
        <a:graphic>
          <a:graphicData uri="http://schemas.openxmlformats.org/presentationml/2006/ole">
            <p:oleObj spid="_x0000_s2049" name="Формула" r:id="rId3" imgW="1054100" imgH="457200" progId="Equation.3">
              <p:embed/>
            </p:oleObj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00034" y="1928802"/>
          <a:ext cx="3500437" cy="2774950"/>
        </p:xfrm>
        <a:graphic>
          <a:graphicData uri="http://schemas.openxmlformats.org/presentationml/2006/ole">
            <p:oleObj spid="_x0000_s2052" name="Visio" r:id="rId4" imgW="3215775" imgH="2860472" progId="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747730" y="2357430"/>
          <a:ext cx="3727801" cy="1643074"/>
        </p:xfrm>
        <a:graphic>
          <a:graphicData uri="http://schemas.openxmlformats.org/presentationml/2006/ole">
            <p:oleObj spid="_x0000_s2053" name="Формула" r:id="rId5" imgW="2273040" imgH="100296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428992" y="4000504"/>
          <a:ext cx="5568950" cy="681037"/>
        </p:xfrm>
        <a:graphic>
          <a:graphicData uri="http://schemas.openxmlformats.org/presentationml/2006/ole">
            <p:oleObj spid="_x0000_s2054" name="Формула" r:id="rId6" imgW="2590560" imgH="419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419225" y="4808538"/>
          <a:ext cx="5280025" cy="1882775"/>
        </p:xfrm>
        <a:graphic>
          <a:graphicData uri="http://schemas.openxmlformats.org/presentationml/2006/ole">
            <p:oleObj spid="_x0000_s2055" name="Формула" r:id="rId7" imgW="3784320" imgH="12952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57422" y="428625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Рис.1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428604"/>
            <a:ext cx="4000528" cy="64294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Селективное звено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4572000" y="428604"/>
            <a:ext cx="4286280" cy="642942"/>
          </a:xfrm>
          <a:prstGeom prst="rect">
            <a:avLst/>
          </a:prstGeom>
        </p:spPr>
        <p:txBody>
          <a:bodyPr vert="horz" tIns="64008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Режекторное звено</a:t>
            </a:r>
            <a:endParaRPr kumimoji="0" lang="ru-RU" sz="2800" b="1" i="0" u="none" strike="noStrike" kern="1200" cap="none" spc="-15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428728" y="1357299"/>
            <a:ext cx="857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2254250" y="1230313"/>
          <a:ext cx="1241425" cy="539750"/>
        </p:xfrm>
        <a:graphic>
          <a:graphicData uri="http://schemas.openxmlformats.org/presentationml/2006/ole">
            <p:oleObj spid="_x0000_s1033" name="Формула" r:id="rId3" imgW="990360" imgH="431640" progId="Equation.3">
              <p:embed/>
            </p:oleObj>
          </a:graphicData>
        </a:graphic>
      </p:graphicFrame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428728" y="1357298"/>
            <a:ext cx="857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326188" y="1214438"/>
          <a:ext cx="1241425" cy="571500"/>
        </p:xfrm>
        <a:graphic>
          <a:graphicData uri="http://schemas.openxmlformats.org/presentationml/2006/ole">
            <p:oleObj spid="_x0000_s1034" name="Формула" r:id="rId4" imgW="990360" imgH="457200" progId="Equation.3">
              <p:embed/>
            </p:oleObj>
          </a:graphicData>
        </a:graphic>
      </p:graphicFrame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429256" y="1357298"/>
            <a:ext cx="857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68325" y="1570038"/>
          <a:ext cx="4324350" cy="3644900"/>
        </p:xfrm>
        <a:graphic>
          <a:graphicData uri="http://schemas.openxmlformats.org/presentationml/2006/ole">
            <p:oleObj spid="_x0000_s1035" name="Visio" r:id="rId5" imgW="2782312" imgH="2680511" progId="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4646613" y="1816100"/>
          <a:ext cx="4497387" cy="3324225"/>
        </p:xfrm>
        <a:graphic>
          <a:graphicData uri="http://schemas.openxmlformats.org/presentationml/2006/ole">
            <p:oleObj spid="_x0000_s1036" name="Visio" r:id="rId6" imgW="3201479" imgH="2594853" progId="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785918" y="5572140"/>
          <a:ext cx="1125690" cy="571504"/>
        </p:xfrm>
        <a:graphic>
          <a:graphicData uri="http://schemas.openxmlformats.org/presentationml/2006/ole">
            <p:oleObj spid="_x0000_s1037" name="Формула" r:id="rId7" imgW="825480" imgH="41904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5857884" y="5643578"/>
          <a:ext cx="1125690" cy="571504"/>
        </p:xfrm>
        <a:graphic>
          <a:graphicData uri="http://schemas.openxmlformats.org/presentationml/2006/ole">
            <p:oleObj spid="_x0000_s1038" name="Формула" r:id="rId8" imgW="825480" imgH="41904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786050" y="5214950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Рис.2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2264" y="521495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Рис.3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56448" cy="77724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Типичные АЧХ звеньев второго порядка</a:t>
            </a:r>
            <a:endParaRPr lang="ru-RU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28794" y="1142984"/>
            <a:ext cx="535785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4071934" y="6550223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Рис.4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428604"/>
            <a:ext cx="8156448" cy="777240"/>
          </a:xfrm>
        </p:spPr>
        <p:txBody>
          <a:bodyPr/>
          <a:lstStyle/>
          <a:p>
            <a:pPr algn="ctr"/>
            <a:r>
              <a:rPr lang="ru-RU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Потенциально устойчивые и потенциально неустойчивые звенья</a:t>
            </a:r>
            <a: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43042" y="1785926"/>
            <a:ext cx="5821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54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 с мостом Вина- потенциально неустойчивое звено.</a:t>
            </a:r>
            <a:endParaRPr lang="ru-RU" dirty="0">
              <a:solidFill>
                <a:srgbClr val="540000"/>
              </a:solidFill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95" name="Object 23"/>
          <p:cNvGraphicFramePr>
            <a:graphicFrameLocks noChangeAspect="1"/>
          </p:cNvGraphicFramePr>
          <p:nvPr/>
        </p:nvGraphicFramePr>
        <p:xfrm>
          <a:off x="428596" y="2214554"/>
          <a:ext cx="4537184" cy="2214578"/>
        </p:xfrm>
        <a:graphic>
          <a:graphicData uri="http://schemas.openxmlformats.org/presentationml/2006/ole">
            <p:oleObj spid="_x0000_s3095" name="Visio" r:id="rId3" imgW="4798121" imgH="2621768" progId="">
              <p:embed/>
            </p:oleObj>
          </a:graphicData>
        </a:graphic>
      </p:graphicFrame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9679" t="12720" r="46089" b="69330"/>
          <a:stretch>
            <a:fillRect/>
          </a:stretch>
        </p:blipFill>
        <p:spPr bwMode="auto">
          <a:xfrm>
            <a:off x="4286248" y="2428868"/>
            <a:ext cx="428628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98" name="Object 26"/>
          <p:cNvGraphicFramePr>
            <a:graphicFrameLocks noChangeAspect="1"/>
          </p:cNvGraphicFramePr>
          <p:nvPr/>
        </p:nvGraphicFramePr>
        <p:xfrm>
          <a:off x="4357686" y="2571744"/>
          <a:ext cx="757243" cy="357190"/>
        </p:xfrm>
        <a:graphic>
          <a:graphicData uri="http://schemas.openxmlformats.org/presentationml/2006/ole">
            <p:oleObj spid="_x0000_s3098" r:id="rId5" imgW="507960" imgH="241200" progId="">
              <p:embed/>
            </p:oleObj>
          </a:graphicData>
        </a:graphic>
      </p:graphicFrame>
      <p:graphicFrame>
        <p:nvGraphicFramePr>
          <p:cNvPr id="3099" name="Object 27"/>
          <p:cNvGraphicFramePr>
            <a:graphicFrameLocks noChangeAspect="1"/>
          </p:cNvGraphicFramePr>
          <p:nvPr/>
        </p:nvGraphicFramePr>
        <p:xfrm>
          <a:off x="4143372" y="3071810"/>
          <a:ext cx="241276" cy="571504"/>
        </p:xfrm>
        <a:graphic>
          <a:graphicData uri="http://schemas.openxmlformats.org/presentationml/2006/ole">
            <p:oleObj spid="_x0000_s3099" r:id="rId6" imgW="139680" imgH="393480" progId="">
              <p:embed/>
            </p:oleObj>
          </a:graphicData>
        </a:graphic>
      </p:graphicFrame>
      <p:graphicFrame>
        <p:nvGraphicFramePr>
          <p:cNvPr id="3100" name="Object 28"/>
          <p:cNvGraphicFramePr>
            <a:graphicFrameLocks noChangeAspect="1"/>
          </p:cNvGraphicFramePr>
          <p:nvPr/>
        </p:nvGraphicFramePr>
        <p:xfrm>
          <a:off x="6072198" y="3929066"/>
          <a:ext cx="714380" cy="575473"/>
        </p:xfrm>
        <a:graphic>
          <a:graphicData uri="http://schemas.openxmlformats.org/presentationml/2006/ole">
            <p:oleObj spid="_x0000_s3100" r:id="rId7" imgW="482400" imgH="393480" progId="">
              <p:embed/>
            </p:oleObj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8215338" y="3571876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sym typeface="Symbol"/>
              </a:rPr>
              <a:t>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01" name="Object 29"/>
          <p:cNvGraphicFramePr>
            <a:graphicFrameLocks noChangeAspect="1"/>
          </p:cNvGraphicFramePr>
          <p:nvPr/>
        </p:nvGraphicFramePr>
        <p:xfrm>
          <a:off x="714348" y="4572008"/>
          <a:ext cx="2709835" cy="549460"/>
        </p:xfrm>
        <a:graphic>
          <a:graphicData uri="http://schemas.openxmlformats.org/presentationml/2006/ole">
            <p:oleObj spid="_x0000_s3101" r:id="rId8" imgW="2070100" imgH="419100" progId="">
              <p:embed/>
            </p:oleObj>
          </a:graphicData>
        </a:graphic>
      </p:graphicFrame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03" name="Object 31"/>
          <p:cNvGraphicFramePr>
            <a:graphicFrameLocks noChangeAspect="1"/>
          </p:cNvGraphicFramePr>
          <p:nvPr/>
        </p:nvGraphicFramePr>
        <p:xfrm>
          <a:off x="4000496" y="4572008"/>
          <a:ext cx="3619477" cy="605708"/>
        </p:xfrm>
        <a:graphic>
          <a:graphicData uri="http://schemas.openxmlformats.org/presentationml/2006/ole">
            <p:oleObj spid="_x0000_s3103" r:id="rId9" imgW="2336800" imgH="393700" progId="">
              <p:embed/>
            </p:oleObj>
          </a:graphicData>
        </a:graphic>
      </p:graphicFrame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05" name="Object 33"/>
          <p:cNvGraphicFramePr>
            <a:graphicFrameLocks noChangeAspect="1"/>
          </p:cNvGraphicFramePr>
          <p:nvPr/>
        </p:nvGraphicFramePr>
        <p:xfrm>
          <a:off x="714348" y="5143512"/>
          <a:ext cx="2571768" cy="857256"/>
        </p:xfrm>
        <a:graphic>
          <a:graphicData uri="http://schemas.openxmlformats.org/presentationml/2006/ole">
            <p:oleObj spid="_x0000_s3105" r:id="rId10" imgW="2286000" imgH="762000" progId="">
              <p:embed/>
            </p:oleObj>
          </a:graphicData>
        </a:graphic>
      </p:graphicFrame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07" name="Object 35"/>
          <p:cNvGraphicFramePr>
            <a:graphicFrameLocks noChangeAspect="1"/>
          </p:cNvGraphicFramePr>
          <p:nvPr/>
        </p:nvGraphicFramePr>
        <p:xfrm>
          <a:off x="3428992" y="5214950"/>
          <a:ext cx="2983653" cy="785818"/>
        </p:xfrm>
        <a:graphic>
          <a:graphicData uri="http://schemas.openxmlformats.org/presentationml/2006/ole">
            <p:oleObj spid="_x0000_s3107" r:id="rId11" imgW="2311400" imgH="609600" progId="">
              <p:embed/>
            </p:oleObj>
          </a:graphicData>
        </a:graphic>
      </p:graphicFrame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09" name="Object 37"/>
          <p:cNvGraphicFramePr>
            <a:graphicFrameLocks noChangeAspect="1"/>
          </p:cNvGraphicFramePr>
          <p:nvPr/>
        </p:nvGraphicFramePr>
        <p:xfrm>
          <a:off x="6572264" y="5214949"/>
          <a:ext cx="1857388" cy="765545"/>
        </p:xfrm>
        <a:graphic>
          <a:graphicData uri="http://schemas.openxmlformats.org/presentationml/2006/ole">
            <p:oleObj spid="_x0000_s3109" r:id="rId12" imgW="1409088" imgH="583947" progId="">
              <p:embed/>
            </p:oleObj>
          </a:graphicData>
        </a:graphic>
      </p:graphicFrame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11" name="Object 39"/>
          <p:cNvGraphicFramePr>
            <a:graphicFrameLocks noChangeAspect="1"/>
          </p:cNvGraphicFramePr>
          <p:nvPr/>
        </p:nvGraphicFramePr>
        <p:xfrm>
          <a:off x="785786" y="6072206"/>
          <a:ext cx="914406" cy="571504"/>
        </p:xfrm>
        <a:graphic>
          <a:graphicData uri="http://schemas.openxmlformats.org/presentationml/2006/ole">
            <p:oleObj spid="_x0000_s3111" r:id="rId13" imgW="685800" imgH="431800" progId="">
              <p:embed/>
            </p:oleObj>
          </a:graphicData>
        </a:graphic>
      </p:graphicFrame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13" name="Object 41"/>
          <p:cNvGraphicFramePr>
            <a:graphicFrameLocks noChangeAspect="1"/>
          </p:cNvGraphicFramePr>
          <p:nvPr/>
        </p:nvGraphicFramePr>
        <p:xfrm>
          <a:off x="2000232" y="6072182"/>
          <a:ext cx="979052" cy="785818"/>
        </p:xfrm>
        <a:graphic>
          <a:graphicData uri="http://schemas.openxmlformats.org/presentationml/2006/ole">
            <p:oleObj spid="_x0000_s3113" r:id="rId14" imgW="723586" imgH="583947" progId="">
              <p:embed/>
            </p:oleObj>
          </a:graphicData>
        </a:graphic>
      </p:graphicFrame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15" name="Object 43"/>
          <p:cNvGraphicFramePr>
            <a:graphicFrameLocks noChangeAspect="1"/>
          </p:cNvGraphicFramePr>
          <p:nvPr/>
        </p:nvGraphicFramePr>
        <p:xfrm>
          <a:off x="3286116" y="6072206"/>
          <a:ext cx="1742390" cy="571504"/>
        </p:xfrm>
        <a:graphic>
          <a:graphicData uri="http://schemas.openxmlformats.org/presentationml/2006/ole">
            <p:oleObj spid="_x0000_s3115" r:id="rId15" imgW="1193800" imgH="393700" progId="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85728"/>
            <a:ext cx="8156448" cy="77724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Потенциально устойчивое звено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142976" y="3429000"/>
          <a:ext cx="6445250" cy="603250"/>
        </p:xfrm>
        <a:graphic>
          <a:graphicData uri="http://schemas.openxmlformats.org/presentationml/2006/ole">
            <p:oleObj spid="_x0000_s4105" name="Формула" r:id="rId3" imgW="5155920" imgH="482400" progId="Equation.3">
              <p:embed/>
            </p:oleObj>
          </a:graphicData>
        </a:graphic>
      </p:graphicFrame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149350" y="500042"/>
          <a:ext cx="7550150" cy="2063750"/>
        </p:xfrm>
        <a:graphic>
          <a:graphicData uri="http://schemas.openxmlformats.org/presentationml/2006/ole">
            <p:oleObj spid="_x0000_s4107" name="Visio" r:id="rId4" imgW="7478120" imgH="2062804" progId="">
              <p:embed/>
            </p:oleObj>
          </a:graphicData>
        </a:graphic>
      </p:graphicFrame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936625" y="2285992"/>
          <a:ext cx="7304088" cy="1063625"/>
        </p:xfrm>
        <a:graphic>
          <a:graphicData uri="http://schemas.openxmlformats.org/presentationml/2006/ole">
            <p:oleObj spid="_x0000_s4111" name="Формула" r:id="rId5" imgW="5841720" imgH="9396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142976" y="3857604"/>
          <a:ext cx="6556629" cy="3000396"/>
        </p:xfrm>
        <a:graphic>
          <a:graphicData uri="http://schemas.openxmlformats.org/presentationml/2006/ole">
            <p:oleObj spid="_x0000_s4112" name="Формула" r:id="rId6" imgW="4609800" imgH="2311200" progId="Equation.3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428604"/>
            <a:ext cx="8215370" cy="585791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Уравнение для расчета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K(p)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Положительная обратная связь через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R3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R4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увеличивает добротность.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643438" y="1785926"/>
          <a:ext cx="4500562" cy="2714643"/>
        </p:xfrm>
        <a:graphic>
          <a:graphicData uri="http://schemas.openxmlformats.org/presentationml/2006/ole">
            <p:oleObj spid="_x0000_s19458" name="Формула" r:id="rId3" imgW="3377880" imgH="1600200" progId="Equation.3">
              <p:embed/>
            </p:oleObj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00034" y="1428736"/>
          <a:ext cx="4572032" cy="3160613"/>
        </p:xfrm>
        <a:graphic>
          <a:graphicData uri="http://schemas.openxmlformats.org/presentationml/2006/ole">
            <p:oleObj spid="_x0000_s19459" name="Visio" r:id="rId4" imgW="5005463" imgH="3201751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57422" y="4643446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Рис.8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572132" y="357166"/>
          <a:ext cx="2611442" cy="2392418"/>
        </p:xfrm>
        <a:graphic>
          <a:graphicData uri="http://schemas.openxmlformats.org/presentationml/2006/ole">
            <p:oleObj spid="_x0000_s20482" name="Формула" r:id="rId3" imgW="1968480" imgH="18032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0483" name="Формула" r:id="rId4" imgW="914400" imgH="215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857356" y="2357430"/>
          <a:ext cx="2428892" cy="2057258"/>
        </p:xfrm>
        <a:graphic>
          <a:graphicData uri="http://schemas.openxmlformats.org/presentationml/2006/ole">
            <p:oleObj spid="_x0000_s20484" name="Формула" r:id="rId5" imgW="2323800" imgH="1968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6000760" y="4000504"/>
          <a:ext cx="2928926" cy="2480784"/>
        </p:xfrm>
        <a:graphic>
          <a:graphicData uri="http://schemas.openxmlformats.org/presentationml/2006/ole">
            <p:oleObj spid="_x0000_s20485" name="Формула" r:id="rId6" imgW="2323800" imgH="1968480" progId="Equation.3">
              <p:embed/>
            </p:oleObj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857224" y="428604"/>
          <a:ext cx="4943475" cy="1714500"/>
        </p:xfrm>
        <a:graphic>
          <a:graphicData uri="http://schemas.openxmlformats.org/presentationml/2006/ole">
            <p:oleObj spid="_x0000_s20486" name="Visio" r:id="rId7" imgW="7200023" imgH="2264923" progId="">
              <p:embed/>
            </p:oleObj>
          </a:graphicData>
        </a:graphic>
      </p:graphicFrame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500034" y="4572008"/>
          <a:ext cx="6867525" cy="1771650"/>
        </p:xfrm>
        <a:graphic>
          <a:graphicData uri="http://schemas.openxmlformats.org/presentationml/2006/ole">
            <p:oleObj spid="_x0000_s20487" name="Visio" r:id="rId8" imgW="15579596" imgH="2671323" progId="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43372" y="2143116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Рис.9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9124" y="6286520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Рис.10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561</TotalTime>
  <Words>69</Words>
  <PresentationFormat>Экран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Метро</vt:lpstr>
      <vt:lpstr>Формула</vt:lpstr>
      <vt:lpstr>Visio</vt:lpstr>
      <vt:lpstr>Microsoft Equation 3.0</vt:lpstr>
      <vt:lpstr>Лекция 11</vt:lpstr>
      <vt:lpstr>Звенья второго порядка</vt:lpstr>
      <vt:lpstr>Селективное звено</vt:lpstr>
      <vt:lpstr>Типичные АЧХ звеньев второго порядка</vt:lpstr>
      <vt:lpstr>Потенциально устойчивые и потенциально неустойчивые звенья </vt:lpstr>
      <vt:lpstr>Потенциально устойчивое звено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10</dc:title>
  <dc:creator>Маринка</dc:creator>
  <cp:lastModifiedBy>Educate</cp:lastModifiedBy>
  <cp:revision>65</cp:revision>
  <dcterms:created xsi:type="dcterms:W3CDTF">2008-08-27T16:33:40Z</dcterms:created>
  <dcterms:modified xsi:type="dcterms:W3CDTF">2008-09-10T12:18:07Z</dcterms:modified>
</cp:coreProperties>
</file>