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emf"/><Relationship Id="rId2" Type="http://schemas.openxmlformats.org/officeDocument/2006/relationships/image" Target="../media/image7.emf"/><Relationship Id="rId1" Type="http://schemas.openxmlformats.org/officeDocument/2006/relationships/image" Target="../media/image6.emf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Relationship Id="rId9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7.wmf"/><Relationship Id="rId7" Type="http://schemas.openxmlformats.org/officeDocument/2006/relationships/image" Target="../media/image21.e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11" Type="http://schemas.openxmlformats.org/officeDocument/2006/relationships/image" Target="../media/image25.emf"/><Relationship Id="rId5" Type="http://schemas.openxmlformats.org/officeDocument/2006/relationships/image" Target="../media/image19.wmf"/><Relationship Id="rId10" Type="http://schemas.openxmlformats.org/officeDocument/2006/relationships/image" Target="../media/image24.wmf"/><Relationship Id="rId4" Type="http://schemas.openxmlformats.org/officeDocument/2006/relationships/image" Target="../media/image18.wmf"/><Relationship Id="rId9" Type="http://schemas.openxmlformats.org/officeDocument/2006/relationships/image" Target="../media/image23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4" Type="http://schemas.openxmlformats.org/officeDocument/2006/relationships/image" Target="../media/image29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image" Target="../media/image30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advTm="5000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advTm="5000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09.09.2008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advTm="5000">
    <p:circle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8.bin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17.bin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6.bin"/><Relationship Id="rId9" Type="http://schemas.openxmlformats.org/officeDocument/2006/relationships/oleObject" Target="../embeddings/oleObject2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Лекция 10</a:t>
            </a:r>
            <a:endParaRPr lang="ru-RU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wheel spokes="8"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8008502" cy="52206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Микросхемы ОУ</a:t>
            </a:r>
          </a:p>
          <a:p>
            <a:pPr algn="just"/>
            <a:endParaRPr lang="ru-RU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Требования:</a:t>
            </a:r>
          </a:p>
          <a:p>
            <a:pPr algn="just"/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Основное - широкий динамический диапазон, малый уровень шумов и большое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|U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вых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max| = |E |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 Для ФНЧ и ПЗФ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малое напряжение  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см.</a:t>
            </a:r>
          </a:p>
          <a:p>
            <a:pPr algn="just"/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основе ОУ могут быть реализованы:</a:t>
            </a:r>
          </a:p>
          <a:p>
            <a:pPr algn="just"/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-преобразователи напряжение-ток,</a:t>
            </a:r>
          </a:p>
          <a:p>
            <a:pPr algn="just"/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-преобразователи полного комплексного сопротивления,</a:t>
            </a:r>
          </a:p>
          <a:p>
            <a:pPr algn="just"/>
            <a:r>
              <a:rPr lang="ru-RU" dirty="0" smtClean="0">
                <a:solidFill>
                  <a:schemeClr val="accent3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-гираторы.</a:t>
            </a:r>
            <a:endParaRPr lang="ru-RU" dirty="0"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Элементная база активных фильтров</a:t>
            </a:r>
            <a:endParaRPr lang="ru-RU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357166"/>
            <a:ext cx="8156448" cy="777240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Преобразователи напряжение – ток с незаземленной нагрузкой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42976" y="3000372"/>
            <a:ext cx="735811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Преобразователи напряжение – ток с заземленной нагрузкой</a:t>
            </a:r>
            <a:endParaRPr lang="ru-RU" sz="2000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68800" y="1489075"/>
          <a:ext cx="3905250" cy="958850"/>
        </p:xfrm>
        <a:graphic>
          <a:graphicData uri="http://schemas.openxmlformats.org/presentationml/2006/ole">
            <p:oleObj spid="_x0000_s1027" name="Формула" r:id="rId3" imgW="2628720" imgH="60948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652838" y="5170488"/>
          <a:ext cx="5473700" cy="1587500"/>
        </p:xfrm>
        <a:graphic>
          <a:graphicData uri="http://schemas.openxmlformats.org/presentationml/2006/ole">
            <p:oleObj spid="_x0000_s1029" name="Формула" r:id="rId4" imgW="4203360" imgH="1218960" progId="Equation.3">
              <p:embed/>
            </p:oleObj>
          </a:graphicData>
        </a:graphic>
      </p:graphicFrame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714348" y="1285860"/>
          <a:ext cx="2981325" cy="1743075"/>
        </p:xfrm>
        <a:graphic>
          <a:graphicData uri="http://schemas.openxmlformats.org/presentationml/2006/ole">
            <p:oleObj spid="_x0000_s1030" name="Visio" r:id="rId5" imgW="3880401" imgH="2300591" progId="Visio.Drawing.11">
              <p:embed/>
            </p:oleObj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714348" y="3500438"/>
          <a:ext cx="4352925" cy="1809750"/>
        </p:xfrm>
        <a:graphic>
          <a:graphicData uri="http://schemas.openxmlformats.org/presentationml/2006/ole">
            <p:oleObj spid="_x0000_s1032" name="Visio" r:id="rId6" imgW="7531257" imgH="2705100" progId="Visio.Drawing.11">
              <p:embed/>
            </p:oleObj>
          </a:graphicData>
        </a:graphic>
      </p:graphicFrame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571472" y="4929198"/>
            <a:ext cx="3357586" cy="57713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вых зависит от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эб и 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зи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42910" y="285728"/>
            <a:ext cx="8156448" cy="777240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Преобразователи напряжение – ток на ОУ и транзисторах</a:t>
            </a:r>
            <a:endParaRPr lang="ru-RU" sz="3200" b="1" dirty="0">
              <a:solidFill>
                <a:schemeClr val="tx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1"/>
          <p:cNvSpPr txBox="1">
            <a:spLocks/>
          </p:cNvSpPr>
          <p:nvPr/>
        </p:nvSpPr>
        <p:spPr>
          <a:xfrm>
            <a:off x="857224" y="2928934"/>
            <a:ext cx="2857520" cy="577130"/>
          </a:xfrm>
          <a:prstGeom prst="rect">
            <a:avLst/>
          </a:prstGeom>
        </p:spPr>
        <p:txBody>
          <a:bodyPr vert="horz" lIns="82296" tIns="45720" bIns="0" anchor="t">
            <a:normAutofit fontScale="85000" lnSpcReduction="10000"/>
          </a:bodyPr>
          <a:lstStyle/>
          <a:p>
            <a:pPr marL="54864" marR="0" lvl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tx2"/>
              </a:buClr>
              <a:buSzPct val="95000"/>
              <a:buFont typeface="Wingdings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  <a:lumOff val="15000"/>
                  </a:schemeClr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Для высокочастотных схем необходимо ОУ исключать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  <a:lumOff val="15000"/>
                </a:schemeClr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28992" y="3000372"/>
            <a:ext cx="59293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Преобразователи ток – </a:t>
            </a:r>
            <a:r>
              <a:rPr lang="ru-RU" sz="2800" b="1" dirty="0" smtClean="0">
                <a:solidFill>
                  <a:schemeClr val="tx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ток</a:t>
            </a:r>
            <a:endParaRPr lang="ru-RU" sz="2800" dirty="0">
              <a:solidFill>
                <a:schemeClr val="tx1">
                  <a:lumMod val="65000"/>
                </a:schemeClr>
              </a:solidFill>
            </a:endParaRP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714349" y="1000108"/>
          <a:ext cx="2428892" cy="1878102"/>
        </p:xfrm>
        <a:graphic>
          <a:graphicData uri="http://schemas.openxmlformats.org/presentationml/2006/ole">
            <p:oleObj spid="_x0000_s16385" name="Visio" r:id="rId3" imgW="5233119" imgH="2625117" progId="Visio.Drawing.11">
              <p:embed/>
            </p:oleObj>
          </a:graphicData>
        </a:graphic>
      </p:graphicFrame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214678" y="1142984"/>
          <a:ext cx="2571768" cy="1988579"/>
        </p:xfrm>
        <a:graphic>
          <a:graphicData uri="http://schemas.openxmlformats.org/presentationml/2006/ole">
            <p:oleObj spid="_x0000_s16387" name="Visio" r:id="rId4" imgW="5233119" imgH="2625117" progId="Visio.Drawing.11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6143636" y="1428736"/>
          <a:ext cx="1244404" cy="857256"/>
        </p:xfrm>
        <a:graphic>
          <a:graphicData uri="http://schemas.openxmlformats.org/presentationml/2006/ole">
            <p:oleObj spid="_x0000_s16389" name="Формула" r:id="rId5" imgW="571320" imgH="393480" progId="Equation.3">
              <p:embed/>
            </p:oleObj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1857356" y="3214686"/>
          <a:ext cx="2622261" cy="2027747"/>
        </p:xfrm>
        <a:graphic>
          <a:graphicData uri="http://schemas.openxmlformats.org/presentationml/2006/ole">
            <p:oleObj spid="_x0000_s16391" name="Visio" r:id="rId6" imgW="5233119" imgH="2625117" progId="Visio.Drawing.11">
              <p:embed/>
            </p:oleObj>
          </a:graphicData>
        </a:graphic>
      </p:graphicFrame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0" y="3143263"/>
          <a:ext cx="2771775" cy="2143125"/>
        </p:xfrm>
        <a:graphic>
          <a:graphicData uri="http://schemas.openxmlformats.org/presentationml/2006/ole">
            <p:oleObj spid="_x0000_s16392" name="Visio" r:id="rId7" imgW="5233119" imgH="2625117" progId="Visio.Drawing.11">
              <p:embed/>
            </p:oleObj>
          </a:graphicData>
        </a:graphic>
      </p:graphicFrame>
      <p:graphicFrame>
        <p:nvGraphicFramePr>
          <p:cNvPr id="16393" name="Object 9"/>
          <p:cNvGraphicFramePr>
            <a:graphicFrameLocks noChangeAspect="1"/>
          </p:cNvGraphicFramePr>
          <p:nvPr/>
        </p:nvGraphicFramePr>
        <p:xfrm>
          <a:off x="4143372" y="3500438"/>
          <a:ext cx="2863850" cy="2214563"/>
        </p:xfrm>
        <a:graphic>
          <a:graphicData uri="http://schemas.openxmlformats.org/presentationml/2006/ole">
            <p:oleObj spid="_x0000_s16393" name="Visio" r:id="rId8" imgW="5233119" imgH="2625117" progId="Visio.Drawing.11">
              <p:embed/>
            </p:oleObj>
          </a:graphicData>
        </a:graphic>
      </p:graphicFrame>
      <p:graphicFrame>
        <p:nvGraphicFramePr>
          <p:cNvPr id="17" name="Object 1"/>
          <p:cNvGraphicFramePr>
            <a:graphicFrameLocks noChangeAspect="1"/>
          </p:cNvGraphicFramePr>
          <p:nvPr/>
        </p:nvGraphicFramePr>
        <p:xfrm>
          <a:off x="714348" y="1000108"/>
          <a:ext cx="2428892" cy="1878102"/>
        </p:xfrm>
        <a:graphic>
          <a:graphicData uri="http://schemas.openxmlformats.org/presentationml/2006/ole">
            <p:oleObj spid="_x0000_s16394" name="Visio" r:id="rId9" imgW="5233119" imgH="2625117" progId="Visio.Drawing.11">
              <p:embed/>
            </p:oleObj>
          </a:graphicData>
        </a:graphic>
      </p:graphicFrame>
      <p:graphicFrame>
        <p:nvGraphicFramePr>
          <p:cNvPr id="16395" name="Object 11"/>
          <p:cNvGraphicFramePr>
            <a:graphicFrameLocks noChangeAspect="1"/>
          </p:cNvGraphicFramePr>
          <p:nvPr/>
        </p:nvGraphicFramePr>
        <p:xfrm>
          <a:off x="6572264" y="3286124"/>
          <a:ext cx="3143272" cy="2430365"/>
        </p:xfrm>
        <a:graphic>
          <a:graphicData uri="http://schemas.openxmlformats.org/presentationml/2006/ole">
            <p:oleObj spid="_x0000_s16395" name="Visio" r:id="rId10" imgW="5233119" imgH="2625117" progId="Visio.Drawing.11">
              <p:embed/>
            </p:oleObj>
          </a:graphicData>
        </a:graphic>
      </p:graphicFrame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4643438" y="5427663"/>
          <a:ext cx="1857375" cy="1128712"/>
        </p:xfrm>
        <a:graphic>
          <a:graphicData uri="http://schemas.openxmlformats.org/presentationml/2006/ole">
            <p:oleObj spid="_x0000_s16396" name="Формула" r:id="rId11" imgW="1002960" imgH="60948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7572396" y="5286388"/>
          <a:ext cx="1155614" cy="436565"/>
        </p:xfrm>
        <a:graphic>
          <a:graphicData uri="http://schemas.openxmlformats.org/presentationml/2006/ole">
            <p:oleObj spid="_x0000_s16397" name="Формула" r:id="rId12" imgW="571320" imgH="215640" progId="Equation.3">
              <p:embed/>
            </p:oleObj>
          </a:graphicData>
        </a:graphic>
      </p:graphicFrame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Гираторы</a:t>
            </a:r>
            <a:r>
              <a:rPr lang="ru-RU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77" name="Object 5"/>
          <p:cNvGraphicFramePr>
            <a:graphicFrameLocks noChangeAspect="1"/>
          </p:cNvGraphicFramePr>
          <p:nvPr/>
        </p:nvGraphicFramePr>
        <p:xfrm>
          <a:off x="4467225" y="1428750"/>
          <a:ext cx="2562225" cy="546100"/>
        </p:xfrm>
        <a:graphic>
          <a:graphicData uri="http://schemas.openxmlformats.org/presentationml/2006/ole">
            <p:oleObj spid="_x0000_s3077" name="Формула" r:id="rId3" imgW="2145960" imgH="457200" progId="Equation.3">
              <p:embed/>
            </p:oleObj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/>
        </p:nvGraphicFramePr>
        <p:xfrm>
          <a:off x="1652588" y="2286000"/>
          <a:ext cx="1852612" cy="315913"/>
        </p:xfrm>
        <a:graphic>
          <a:graphicData uri="http://schemas.openxmlformats.org/presentationml/2006/ole">
            <p:oleObj spid="_x0000_s3078" name="Формула" r:id="rId4" imgW="1269720" imgH="215640" progId="Equation.3">
              <p:embed/>
            </p:oleObj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/>
        </p:nvGraphicFramePr>
        <p:xfrm>
          <a:off x="3843338" y="2214563"/>
          <a:ext cx="4602162" cy="514350"/>
        </p:xfrm>
        <a:graphic>
          <a:graphicData uri="http://schemas.openxmlformats.org/presentationml/2006/ole">
            <p:oleObj spid="_x0000_s3079" name="Формула" r:id="rId5" imgW="3860640" imgH="431640" progId="Equation.3">
              <p:embed/>
            </p:oleObj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/>
        </p:nvGraphicFramePr>
        <p:xfrm>
          <a:off x="1643042" y="2714620"/>
          <a:ext cx="1779587" cy="331787"/>
        </p:xfrm>
        <a:graphic>
          <a:graphicData uri="http://schemas.openxmlformats.org/presentationml/2006/ole">
            <p:oleObj spid="_x0000_s3082" name="Формула" r:id="rId6" imgW="1155600" imgH="215640" progId="Equation.3">
              <p:embed/>
            </p:oleObj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/>
        </p:nvGraphicFramePr>
        <p:xfrm>
          <a:off x="1262063" y="3286125"/>
          <a:ext cx="3906837" cy="573088"/>
        </p:xfrm>
        <a:graphic>
          <a:graphicData uri="http://schemas.openxmlformats.org/presentationml/2006/ole">
            <p:oleObj spid="_x0000_s3084" name="Формула" r:id="rId7" imgW="2946240" imgH="431640" progId="Equation.3">
              <p:embed/>
            </p:oleObj>
          </a:graphicData>
        </a:graphic>
      </p:graphicFrame>
      <p:graphicFrame>
        <p:nvGraphicFramePr>
          <p:cNvPr id="3087" name="Object 15"/>
          <p:cNvGraphicFramePr>
            <a:graphicFrameLocks noChangeAspect="1"/>
          </p:cNvGraphicFramePr>
          <p:nvPr/>
        </p:nvGraphicFramePr>
        <p:xfrm>
          <a:off x="5834214" y="4714884"/>
          <a:ext cx="3309786" cy="1773259"/>
        </p:xfrm>
        <a:graphic>
          <a:graphicData uri="http://schemas.openxmlformats.org/presentationml/2006/ole">
            <p:oleObj spid="_x0000_s3087" name="Формула" r:id="rId8" imgW="1777680" imgH="1244520" progId="Equation.3">
              <p:embed/>
            </p:oleObj>
          </a:graphicData>
        </a:graphic>
      </p:graphicFrame>
      <p:sp>
        <p:nvSpPr>
          <p:cNvPr id="19" name="Прямоугольник 18"/>
          <p:cNvSpPr/>
          <p:nvPr/>
        </p:nvSpPr>
        <p:spPr>
          <a:xfrm>
            <a:off x="928662" y="4286256"/>
            <a:ext cx="34147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Незаземленная индуктивность</a:t>
            </a:r>
            <a:endParaRPr lang="ru-RU" u="sng" dirty="0">
              <a:solidFill>
                <a:srgbClr val="92D050"/>
              </a:solidFill>
            </a:endParaRPr>
          </a:p>
        </p:txBody>
      </p:sp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088" name="Object 16"/>
          <p:cNvGraphicFramePr>
            <a:graphicFrameLocks noChangeAspect="1"/>
          </p:cNvGraphicFramePr>
          <p:nvPr/>
        </p:nvGraphicFramePr>
        <p:xfrm>
          <a:off x="857224" y="785794"/>
          <a:ext cx="3782967" cy="1785950"/>
        </p:xfrm>
        <a:graphic>
          <a:graphicData uri="http://schemas.openxmlformats.org/presentationml/2006/ole">
            <p:oleObj spid="_x0000_s3088" name="Visio" r:id="rId9" imgW="2921225" imgH="1690991" progId="Visio.Drawing.11">
              <p:embed/>
            </p:oleObj>
          </a:graphicData>
        </a:graphic>
      </p:graphicFrame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3090" name="Object 18"/>
          <p:cNvGraphicFramePr>
            <a:graphicFrameLocks noChangeAspect="1"/>
          </p:cNvGraphicFramePr>
          <p:nvPr/>
        </p:nvGraphicFramePr>
        <p:xfrm>
          <a:off x="5286380" y="2571744"/>
          <a:ext cx="3429000" cy="2295525"/>
        </p:xfrm>
        <a:graphic>
          <a:graphicData uri="http://schemas.openxmlformats.org/presentationml/2006/ole">
            <p:oleObj spid="_x0000_s3090" name="Visio" r:id="rId10" imgW="4461409" imgH="3033949" progId="Visio.Drawing.11">
              <p:embed/>
            </p:oleObj>
          </a:graphicData>
        </a:graphic>
      </p:graphicFrame>
      <p:graphicFrame>
        <p:nvGraphicFramePr>
          <p:cNvPr id="3092" name="Object 20"/>
          <p:cNvGraphicFramePr>
            <a:graphicFrameLocks noChangeAspect="1"/>
          </p:cNvGraphicFramePr>
          <p:nvPr/>
        </p:nvGraphicFramePr>
        <p:xfrm>
          <a:off x="285720" y="4572008"/>
          <a:ext cx="3783013" cy="1785937"/>
        </p:xfrm>
        <a:graphic>
          <a:graphicData uri="http://schemas.openxmlformats.org/presentationml/2006/ole">
            <p:oleObj spid="_x0000_s3092" name="Visio" r:id="rId11" imgW="2921225" imgH="1690991" progId="Visio.Drawing.11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2857488" y="5286388"/>
          <a:ext cx="657230" cy="285752"/>
        </p:xfrm>
        <a:graphic>
          <a:graphicData uri="http://schemas.openxmlformats.org/presentationml/2006/ole">
            <p:oleObj spid="_x0000_s3093" name="Формула" r:id="rId12" imgW="291960" imgH="126720" progId="Equation.3">
              <p:embed/>
            </p:oleObj>
          </a:graphicData>
        </a:graphic>
      </p:graphicFrame>
      <p:graphicFrame>
        <p:nvGraphicFramePr>
          <p:cNvPr id="3094" name="Object 22"/>
          <p:cNvGraphicFramePr>
            <a:graphicFrameLocks noChangeAspect="1"/>
          </p:cNvGraphicFramePr>
          <p:nvPr/>
        </p:nvGraphicFramePr>
        <p:xfrm>
          <a:off x="2500298" y="4357694"/>
          <a:ext cx="3929090" cy="1785950"/>
        </p:xfrm>
        <a:graphic>
          <a:graphicData uri="http://schemas.openxmlformats.org/presentationml/2006/ole">
            <p:oleObj spid="_x0000_s3094" name="Visio" r:id="rId13" imgW="2921225" imgH="1690991" progId="Visio.Drawing.11">
              <p:embed/>
            </p:oleObj>
          </a:graphicData>
        </a:graphic>
      </p:graphicFrame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14348" y="285728"/>
            <a:ext cx="8156448" cy="777240"/>
          </a:xfrm>
        </p:spPr>
        <p:txBody>
          <a:bodyPr/>
          <a:lstStyle/>
          <a:p>
            <a:pPr algn="ctr"/>
            <a:r>
              <a:rPr lang="ru-RU" sz="32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Преобразователь полного комплексного сопротивления</a:t>
            </a:r>
            <a:endParaRPr lang="ru-RU" sz="3200" u="sng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5357818" y="2000240"/>
          <a:ext cx="3313112" cy="1216025"/>
        </p:xfrm>
        <a:graphic>
          <a:graphicData uri="http://schemas.openxmlformats.org/presentationml/2006/ole">
            <p:oleObj spid="_x0000_s4101" name="Формула" r:id="rId3" imgW="2908080" imgH="1066680" progId="Equation.3">
              <p:embed/>
            </p:oleObj>
          </a:graphicData>
        </a:graphic>
      </p:graphicFrame>
      <p:graphicFrame>
        <p:nvGraphicFramePr>
          <p:cNvPr id="4103" name="Object 7"/>
          <p:cNvGraphicFramePr>
            <a:graphicFrameLocks noChangeAspect="1"/>
          </p:cNvGraphicFramePr>
          <p:nvPr/>
        </p:nvGraphicFramePr>
        <p:xfrm>
          <a:off x="1557338" y="3949700"/>
          <a:ext cx="6218237" cy="1530350"/>
        </p:xfrm>
        <a:graphic>
          <a:graphicData uri="http://schemas.openxmlformats.org/presentationml/2006/ole">
            <p:oleObj spid="_x0000_s4103" name="Формула" r:id="rId4" imgW="5105160" imgH="1257120" progId="Equation.3">
              <p:embed/>
            </p:oleObj>
          </a:graphicData>
        </a:graphic>
      </p:graphicFrame>
      <p:graphicFrame>
        <p:nvGraphicFramePr>
          <p:cNvPr id="4105" name="Object 9"/>
          <p:cNvGraphicFramePr>
            <a:graphicFrameLocks noChangeAspect="1"/>
          </p:cNvGraphicFramePr>
          <p:nvPr/>
        </p:nvGraphicFramePr>
        <p:xfrm>
          <a:off x="1563689" y="5810250"/>
          <a:ext cx="5651517" cy="523875"/>
        </p:xfrm>
        <a:graphic>
          <a:graphicData uri="http://schemas.openxmlformats.org/presentationml/2006/ole">
            <p:oleObj spid="_x0000_s4105" name="Формула" r:id="rId5" imgW="4686120" imgH="419040" progId="Equation.3">
              <p:embed/>
            </p:oleObj>
          </a:graphicData>
        </a:graphic>
      </p:graphicFrame>
      <p:graphicFrame>
        <p:nvGraphicFramePr>
          <p:cNvPr id="4106" name="Object 10"/>
          <p:cNvGraphicFramePr>
            <a:graphicFrameLocks noChangeAspect="1"/>
          </p:cNvGraphicFramePr>
          <p:nvPr/>
        </p:nvGraphicFramePr>
        <p:xfrm>
          <a:off x="714348" y="1285860"/>
          <a:ext cx="4500593" cy="2609865"/>
        </p:xfrm>
        <a:graphic>
          <a:graphicData uri="http://schemas.openxmlformats.org/presentationml/2006/ole">
            <p:oleObj spid="_x0000_s4106" name="Visio" r:id="rId6" imgW="6309360" imgH="4586591" progId="Visio.Drawing.11">
              <p:embed/>
            </p:oleObj>
          </a:graphicData>
        </a:graphic>
      </p:graphicFrame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214810" y="1357298"/>
            <a:ext cx="4643470" cy="3286148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 транзисторах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T3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Т1 реализован неинвертирующий усилитель, на транзисторе Т2-инвертирующий.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 включении на входе и выходе конденсатора образуется  параллельный колебательный  контур.</a:t>
            </a:r>
          </a:p>
          <a:p>
            <a:pPr algn="just"/>
            <a:endParaRPr lang="ru-RU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Данную схему можно использовать как селективный усилитель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Высокочастотные гираторы</a:t>
            </a:r>
            <a:endParaRPr lang="ru-RU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9457" name="Object 1"/>
          <p:cNvGraphicFramePr>
            <a:graphicFrameLocks noChangeAspect="1"/>
          </p:cNvGraphicFramePr>
          <p:nvPr/>
        </p:nvGraphicFramePr>
        <p:xfrm>
          <a:off x="714348" y="1285860"/>
          <a:ext cx="3691916" cy="2714644"/>
        </p:xfrm>
        <a:graphic>
          <a:graphicData uri="http://schemas.openxmlformats.org/presentationml/2006/ole">
            <p:oleObj spid="_x0000_s19457" name="Visio" r:id="rId3" imgW="4971477" imgH="2834802" progId="Visio.Drawing.11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4429124" y="4500570"/>
          <a:ext cx="3206105" cy="2357430"/>
        </p:xfrm>
        <a:graphic>
          <a:graphicData uri="http://schemas.openxmlformats.org/presentationml/2006/ole">
            <p:oleObj spid="_x0000_s19459" name="Visio" r:id="rId4" imgW="4971477" imgH="2834802" progId="Visio.Drawing.11">
              <p:embed/>
            </p:oleObj>
          </a:graphicData>
        </a:graphic>
      </p:graphicFrame>
    </p:spTree>
  </p:cSld>
  <p:clrMapOvr>
    <a:masterClrMapping/>
  </p:clrMapOvr>
  <p:transition advTm="5000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355</TotalTime>
  <Words>143</Words>
  <PresentationFormat>Экран (4:3)</PresentationFormat>
  <Paragraphs>25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Метро</vt:lpstr>
      <vt:lpstr>Формула</vt:lpstr>
      <vt:lpstr>Visio</vt:lpstr>
      <vt:lpstr>Документ Microsoft Office Visio</vt:lpstr>
      <vt:lpstr>Лекция 10</vt:lpstr>
      <vt:lpstr>Элементная база активных фильтров</vt:lpstr>
      <vt:lpstr>Преобразователи напряжение – ток с незаземленной нагрузкой</vt:lpstr>
      <vt:lpstr>Преобразователи напряжение – ток на ОУ и транзисторах</vt:lpstr>
      <vt:lpstr>Гираторы </vt:lpstr>
      <vt:lpstr>Преобразователь полного комплексного сопротивления</vt:lpstr>
      <vt:lpstr>Высокочастотные гираторы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10</dc:title>
  <dc:creator>Маринка</dc:creator>
  <cp:lastModifiedBy>Маришик</cp:lastModifiedBy>
  <cp:revision>42</cp:revision>
  <dcterms:created xsi:type="dcterms:W3CDTF">2008-08-27T16:33:40Z</dcterms:created>
  <dcterms:modified xsi:type="dcterms:W3CDTF">2008-09-09T15:54:42Z</dcterms:modified>
</cp:coreProperties>
</file>