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67" autoAdjust="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04.09.2008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advTm="5000"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04.09.2008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5000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04.09.2008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5000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04.09.2008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5000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04.09.2008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advTm="5000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04.09.2008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5000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04.09.2008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advTm="5000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04.09.2008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5000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04.09.2008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5000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04.09.2008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5000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04.09.2008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5000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04.09.2008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ransition advTm="5000">
    <p:wheel spokes="8"/>
  </p:transition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Лекция 1</a:t>
            </a:r>
            <a:endParaRPr lang="ru-RU" sz="48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5000">
    <p:wheel spokes="8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type="body" idx="1"/>
          </p:nvPr>
        </p:nvSpPr>
        <p:spPr>
          <a:xfrm>
            <a:off x="706902" y="1428736"/>
            <a:ext cx="7937064" cy="485778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Лектор: профессор, доктор технических наук </a:t>
            </a:r>
          </a:p>
          <a:p>
            <a:pPr algn="ctr">
              <a:buNone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Валерий Викторович Масленников</a:t>
            </a:r>
          </a:p>
          <a:p>
            <a:pPr algn="ctr">
              <a:buNone/>
            </a:pPr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Разделы курса</a:t>
            </a:r>
          </a:p>
          <a:p>
            <a:pPr marL="651510" indent="-514350" algn="just">
              <a:buAutoNum type="arabicPeriod"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Микросхемы усилителей и их применение в аналоговых устройствах измерительных систем</a:t>
            </a:r>
          </a:p>
          <a:p>
            <a:pPr marL="651510" indent="-514350" algn="just">
              <a:buAutoNum type="arabicPeriod"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Аналоговые интегральные перемножители и балансные модуляторы</a:t>
            </a:r>
          </a:p>
          <a:p>
            <a:pPr marL="651510" indent="-514350" algn="just">
              <a:buAutoNum type="arabicPeriod"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Активные фильтры и их использование в измерительных устройствах</a:t>
            </a:r>
          </a:p>
          <a:p>
            <a:pPr algn="ctr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357166"/>
            <a:ext cx="8156448" cy="121444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Курс  лекций</a:t>
            </a:r>
            <a:br>
              <a:rPr lang="ru-R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«Аналоговые интегральные устройства измерительных систем»</a:t>
            </a:r>
            <a:endParaRPr lang="ru-RU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5000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Лабораторные работы по курсу:</a:t>
            </a:r>
            <a:endParaRPr lang="ru-RU" sz="32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785786" y="1214422"/>
            <a:ext cx="8072494" cy="200026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1. 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Применение микросхем ОУ в аналоговых узлах измерительной аппаратуры.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2. 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Применение микросхем ОУ в импульсных устройствах.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3. 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Применение микросхем интегральных перемножителей в устройствах преобразования сигналов.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4. 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Активные RC-фильтры на ОУ.</a:t>
            </a: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85786" y="3244334"/>
            <a:ext cx="67151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Темы семинарских занятий:</a:t>
            </a:r>
            <a:endParaRPr lang="ru-RU" sz="32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857224" y="3929066"/>
            <a:ext cx="7786742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ea typeface="Times New Roman" pitchFamily="18" charset="0"/>
                <a:cs typeface="Arial" pitchFamily="34" charset="0"/>
              </a:rPr>
              <a:t>1.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Расчет аналоговых схем на идеальных ОУ.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ea typeface="Times New Roman" pitchFamily="18" charset="0"/>
                <a:cs typeface="Arial" pitchFamily="34" charset="0"/>
              </a:rPr>
              <a:t>2.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Аддитивные погрешности в усилителях на микросхемах ОУ.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ea typeface="Times New Roman" pitchFamily="18" charset="0"/>
                <a:cs typeface="Arial" pitchFamily="34" charset="0"/>
              </a:rPr>
              <a:t>3.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Мультипликативные погрешности схем в усилителях на микросхемах ОУ.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ea typeface="Times New Roman" pitchFamily="18" charset="0"/>
                <a:cs typeface="Arial" pitchFamily="34" charset="0"/>
              </a:rPr>
              <a:t>4.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Расчет импульсных устройств на основе микросхем ОУ.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ea typeface="Times New Roman" pitchFamily="18" charset="0"/>
                <a:cs typeface="Arial" pitchFamily="34" charset="0"/>
              </a:rPr>
              <a:t>5.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Расчет корректирующих цепей усилителей на интегральных ОУ.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ea typeface="Times New Roman" pitchFamily="18" charset="0"/>
                <a:cs typeface="Arial" pitchFamily="34" charset="0"/>
              </a:rPr>
              <a:t>6.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Построение аналоговых схем на интегральных ОУ.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ea typeface="Times New Roman" pitchFamily="18" charset="0"/>
                <a:cs typeface="Arial" pitchFamily="34" charset="0"/>
              </a:rPr>
              <a:t>7.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Расчет основных параметров активных звеньев второго порядка.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ea typeface="Times New Roman" pitchFamily="18" charset="0"/>
                <a:cs typeface="Arial" pitchFamily="34" charset="0"/>
              </a:rPr>
              <a:t>8.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Построение АЧХ активных звеньев второго порядка.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ransition advTm="5000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8079940" cy="52206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4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Классификация:</a:t>
            </a:r>
          </a:p>
          <a:p>
            <a:pPr>
              <a:buNone/>
            </a:pPr>
            <a:r>
              <a:rPr lang="ru-RU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-по принципу действия: аналоговые, цифровые;</a:t>
            </a:r>
          </a:p>
          <a:p>
            <a:pPr>
              <a:buNone/>
            </a:pPr>
            <a:r>
              <a:rPr lang="ru-RU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-по способу изготовления: полупроводниковые, гибридные.</a:t>
            </a:r>
          </a:p>
          <a:p>
            <a:pPr>
              <a:buNone/>
            </a:pPr>
            <a:r>
              <a:rPr lang="ru-RU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этапы создания полупроводниковых кремниевых микросхем:</a:t>
            </a:r>
          </a:p>
          <a:p>
            <a:pPr>
              <a:buNone/>
            </a:pPr>
            <a:r>
              <a:rPr lang="ru-RU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-получение чистого монокристаллического кремния,</a:t>
            </a:r>
          </a:p>
          <a:p>
            <a:pPr>
              <a:buNone/>
            </a:pPr>
            <a:r>
              <a:rPr lang="ru-RU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-изготовление пластин кремния,</a:t>
            </a:r>
          </a:p>
          <a:p>
            <a:pPr>
              <a:buNone/>
            </a:pPr>
            <a:r>
              <a:rPr lang="ru-RU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-эпитаксия – выращивание монокристаллических слоев на пластине,</a:t>
            </a:r>
          </a:p>
          <a:p>
            <a:pPr>
              <a:buNone/>
            </a:pPr>
            <a:r>
              <a:rPr lang="ru-RU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-термическое окисление – образование защитного слоя </a:t>
            </a:r>
            <a:r>
              <a:rPr lang="en-US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SiO</a:t>
            </a:r>
            <a:r>
              <a:rPr lang="en-US" sz="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</a:pPr>
            <a:r>
              <a:rPr lang="ru-RU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-легирование – введение примесей в приповерхностный слой пластин,</a:t>
            </a:r>
          </a:p>
          <a:p>
            <a:pPr>
              <a:buNone/>
            </a:pPr>
            <a:r>
              <a:rPr lang="ru-RU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-травление – удаление с поверхностей пластин ненужного вещества,</a:t>
            </a:r>
          </a:p>
          <a:p>
            <a:pPr>
              <a:buNone/>
            </a:pPr>
            <a:r>
              <a:rPr lang="ru-RU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-изготовление фотошаблонов, используемых для создания нужных окон в окисле </a:t>
            </a:r>
            <a:r>
              <a:rPr lang="en-US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SiO</a:t>
            </a:r>
            <a:r>
              <a:rPr lang="en-US" sz="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</a:pPr>
            <a:r>
              <a:rPr lang="ru-RU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-фотолитография – создание окон в </a:t>
            </a:r>
            <a:r>
              <a:rPr lang="en-US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SiO</a:t>
            </a:r>
            <a:r>
              <a:rPr lang="en-US" sz="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</a:pPr>
            <a:r>
              <a:rPr lang="ru-RU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-нанесение тонких металлических пленок для соединения элементов кристалла между собой,</a:t>
            </a:r>
          </a:p>
          <a:p>
            <a:pPr>
              <a:buNone/>
            </a:pPr>
            <a:r>
              <a:rPr lang="ru-RU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-предварительная проверка кристаллов на годность на пластине,</a:t>
            </a:r>
          </a:p>
          <a:p>
            <a:pPr>
              <a:buNone/>
            </a:pPr>
            <a:r>
              <a:rPr lang="ru-RU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-разделение пластины на кристаллы,</a:t>
            </a:r>
          </a:p>
          <a:p>
            <a:pPr>
              <a:buNone/>
            </a:pPr>
            <a:r>
              <a:rPr lang="ru-RU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-сборка кристаллов  в корпусе микросхемы,</a:t>
            </a:r>
          </a:p>
          <a:p>
            <a:pPr>
              <a:buNone/>
            </a:pPr>
            <a:r>
              <a:rPr lang="ru-RU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-окончательная проверка микросхем на соответствие </a:t>
            </a:r>
            <a:r>
              <a:rPr lang="ru-RU" sz="14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техническим </a:t>
            </a:r>
            <a:r>
              <a:rPr lang="ru-RU" sz="14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условиям.</a:t>
            </a:r>
            <a:endParaRPr lang="ru-RU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285728"/>
            <a:ext cx="8156448" cy="1003576"/>
          </a:xfrm>
        </p:spPr>
        <p:txBody>
          <a:bodyPr/>
          <a:lstStyle/>
          <a:p>
            <a:pPr algn="ctr"/>
            <a: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Микросхемы</a:t>
            </a:r>
            <a:endParaRPr lang="ru-RU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5000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06902" y="357166"/>
            <a:ext cx="8156448" cy="932138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Элементы полупроводниковых микросхем. Транзисторы. Биполярный транзистор.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3793" name="Object 1"/>
          <p:cNvGraphicFramePr>
            <a:graphicFrameLocks noChangeAspect="1"/>
          </p:cNvGraphicFramePr>
          <p:nvPr/>
        </p:nvGraphicFramePr>
        <p:xfrm>
          <a:off x="1571604" y="1714488"/>
          <a:ext cx="5929354" cy="3838575"/>
        </p:xfrm>
        <a:graphic>
          <a:graphicData uri="http://schemas.openxmlformats.org/presentationml/2006/ole">
            <p:oleObj spid="_x0000_s33793" name="Visio" r:id="rId3" imgW="5584044" imgH="6185981" progId="Visio.Drawing.11">
              <p:embed/>
            </p:oleObj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000232" y="5500702"/>
            <a:ext cx="50720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Рис. 1. Внутренняя структура </a:t>
            </a:r>
            <a:r>
              <a:rPr lang="en-US" sz="1200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ru-RU" sz="1200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lang="en-US" sz="1200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</a:t>
            </a:r>
            <a:r>
              <a:rPr lang="ru-RU" sz="1200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lang="en-US" sz="1200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ru-RU" sz="1200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транзистора (а, разрез по линии АА,</a:t>
            </a:r>
            <a:endParaRPr lang="ru-RU" sz="1200" dirty="0" smtClean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б, топология </a:t>
            </a:r>
            <a:r>
              <a:rPr lang="en-US" sz="1200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ru-RU" sz="1200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lang="en-US" sz="1200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</a:t>
            </a:r>
            <a:r>
              <a:rPr lang="ru-RU" sz="1200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lang="en-US" sz="1200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ru-RU" sz="1200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транзистора </a:t>
            </a:r>
            <a:r>
              <a:rPr lang="ru-RU" sz="1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lang="ru-RU" sz="1200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5000"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357290" y="3714752"/>
            <a:ext cx="5718048" cy="71438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МДП-транзистор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500042"/>
            <a:ext cx="8156448" cy="777240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Полевой транзистор управляющим 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pn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-переходом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6868" name="Object 4"/>
          <p:cNvGraphicFramePr>
            <a:graphicFrameLocks noChangeAspect="1"/>
          </p:cNvGraphicFramePr>
          <p:nvPr/>
        </p:nvGraphicFramePr>
        <p:xfrm>
          <a:off x="2500298" y="1571612"/>
          <a:ext cx="3771900" cy="1257300"/>
        </p:xfrm>
        <a:graphic>
          <a:graphicData uri="http://schemas.openxmlformats.org/presentationml/2006/ole">
            <p:oleObj spid="_x0000_s36868" name="Visio" r:id="rId3" imgW="5029810" imgH="1920850" progId="Visio.Drawing.11">
              <p:embed/>
            </p:oleObj>
          </a:graphicData>
        </a:graphic>
      </p:graphicFrame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1928794" y="3071810"/>
            <a:ext cx="478634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Рис. 2. Внутренняя структура транзистора с </a:t>
            </a:r>
            <a:r>
              <a:rPr kumimoji="0" lang="ru-RU" sz="1400" b="0" i="0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р-каналом</a:t>
            </a:r>
            <a:endParaRPr kumimoji="0" lang="ru-RU" sz="1400" b="0" i="0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6871" name="Object 7"/>
          <p:cNvGraphicFramePr>
            <a:graphicFrameLocks noChangeAspect="1"/>
          </p:cNvGraphicFramePr>
          <p:nvPr/>
        </p:nvGraphicFramePr>
        <p:xfrm>
          <a:off x="2571736" y="4429132"/>
          <a:ext cx="3657600" cy="1181100"/>
        </p:xfrm>
        <a:graphic>
          <a:graphicData uri="http://schemas.openxmlformats.org/presentationml/2006/ole">
            <p:oleObj spid="_x0000_s36871" name="Visio" r:id="rId4" imgW="4603559" imgH="1966609" progId="Visio.Drawing.11">
              <p:embed/>
            </p:oleObj>
          </a:graphicData>
        </a:graphic>
      </p:graphicFrame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714348" y="5929330"/>
            <a:ext cx="800105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Рис. 3. Внутренняя структура МОП-транзистора с</a:t>
            </a:r>
            <a:r>
              <a:rPr lang="ru-RU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индуцируемым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-каналом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5000"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714480" y="500042"/>
            <a:ext cx="5718048" cy="906048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Резистор</a:t>
            </a:r>
            <a:endParaRPr lang="ru-RU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7889" name="Object 1"/>
          <p:cNvGraphicFramePr>
            <a:graphicFrameLocks noChangeAspect="1"/>
          </p:cNvGraphicFramePr>
          <p:nvPr/>
        </p:nvGraphicFramePr>
        <p:xfrm>
          <a:off x="2643174" y="1500174"/>
          <a:ext cx="3429000" cy="1257300"/>
        </p:xfrm>
        <a:graphic>
          <a:graphicData uri="http://schemas.openxmlformats.org/presentationml/2006/ole">
            <p:oleObj spid="_x0000_s37889" name="Visio" r:id="rId3" imgW="4765609" imgH="2151319" progId="Visio.Drawing.11">
              <p:embed/>
            </p:oleObj>
          </a:graphicData>
        </a:graphic>
      </p:graphicFrame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0" y="3071810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Рис. 4. Внутренняя структура резистора, выполненного с </a:t>
            </a:r>
            <a:r>
              <a:rPr lang="ru-RU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использованием базовой области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7892" name="Object 4"/>
          <p:cNvGraphicFramePr>
            <a:graphicFrameLocks noChangeAspect="1"/>
          </p:cNvGraphicFramePr>
          <p:nvPr/>
        </p:nvGraphicFramePr>
        <p:xfrm>
          <a:off x="2643174" y="3929066"/>
          <a:ext cx="3429000" cy="1485900"/>
        </p:xfrm>
        <a:graphic>
          <a:graphicData uri="http://schemas.openxmlformats.org/presentationml/2006/ole">
            <p:oleObj spid="_x0000_s37892" name="Visio" r:id="rId4" imgW="4072182" imgH="2194398" progId="Visio.Drawing.11">
              <p:embed/>
            </p:oleObj>
          </a:graphicData>
        </a:graphic>
      </p:graphicFrame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357158" y="5643578"/>
            <a:ext cx="850112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Рис. 5. Зигзагообразная топология</a:t>
            </a:r>
            <a:r>
              <a:rPr lang="ru-RU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полупроводникового резистора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5000"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type="body" idx="1"/>
          </p:nvPr>
        </p:nvSpPr>
        <p:spPr>
          <a:xfrm>
            <a:off x="785786" y="642918"/>
            <a:ext cx="7937064" cy="5715040"/>
          </a:xfrm>
        </p:spPr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ru-RU" sz="3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достоинства кремниевых микросхем: малые </a:t>
            </a:r>
            <a:r>
              <a:rPr lang="ru-RU" sz="3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массо-габаритные</a:t>
            </a:r>
            <a:r>
              <a:rPr lang="ru-RU" sz="3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размеры и высокая степень интеграции, надежность, низкая стоимость производства при большом объеме выпуска микросхем.</a:t>
            </a:r>
          </a:p>
          <a:p>
            <a:pPr algn="just">
              <a:buNone/>
            </a:pPr>
            <a:r>
              <a:rPr lang="ru-RU" sz="3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Недостатки: большой разброс параметров при изготовлении, недостаточная для многих случаев стабильность элементов и общих параметров.</a:t>
            </a:r>
          </a:p>
          <a:p>
            <a:pPr algn="just">
              <a:buNone/>
            </a:pPr>
            <a:r>
              <a:rPr lang="ru-RU" sz="3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Тонкопленочная технология. Пленки толщиной ~ 1мкм наносятся в специальных вакуумных установках.</a:t>
            </a:r>
          </a:p>
          <a:p>
            <a:pPr algn="just">
              <a:buNone/>
            </a:pPr>
            <a:r>
              <a:rPr lang="ru-RU" sz="3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Толстопленочная технология. Пленки толщиной ~100мкм наносятся в виде пасты при атмосферном давлении.</a:t>
            </a:r>
          </a:p>
          <a:p>
            <a:pPr algn="just">
              <a:buNone/>
            </a:pPr>
            <a:r>
              <a:rPr lang="ru-RU" sz="3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Достоинства пленочных технологий: точность элементов, возможность их подстройки, температурная стабильность.</a:t>
            </a:r>
          </a:p>
          <a:p>
            <a:pPr algn="just">
              <a:buNone/>
            </a:pPr>
            <a:r>
              <a:rPr lang="ru-RU" sz="3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Недостатки: практическая невозможность создания активных элементов, высокая стоимость производства, относительно большие габариты.</a:t>
            </a:r>
          </a:p>
          <a:p>
            <a:pPr algn="just">
              <a:buNone/>
            </a:pPr>
            <a:r>
              <a:rPr lang="ru-RU" sz="3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Гибридные микросхемы: активные элементы в виде монолитных микросхем, пассивные элементы выполняются по тонко- или толстопленочной технологии.</a:t>
            </a:r>
          </a:p>
          <a:p>
            <a:pPr algn="just">
              <a:buNone/>
            </a:pPr>
            <a:endParaRPr lang="ru-RU" sz="16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advTm="5000"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459</TotalTime>
  <Words>438</Words>
  <PresentationFormat>Экран (4:3)</PresentationFormat>
  <Paragraphs>58</Paragraphs>
  <Slides>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Метро</vt:lpstr>
      <vt:lpstr>Visio</vt:lpstr>
      <vt:lpstr>Лекция 1</vt:lpstr>
      <vt:lpstr>Курс  лекций «Аналоговые интегральные устройства измерительных систем»</vt:lpstr>
      <vt:lpstr>Лабораторные работы по курсу:</vt:lpstr>
      <vt:lpstr>Микросхемы</vt:lpstr>
      <vt:lpstr>Элементы полупроводниковых микросхем. Транзисторы. Биполярный транзистор.</vt:lpstr>
      <vt:lpstr>Полевой транзистор управляющим pn-переходом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1</dc:title>
  <dc:creator>Маринка</dc:creator>
  <cp:lastModifiedBy>Маришик</cp:lastModifiedBy>
  <cp:revision>53</cp:revision>
  <dcterms:created xsi:type="dcterms:W3CDTF">2008-08-20T16:30:18Z</dcterms:created>
  <dcterms:modified xsi:type="dcterms:W3CDTF">2008-09-04T17:08:23Z</dcterms:modified>
</cp:coreProperties>
</file>